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Classic" panose="020B0604020202020204" charset="0"/>
      <p:regular r:id="rId16"/>
    </p:embeddedFont>
    <p:embeddedFont>
      <p:font typeface="Montserrat Classic Bold" panose="020B0604020202020204" charset="0"/>
      <p:regular r:id="rId17"/>
    </p:embeddedFont>
    <p:embeddedFont>
      <p:font typeface="Source Serif Pro" panose="020B0604020202020204" charset="0"/>
      <p:regular r:id="rId18"/>
    </p:embeddedFont>
    <p:embeddedFont>
      <p:font typeface="Source Serif Pr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0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atiamolinari2002.wixsite.com/flavourlibreri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12915" y="-603059"/>
            <a:ext cx="13386822" cy="11493117"/>
          </a:xfrm>
          <a:prstGeom prst="rect">
            <a:avLst/>
          </a:prstGeom>
          <a:solidFill>
            <a:srgbClr val="D5CDC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3714" r="33714"/>
          <a:stretch>
            <a:fillRect/>
          </a:stretch>
        </p:blipFill>
        <p:spPr>
          <a:xfrm>
            <a:off x="1064172" y="780682"/>
            <a:ext cx="4265753" cy="872563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47943" y="3358481"/>
            <a:ext cx="9516766" cy="3651618"/>
            <a:chOff x="0" y="38100"/>
            <a:chExt cx="12689021" cy="4868825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12689021" cy="311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19"/>
                </a:lnSpc>
              </a:pPr>
              <a:r>
                <a:rPr lang="en-US" sz="8000" spc="160" dirty="0" err="1">
                  <a:solidFill>
                    <a:srgbClr val="FFFFFF"/>
                  </a:solidFill>
                  <a:latin typeface="Montserrat Classic Bold"/>
                </a:rPr>
                <a:t>Flavour</a:t>
              </a:r>
              <a:r>
                <a:rPr lang="en-US" sz="8000" spc="160" dirty="0">
                  <a:solidFill>
                    <a:srgbClr val="FFFFFF"/>
                  </a:solidFill>
                  <a:latin typeface="Montserrat Classic Bold"/>
                </a:rPr>
                <a:t>  Bookshop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226226"/>
              <a:ext cx="11567258" cy="68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4000" i="1" spc="84" dirty="0" err="1">
                  <a:solidFill>
                    <a:srgbClr val="FFFFFF"/>
                  </a:solidFill>
                  <a:latin typeface="Source Serif Pro Italics"/>
                </a:rPr>
                <a:t>Soluzioni</a:t>
              </a:r>
              <a:r>
                <a:rPr lang="en-US" sz="4000" i="1" spc="84" dirty="0">
                  <a:solidFill>
                    <a:srgbClr val="FFFFFF"/>
                  </a:solidFill>
                  <a:latin typeface="Source Serif Pro Italics"/>
                </a:rPr>
                <a:t> per </a:t>
              </a:r>
              <a:r>
                <a:rPr lang="en-US" sz="4000" i="1" spc="84" dirty="0" err="1">
                  <a:solidFill>
                    <a:srgbClr val="FFFFFF"/>
                  </a:solidFill>
                  <a:latin typeface="Source Serif Pro Italics"/>
                </a:rPr>
                <a:t>lettori</a:t>
              </a:r>
              <a:r>
                <a:rPr lang="en-US" sz="4000" i="1" spc="84" dirty="0">
                  <a:solidFill>
                    <a:srgbClr val="FFFFFF"/>
                  </a:solidFill>
                  <a:latin typeface="Source Serif Pro Italics"/>
                </a:rPr>
                <a:t> </a:t>
              </a:r>
              <a:r>
                <a:rPr lang="en-US" sz="4000" i="1" spc="84" dirty="0" err="1">
                  <a:solidFill>
                    <a:srgbClr val="FFFFFF"/>
                  </a:solidFill>
                  <a:latin typeface="Source Serif Pro Italics"/>
                </a:rPr>
                <a:t>insaziabili</a:t>
              </a:r>
              <a:endParaRPr lang="en-US" sz="4000" i="1" spc="84" dirty="0">
                <a:solidFill>
                  <a:srgbClr val="FFFFFF"/>
                </a:solidFill>
                <a:latin typeface="Source Serif Pro Itali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027394" y="764253"/>
            <a:ext cx="1632932" cy="1630320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723532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323232"/>
                </a:solidFill>
                <a:latin typeface="Source Serif Pro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2406" y="3098467"/>
            <a:ext cx="6046894" cy="4806767"/>
            <a:chOff x="0" y="-95250"/>
            <a:chExt cx="8062525" cy="6409022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0"/>
              <a:ext cx="8062525" cy="219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19">
                  <a:solidFill>
                    <a:srgbClr val="323232"/>
                  </a:solidFill>
                  <a:latin typeface="Montserrat Classic Bold"/>
                </a:rPr>
                <a:t>Conosci il nostro team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05037"/>
              <a:ext cx="7435094" cy="3808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60" dirty="0">
                  <a:solidFill>
                    <a:srgbClr val="323232"/>
                  </a:solidFill>
                  <a:latin typeface="Source Serif Pro"/>
                </a:rPr>
                <a:t>Ila</a:t>
              </a:r>
            </a:p>
            <a:p>
              <a:pPr>
                <a:lnSpc>
                  <a:spcPts val="4500"/>
                </a:lnSpc>
              </a:pPr>
              <a:r>
                <a:rPr lang="en-US" sz="3000" spc="60" dirty="0">
                  <a:solidFill>
                    <a:srgbClr val="323232"/>
                  </a:solidFill>
                  <a:latin typeface="Source Serif Pro"/>
                </a:rPr>
                <a:t>Bea</a:t>
              </a:r>
            </a:p>
            <a:p>
              <a:pPr>
                <a:lnSpc>
                  <a:spcPts val="4500"/>
                </a:lnSpc>
              </a:pPr>
              <a:r>
                <a:rPr lang="en-US" sz="3000" spc="60" dirty="0">
                  <a:solidFill>
                    <a:srgbClr val="323232"/>
                  </a:solidFill>
                  <a:latin typeface="Source Serif Pro"/>
                </a:rPr>
                <a:t>Val</a:t>
              </a:r>
            </a:p>
            <a:p>
              <a:pPr>
                <a:lnSpc>
                  <a:spcPts val="4500"/>
                </a:lnSpc>
              </a:pPr>
              <a:r>
                <a:rPr lang="en-US" sz="3000" spc="60" dirty="0" err="1">
                  <a:solidFill>
                    <a:srgbClr val="323232"/>
                  </a:solidFill>
                  <a:latin typeface="Source Serif Pro"/>
                </a:rPr>
                <a:t>Lor</a:t>
              </a:r>
              <a:endParaRPr lang="en-US" sz="3000" spc="60" dirty="0">
                <a:solidFill>
                  <a:srgbClr val="323232"/>
                </a:solidFill>
                <a:latin typeface="Source Serif Pro"/>
              </a:endParaRPr>
            </a:p>
            <a:p>
              <a:pPr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Source Serif Pro"/>
                </a:rPr>
                <a:t>Kat</a:t>
              </a:r>
              <a:endParaRPr lang="en-US" sz="3000" spc="60" dirty="0">
                <a:solidFill>
                  <a:srgbClr val="323232"/>
                </a:solidFill>
                <a:latin typeface="Source Serif Pro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 rot="-5400000">
            <a:off x="-703912" y="7207553"/>
            <a:ext cx="374525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126">
                <a:solidFill>
                  <a:srgbClr val="323232"/>
                </a:solidFill>
                <a:latin typeface="Source Serif Pro"/>
              </a:rPr>
              <a:t>Flavour - Bookshop Online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3834" r="33834"/>
          <a:stretch>
            <a:fillRect/>
          </a:stretch>
        </p:blipFill>
        <p:spPr>
          <a:xfrm>
            <a:off x="3581400" y="-1009650"/>
            <a:ext cx="5472684" cy="11277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71550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Source Serif Pro"/>
              </a:rPr>
              <a:t>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226" r="14226"/>
          <a:stretch>
            <a:fillRect/>
          </a:stretch>
        </p:blipFill>
        <p:spPr>
          <a:xfrm>
            <a:off x="8448997" y="1064922"/>
            <a:ext cx="7327576" cy="819337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780461"/>
            <a:ext cx="6275269" cy="4726079"/>
            <a:chOff x="0" y="0"/>
            <a:chExt cx="8367025" cy="6301438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8367025" cy="1915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</a:pPr>
              <a:r>
                <a:rPr lang="en-US" sz="4200" spc="16">
                  <a:solidFill>
                    <a:srgbClr val="323232"/>
                  </a:solidFill>
                  <a:latin typeface="Montserrat Classic Bold"/>
                </a:rPr>
                <a:t>Non solo un bookshop...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58113"/>
              <a:ext cx="7507374" cy="3743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Source Serif Pro"/>
                </a:rPr>
                <a:t>Dilettatevi nella lettura di un buon libro con una tazzina di caffè, Flavour vi dà l'opportunità di avere entrambi all'interno del nostro café!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8412218" y="999363"/>
            <a:ext cx="1632932" cy="163032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7E8"/>
            </a:solidFill>
          </p:spPr>
        </p:sp>
      </p:grpSp>
      <p:sp>
        <p:nvSpPr>
          <p:cNvPr id="8" name="TextBox 8"/>
          <p:cNvSpPr txBox="1"/>
          <p:nvPr/>
        </p:nvSpPr>
        <p:spPr>
          <a:xfrm rot="5400000">
            <a:off x="15246653" y="7207553"/>
            <a:ext cx="374525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126">
                <a:solidFill>
                  <a:srgbClr val="323232"/>
                </a:solidFill>
                <a:latin typeface="Source Serif Pro"/>
              </a:rPr>
              <a:t> Flavour - Bookshop Online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219323" y="1007772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Source Serif Pro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1944" y="5143500"/>
            <a:ext cx="20451888" cy="5604597"/>
          </a:xfrm>
          <a:prstGeom prst="rect">
            <a:avLst/>
          </a:prstGeom>
          <a:solidFill>
            <a:srgbClr val="D5CDC0">
              <a:alpha val="19607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436428" y="1028700"/>
            <a:ext cx="12032387" cy="2603274"/>
            <a:chOff x="0" y="0"/>
            <a:chExt cx="16043183" cy="347103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23825"/>
              <a:ext cx="16043183" cy="1418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60"/>
                </a:lnSpc>
              </a:pPr>
              <a:r>
                <a:rPr lang="en-US" sz="6400" spc="25">
                  <a:solidFill>
                    <a:srgbClr val="323232"/>
                  </a:solidFill>
                  <a:latin typeface="Montserrat Classic Bold"/>
                </a:rPr>
                <a:t>Nessuno escluso!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13707"/>
              <a:ext cx="14394863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60">
                  <a:solidFill>
                    <a:srgbClr val="323232"/>
                  </a:solidFill>
                  <a:latin typeface="Source Serif Pro"/>
                </a:rPr>
                <a:t>Leggere è un privilegio che tutti dovrebbero avere. Ecco cosa abbiamo pensato per te: 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4393964" y="6923730"/>
            <a:ext cx="351432" cy="35087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11344" y="6790099"/>
            <a:ext cx="4282556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EBooks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a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prezzo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contenuto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0916364" y="6923730"/>
            <a:ext cx="351432" cy="350870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833744" y="6790099"/>
            <a:ext cx="4854056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Libri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tradizionali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cartacei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acquistabili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(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compresi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i libri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scolastici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) e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audiolibri</a:t>
            </a:r>
            <a:endParaRPr lang="en-US" sz="2800" spc="56" dirty="0">
              <a:solidFill>
                <a:srgbClr val="323232"/>
              </a:solidFill>
              <a:latin typeface="Source Serif Pr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219323" y="1007772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Source Serif Pro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57787" y="-441186"/>
            <a:ext cx="6210300" cy="11201400"/>
          </a:xfrm>
          <a:prstGeom prst="rect">
            <a:avLst/>
          </a:prstGeom>
          <a:solidFill>
            <a:srgbClr val="E3E7E8">
              <a:alpha val="2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4636244" y="2729865"/>
            <a:ext cx="4053385" cy="475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16">
                <a:solidFill>
                  <a:srgbClr val="323232"/>
                </a:solidFill>
                <a:latin typeface="Montserrat Classic Bold"/>
              </a:rPr>
              <a:t>Verso nuovi orizzonti</a:t>
            </a:r>
          </a:p>
          <a:p>
            <a:pPr>
              <a:lnSpc>
                <a:spcPts val="5880"/>
              </a:lnSpc>
            </a:pPr>
            <a:endParaRPr lang="en-US" sz="4200" spc="16">
              <a:solidFill>
                <a:srgbClr val="323232"/>
              </a:solidFill>
              <a:latin typeface="Montserrat Classic Bold"/>
            </a:endParaRPr>
          </a:p>
          <a:p>
            <a:pPr>
              <a:lnSpc>
                <a:spcPts val="5040"/>
              </a:lnSpc>
            </a:pPr>
            <a:r>
              <a:rPr lang="en-US" sz="3600" spc="14">
                <a:solidFill>
                  <a:srgbClr val="323232"/>
                </a:solidFill>
                <a:latin typeface="Montserrat Classic"/>
              </a:rPr>
              <a:t>Flavour tiene alla tutela dei clienti, dei lavoratori e dell'ambiente.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8883" r="23284" b="5603"/>
          <a:stretch>
            <a:fillRect/>
          </a:stretch>
        </p:blipFill>
        <p:spPr>
          <a:xfrm>
            <a:off x="0" y="0"/>
            <a:ext cx="3557787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184322" y="1409040"/>
            <a:ext cx="5341678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Arredamenti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con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materiali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di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recupero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provenienti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da una “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filiera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”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controllata</a:t>
            </a:r>
            <a:endParaRPr lang="en-US" sz="2800" spc="56" dirty="0">
              <a:solidFill>
                <a:srgbClr val="323232"/>
              </a:solidFill>
              <a:latin typeface="Source Serif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84322" y="3343414"/>
            <a:ext cx="4503478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Se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qualcosa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non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va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nel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tuo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ordine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, o se non sei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soddisfatto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,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Flavour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ti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garantisce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il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rimborso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e la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migliore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esperienza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sul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nostro</a:t>
            </a:r>
            <a:r>
              <a:rPr lang="en-US" sz="2799" spc="55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799" spc="55" dirty="0" err="1">
                <a:solidFill>
                  <a:srgbClr val="323232"/>
                </a:solidFill>
                <a:latin typeface="Source Serif Pro Bold"/>
              </a:rPr>
              <a:t>sito</a:t>
            </a:r>
            <a:endParaRPr lang="en-US" sz="2799" spc="55" dirty="0">
              <a:solidFill>
                <a:srgbClr val="323232"/>
              </a:solidFill>
              <a:latin typeface="Source Serif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84322" y="7143418"/>
            <a:ext cx="4503478" cy="241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Prevenire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è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meglio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che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curare: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nel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nostro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locale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troverete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grande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attenzione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alla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sicurezza</a:t>
            </a:r>
            <a:endParaRPr lang="en-US" sz="2800" spc="56" dirty="0">
              <a:solidFill>
                <a:srgbClr val="323232"/>
              </a:solidFill>
              <a:latin typeface="Source Serif Pro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0771729" y="1542671"/>
            <a:ext cx="351432" cy="350870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0771729" y="3477045"/>
            <a:ext cx="351432" cy="350870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10771729" y="7277049"/>
            <a:ext cx="351432" cy="350870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232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19100" y="-381000"/>
            <a:ext cx="9334500" cy="11772900"/>
          </a:xfrm>
          <a:prstGeom prst="rect">
            <a:avLst/>
          </a:prstGeom>
          <a:solidFill>
            <a:srgbClr val="D5CDC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4763135"/>
            <a:ext cx="5541624" cy="336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 spc="25">
                <a:solidFill>
                  <a:srgbClr val="323232"/>
                </a:solidFill>
                <a:latin typeface="Montserrat Classic Bold"/>
              </a:rPr>
              <a:t>Partecipa agli eventi in programma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24144" y="2054627"/>
            <a:ext cx="6035156" cy="487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Flavour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organizza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degli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eventi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mensili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a cui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puoi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partecipare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gratuitamente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.</a:t>
            </a:r>
          </a:p>
          <a:p>
            <a:pPr>
              <a:lnSpc>
                <a:spcPts val="4760"/>
              </a:lnSpc>
            </a:pP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Scopri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tutto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sul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nostro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 </a:t>
            </a:r>
            <a:r>
              <a:rPr lang="en-US" sz="2800" spc="56" dirty="0" err="1">
                <a:solidFill>
                  <a:srgbClr val="323232"/>
                </a:solidFill>
                <a:latin typeface="Source Serif Pro Bold"/>
              </a:rPr>
              <a:t>sito</a:t>
            </a:r>
            <a:r>
              <a:rPr lang="en-US" sz="2800" spc="56" dirty="0">
                <a:solidFill>
                  <a:srgbClr val="323232"/>
                </a:solidFill>
                <a:latin typeface="Source Serif Pro Bold"/>
              </a:rPr>
              <a:t>!</a:t>
            </a:r>
          </a:p>
          <a:p>
            <a:pPr>
              <a:lnSpc>
                <a:spcPts val="4760"/>
              </a:lnSpc>
            </a:pPr>
            <a:endParaRPr lang="en-US" sz="2800" spc="56" dirty="0">
              <a:solidFill>
                <a:srgbClr val="323232"/>
              </a:solidFill>
              <a:latin typeface="Source Serif Pro Bold"/>
            </a:endParaRPr>
          </a:p>
          <a:p>
            <a:pPr>
              <a:lnSpc>
                <a:spcPts val="4759"/>
              </a:lnSpc>
            </a:pPr>
            <a:r>
              <a:rPr lang="en-US" sz="2800" spc="56" dirty="0">
                <a:solidFill>
                  <a:srgbClr val="000000"/>
                </a:solidFill>
                <a:latin typeface="Source Serif Pro Bold"/>
                <a:hlinkClick r:id="rId2"/>
              </a:rPr>
              <a:t>https://katiamolinari2002.wixsite.com/flavourlibreria</a:t>
            </a:r>
            <a:endParaRPr lang="en-US" sz="2800" spc="56" dirty="0">
              <a:solidFill>
                <a:srgbClr val="000000"/>
              </a:solidFill>
              <a:latin typeface="Source Serif Pro Bold"/>
            </a:endParaRPr>
          </a:p>
          <a:p>
            <a:pPr>
              <a:lnSpc>
                <a:spcPts val="4759"/>
              </a:lnSpc>
            </a:pPr>
            <a:endParaRPr lang="en-US" sz="2800" spc="56" dirty="0">
              <a:solidFill>
                <a:srgbClr val="000000"/>
              </a:solidFill>
              <a:latin typeface="Source Serif Pr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14041" y="8530590"/>
            <a:ext cx="374525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126">
                <a:solidFill>
                  <a:srgbClr val="323232"/>
                </a:solidFill>
                <a:latin typeface="Source Serif Pro"/>
              </a:rPr>
              <a:t>Flavour - Bookshop Online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71550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Source Serif Pro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422" b="3422"/>
          <a:stretch>
            <a:fillRect/>
          </a:stretch>
        </p:blipFill>
        <p:spPr>
          <a:xfrm>
            <a:off x="1028700" y="922583"/>
            <a:ext cx="13601700" cy="84418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71747" y="3132058"/>
            <a:ext cx="8515606" cy="4022884"/>
            <a:chOff x="0" y="0"/>
            <a:chExt cx="11354141" cy="5363845"/>
          </a:xfrm>
        </p:grpSpPr>
        <p:sp>
          <p:nvSpPr>
            <p:cNvPr id="4" name="TextBox 4"/>
            <p:cNvSpPr txBox="1"/>
            <p:nvPr/>
          </p:nvSpPr>
          <p:spPr>
            <a:xfrm>
              <a:off x="0" y="-123825"/>
              <a:ext cx="11354141" cy="2929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60"/>
                </a:lnSpc>
              </a:pPr>
              <a:r>
                <a:rPr lang="en-US" sz="6400" spc="25">
                  <a:solidFill>
                    <a:srgbClr val="FFFFFF"/>
                  </a:solidFill>
                  <a:latin typeface="Montserrat Classic Bold"/>
                </a:rPr>
                <a:t>Non privarti del piacere di leggere: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105362"/>
              <a:ext cx="10739275" cy="2258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2800" spc="56">
                  <a:solidFill>
                    <a:srgbClr val="FFFFFF"/>
                  </a:solidFill>
                  <a:latin typeface="Source Serif Pro Bold"/>
                </a:rPr>
                <a:t>Noi crediamo nel potere del libro, un mondo diverso in ogni copertina. Unisciti a noi e prenditi cura della tua mente.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989294" y="885789"/>
            <a:ext cx="1632932" cy="163032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 rot="5400000">
            <a:off x="15246653" y="7207553"/>
            <a:ext cx="374525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126">
                <a:solidFill>
                  <a:srgbClr val="323232"/>
                </a:solidFill>
                <a:latin typeface="Source Serif Pro"/>
              </a:rPr>
              <a:t>Flavour - Bookshop Online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600" y="865433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323232"/>
                </a:solidFill>
                <a:latin typeface="Source Serif Pro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he contiene tavolo, caffè, tazza, piatto&#10;&#10;Descrizione generata automaticamente">
            <a:extLst>
              <a:ext uri="{FF2B5EF4-FFF2-40B4-BE49-F238E27FC236}">
                <a16:creationId xmlns:a16="http://schemas.microsoft.com/office/drawing/2014/main" id="{25914952-DC4A-42D3-81BF-26D2884FE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48"/>
          <a:stretch/>
        </p:blipFill>
        <p:spPr>
          <a:xfrm>
            <a:off x="4" y="10"/>
            <a:ext cx="15983183" cy="10286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18AF1730-78A8-4261-9DD8-5E1309E98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33889"/>
              </p:ext>
            </p:extLst>
          </p:nvPr>
        </p:nvGraphicFramePr>
        <p:xfrm>
          <a:off x="3048000" y="1079500"/>
          <a:ext cx="12192000" cy="83489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832235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901930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120659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58206014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NE’ PREVENZIONE NE’ 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561349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Danni ai clienti all’interno dei locali del bar/libreria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Verifiche e controlli rispetto allo stato dei locali/mobili/arredi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Responsabilità civile verso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40329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Intossicazione alimentare di un cliente al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Continue verifiche sulla qualità dei prodotti utilizzati e serviti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Responsabilità civile verso terzi (RC Professionale per attività di somministrazione alimenti)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7217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Infortunio di uno dei lavoratori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Corsi sulla sicurezza – dispositivi di protezione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sugli infortuni dei lavoratori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44279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Furto all’interno del locale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Impianto di videosorveglianza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sul 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33845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Incendio nel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Presenza di estintori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sull’incendio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74408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Hackeraggio del sito di vendite on-line/interruzione del servizio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contro il cyber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37387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r>
                        <a:rPr lang="it-IT" dirty="0"/>
                        <a:t>Periodo di calo delle vendite a causa della concorrenza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Investire in pubblicità e comunicazioni, sul personale addetto al marketing e alla comunicazione</a:t>
                      </a:r>
                    </a:p>
                    <a:p>
                      <a:r>
                        <a:rPr lang="it-IT" dirty="0"/>
                        <a:t>Introduzione di nuovi prodotti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02475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16F28F-ED2B-4C26-BA17-1557AC550512}"/>
              </a:ext>
            </a:extLst>
          </p:cNvPr>
          <p:cNvSpPr txBox="1"/>
          <p:nvPr/>
        </p:nvSpPr>
        <p:spPr>
          <a:xfrm>
            <a:off x="10668000" y="2667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DISASTER RECOVERY PLAN</a:t>
            </a:r>
          </a:p>
        </p:txBody>
      </p:sp>
    </p:spTree>
    <p:extLst>
      <p:ext uri="{BB962C8B-B14F-4D97-AF65-F5344CB8AC3E}">
        <p14:creationId xmlns:p14="http://schemas.microsoft.com/office/powerpoint/2010/main" val="34167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agine che contiene tavolo, caffè, tazza, piatto&#10;&#10;Descrizione generata automaticamente">
            <a:extLst>
              <a:ext uri="{FF2B5EF4-FFF2-40B4-BE49-F238E27FC236}">
                <a16:creationId xmlns:a16="http://schemas.microsoft.com/office/drawing/2014/main" id="{25914952-DC4A-42D3-81BF-26D2884FE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48"/>
          <a:stretch/>
        </p:blipFill>
        <p:spPr>
          <a:xfrm>
            <a:off x="4" y="10"/>
            <a:ext cx="15983183" cy="10286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18AF1730-78A8-4261-9DD8-5E1309E98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48690"/>
              </p:ext>
            </p:extLst>
          </p:nvPr>
        </p:nvGraphicFramePr>
        <p:xfrm>
          <a:off x="990600" y="342900"/>
          <a:ext cx="12039600" cy="5207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3200">
                  <a:extLst>
                    <a:ext uri="{9D8B030D-6E8A-4147-A177-3AD203B41FA5}">
                      <a16:colId xmlns:a16="http://schemas.microsoft.com/office/drawing/2014/main" val="268322359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3890193071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1512065903"/>
                    </a:ext>
                  </a:extLst>
                </a:gridCol>
              </a:tblGrid>
              <a:tr h="1296026">
                <a:tc>
                  <a:txBody>
                    <a:bodyPr/>
                    <a:lstStyle/>
                    <a:p>
                      <a:r>
                        <a:rPr lang="it-IT" dirty="0"/>
                        <a:t>EVENTO DANNOSO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ERA PREPARATI?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SOLUZIONI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561349"/>
                  </a:ext>
                </a:extLst>
              </a:tr>
              <a:tr h="1318923">
                <a:tc>
                  <a:txBody>
                    <a:bodyPr/>
                    <a:lstStyle/>
                    <a:p>
                      <a:r>
                        <a:rPr lang="it-IT" dirty="0"/>
                        <a:t>Il sito della vostra libreria va in crash per più giorni/servizio di vendita online non disponibile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CONTRO IL CYBER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40329"/>
                  </a:ext>
                </a:extLst>
              </a:tr>
              <a:tr h="1296026">
                <a:tc>
                  <a:txBody>
                    <a:bodyPr/>
                    <a:lstStyle/>
                    <a:p>
                      <a:r>
                        <a:rPr lang="it-IT" dirty="0"/>
                        <a:t>Uno dei clienti ha una grave reazione allergica al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RC PROFESSIONALE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72170"/>
                  </a:ext>
                </a:extLst>
              </a:tr>
              <a:tr h="1296026">
                <a:tc>
                  <a:txBody>
                    <a:bodyPr/>
                    <a:lstStyle/>
                    <a:p>
                      <a:r>
                        <a:rPr lang="it-IT" dirty="0"/>
                        <a:t>Vi incendiano il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CONTRO L’INCENDIO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44279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77972D-CAF2-4ED2-A74B-69CE85F0AE6B}"/>
              </a:ext>
            </a:extLst>
          </p:cNvPr>
          <p:cNvSpPr txBox="1"/>
          <p:nvPr/>
        </p:nvSpPr>
        <p:spPr>
          <a:xfrm>
            <a:off x="14325600" y="62103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EVENTI DANNOSI…SIAMO PRONTI?</a:t>
            </a:r>
          </a:p>
        </p:txBody>
      </p:sp>
    </p:spTree>
    <p:extLst>
      <p:ext uri="{BB962C8B-B14F-4D97-AF65-F5344CB8AC3E}">
        <p14:creationId xmlns:p14="http://schemas.microsoft.com/office/powerpoint/2010/main" val="132050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9441" y="789233"/>
            <a:ext cx="15357826" cy="854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43"/>
              </a:lnSpc>
            </a:pPr>
            <a:r>
              <a:rPr lang="en-US" sz="2848" dirty="0" err="1">
                <a:latin typeface="Source Serif Pro"/>
              </a:rPr>
              <a:t>Conclusioni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sul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progetto</a:t>
            </a:r>
            <a:r>
              <a:rPr lang="en-US" sz="2848" dirty="0">
                <a:latin typeface="Source Serif Pro"/>
              </a:rPr>
              <a:t> I CASI DELLA VITA:</a:t>
            </a:r>
          </a:p>
          <a:p>
            <a:pPr algn="just">
              <a:lnSpc>
                <a:spcPts val="4843"/>
              </a:lnSpc>
            </a:pPr>
            <a:r>
              <a:rPr lang="en-US" sz="2848" dirty="0">
                <a:latin typeface="Source Serif Pro"/>
              </a:rPr>
              <a:t>A </a:t>
            </a:r>
            <a:r>
              <a:rPr lang="en-US" sz="2848" dirty="0" err="1">
                <a:latin typeface="Source Serif Pro"/>
              </a:rPr>
              <a:t>parer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nostro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questo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progetto</a:t>
            </a:r>
            <a:r>
              <a:rPr lang="en-US" sz="2848" dirty="0">
                <a:latin typeface="Source Serif Pro"/>
              </a:rPr>
              <a:t> è </a:t>
            </a:r>
            <a:r>
              <a:rPr lang="en-US" sz="2848" dirty="0" err="1">
                <a:latin typeface="Source Serif Pro"/>
              </a:rPr>
              <a:t>stato</a:t>
            </a:r>
            <a:r>
              <a:rPr lang="en-US" sz="2848" dirty="0">
                <a:latin typeface="Source Serif Pro"/>
              </a:rPr>
              <a:t> molto utile </a:t>
            </a:r>
            <a:r>
              <a:rPr lang="en-US" sz="2848" dirty="0" err="1">
                <a:latin typeface="Source Serif Pro"/>
              </a:rPr>
              <a:t>poiché</a:t>
            </a:r>
            <a:r>
              <a:rPr lang="en-US" sz="2848" dirty="0">
                <a:latin typeface="Source Serif Pro"/>
              </a:rPr>
              <a:t> ci introduce a </a:t>
            </a:r>
            <a:r>
              <a:rPr lang="en-US" sz="2848" dirty="0" err="1">
                <a:latin typeface="Source Serif Pro"/>
              </a:rPr>
              <a:t>quella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è la </a:t>
            </a:r>
            <a:r>
              <a:rPr lang="en-US" sz="2848" dirty="0" err="1">
                <a:latin typeface="Source Serif Pro"/>
              </a:rPr>
              <a:t>realtà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quotidiana</a:t>
            </a:r>
            <a:r>
              <a:rPr lang="en-US" sz="2848" dirty="0">
                <a:latin typeface="Source Serif Pro"/>
              </a:rPr>
              <a:t>, </a:t>
            </a:r>
            <a:r>
              <a:rPr lang="en-US" sz="2848" dirty="0" err="1">
                <a:latin typeface="Source Serif Pro"/>
              </a:rPr>
              <a:t>ricca</a:t>
            </a:r>
            <a:r>
              <a:rPr lang="en-US" sz="2848" dirty="0">
                <a:latin typeface="Source Serif Pro"/>
              </a:rPr>
              <a:t> di </a:t>
            </a:r>
            <a:r>
              <a:rPr lang="en-US" sz="2848" dirty="0" err="1">
                <a:latin typeface="Source Serif Pro"/>
              </a:rPr>
              <a:t>imprevisti</a:t>
            </a:r>
            <a:r>
              <a:rPr lang="en-US" sz="2848" dirty="0">
                <a:latin typeface="Source Serif Pro"/>
              </a:rPr>
              <a:t> e </a:t>
            </a:r>
            <a:r>
              <a:rPr lang="en-US" sz="2848" dirty="0" err="1">
                <a:latin typeface="Source Serif Pro"/>
              </a:rPr>
              <a:t>avvenimenti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possono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rivelarsi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dannosi</a:t>
            </a:r>
            <a:r>
              <a:rPr lang="en-US" sz="2848" dirty="0">
                <a:latin typeface="Source Serif Pro"/>
              </a:rPr>
              <a:t> se non </a:t>
            </a:r>
            <a:r>
              <a:rPr lang="en-US" sz="2848" dirty="0" err="1">
                <a:latin typeface="Source Serif Pro"/>
              </a:rPr>
              <a:t>siamo</a:t>
            </a:r>
            <a:r>
              <a:rPr lang="en-US" sz="2848" dirty="0">
                <a:latin typeface="Source Serif Pro"/>
              </a:rPr>
              <a:t> in grado di </a:t>
            </a:r>
            <a:r>
              <a:rPr lang="en-US" sz="2848" dirty="0" err="1">
                <a:latin typeface="Source Serif Pro"/>
              </a:rPr>
              <a:t>tutelarci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contro</a:t>
            </a:r>
            <a:r>
              <a:rPr lang="en-US" sz="2848" dirty="0">
                <a:latin typeface="Source Serif Pro"/>
              </a:rPr>
              <a:t> di </a:t>
            </a:r>
            <a:r>
              <a:rPr lang="en-US" sz="2848" dirty="0" err="1">
                <a:latin typeface="Source Serif Pro"/>
              </a:rPr>
              <a:t>essi</a:t>
            </a:r>
            <a:r>
              <a:rPr lang="en-US" sz="2848" dirty="0">
                <a:latin typeface="Source Serif Pro"/>
              </a:rPr>
              <a:t>. Le </a:t>
            </a:r>
            <a:r>
              <a:rPr lang="en-US" sz="2848" dirty="0" err="1">
                <a:latin typeface="Source Serif Pro"/>
              </a:rPr>
              <a:t>assicurazioni</a:t>
            </a:r>
            <a:r>
              <a:rPr lang="en-US" sz="2848" dirty="0">
                <a:latin typeface="Source Serif Pro"/>
              </a:rPr>
              <a:t> ci </a:t>
            </a:r>
            <a:r>
              <a:rPr lang="en-US" sz="2848" dirty="0" err="1">
                <a:latin typeface="Source Serif Pro"/>
              </a:rPr>
              <a:t>aiutano</a:t>
            </a:r>
            <a:r>
              <a:rPr lang="en-US" sz="2848" dirty="0">
                <a:latin typeface="Source Serif Pro"/>
              </a:rPr>
              <a:t> in </a:t>
            </a:r>
            <a:r>
              <a:rPr lang="en-US" sz="2848" dirty="0" err="1">
                <a:latin typeface="Source Serif Pro"/>
              </a:rPr>
              <a:t>questo</a:t>
            </a:r>
            <a:r>
              <a:rPr lang="en-US" sz="2848" dirty="0">
                <a:latin typeface="Source Serif Pro"/>
              </a:rPr>
              <a:t>. </a:t>
            </a:r>
          </a:p>
          <a:p>
            <a:pPr algn="just">
              <a:lnSpc>
                <a:spcPts val="4843"/>
              </a:lnSpc>
            </a:pPr>
            <a:r>
              <a:rPr lang="en-US" sz="2848" dirty="0">
                <a:latin typeface="Source Serif Pro"/>
              </a:rPr>
              <a:t>- Il </a:t>
            </a:r>
            <a:r>
              <a:rPr lang="en-US" sz="2848" dirty="0" err="1">
                <a:latin typeface="Source Serif Pro"/>
              </a:rPr>
              <a:t>tema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delle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assicurazioni</a:t>
            </a:r>
            <a:r>
              <a:rPr lang="en-US" sz="2848" dirty="0">
                <a:latin typeface="Source Serif Pro"/>
              </a:rPr>
              <a:t> è un </a:t>
            </a:r>
            <a:r>
              <a:rPr lang="en-US" sz="2848" dirty="0" err="1">
                <a:latin typeface="Source Serif Pro"/>
              </a:rPr>
              <a:t>tema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riguarda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strettamente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ognuno</a:t>
            </a:r>
            <a:r>
              <a:rPr lang="en-US" sz="2848" dirty="0">
                <a:latin typeface="Source Serif Pro"/>
              </a:rPr>
              <a:t> di </a:t>
            </a:r>
            <a:r>
              <a:rPr lang="en-US" sz="2848" dirty="0" err="1">
                <a:latin typeface="Source Serif Pro"/>
              </a:rPr>
              <a:t>noi</a:t>
            </a:r>
            <a:r>
              <a:rPr lang="en-US" sz="2848" dirty="0">
                <a:latin typeface="Source Serif Pro"/>
              </a:rPr>
              <a:t> e non </a:t>
            </a:r>
            <a:r>
              <a:rPr lang="en-US" sz="2848" dirty="0" err="1">
                <a:latin typeface="Source Serif Pro"/>
              </a:rPr>
              <a:t>solamente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coloro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scelgono</a:t>
            </a:r>
            <a:r>
              <a:rPr lang="en-US" sz="2848" dirty="0">
                <a:latin typeface="Source Serif Pro"/>
              </a:rPr>
              <a:t> ad </a:t>
            </a:r>
            <a:r>
              <a:rPr lang="en-US" sz="2848" dirty="0" err="1">
                <a:latin typeface="Source Serif Pro"/>
              </a:rPr>
              <a:t>esempio</a:t>
            </a:r>
            <a:r>
              <a:rPr lang="en-US" sz="2848" dirty="0">
                <a:latin typeface="Source Serif Pro"/>
              </a:rPr>
              <a:t> di </a:t>
            </a:r>
            <a:r>
              <a:rPr lang="en-US" sz="2848" dirty="0" err="1">
                <a:latin typeface="Source Serif Pro"/>
              </a:rPr>
              <a:t>aprire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un'impresa</a:t>
            </a:r>
            <a:r>
              <a:rPr lang="en-US" sz="2848" dirty="0">
                <a:latin typeface="Source Serif Pro"/>
              </a:rPr>
              <a:t>, come </a:t>
            </a:r>
            <a:r>
              <a:rPr lang="en-US" sz="2848" dirty="0" err="1">
                <a:latin typeface="Source Serif Pro"/>
              </a:rPr>
              <a:t>molti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potrebbero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pensare</a:t>
            </a:r>
            <a:r>
              <a:rPr lang="en-US" sz="2848" dirty="0">
                <a:latin typeface="Source Serif Pro"/>
              </a:rPr>
              <a:t>. </a:t>
            </a:r>
          </a:p>
          <a:p>
            <a:pPr algn="just">
              <a:lnSpc>
                <a:spcPts val="4843"/>
              </a:lnSpc>
            </a:pPr>
            <a:r>
              <a:rPr lang="en-US" sz="2848" dirty="0">
                <a:latin typeface="Source Serif Pro"/>
              </a:rPr>
              <a:t>- È </a:t>
            </a:r>
            <a:r>
              <a:rPr lang="en-US" sz="2848" dirty="0" err="1">
                <a:latin typeface="Source Serif Pro"/>
              </a:rPr>
              <a:t>fondamentale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riuscire</a:t>
            </a:r>
            <a:r>
              <a:rPr lang="en-US" sz="2848" dirty="0">
                <a:latin typeface="Source Serif Pro"/>
              </a:rPr>
              <a:t> a </a:t>
            </a:r>
            <a:r>
              <a:rPr lang="en-US" sz="2848" dirty="0" err="1">
                <a:latin typeface="Source Serif Pro"/>
              </a:rPr>
              <a:t>comprendere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su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cosa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valga</a:t>
            </a:r>
            <a:r>
              <a:rPr lang="en-US" sz="2848" dirty="0">
                <a:latin typeface="Source Serif Pro"/>
              </a:rPr>
              <a:t> la </a:t>
            </a:r>
            <a:r>
              <a:rPr lang="en-US" sz="2848" dirty="0" err="1">
                <a:latin typeface="Source Serif Pro"/>
              </a:rPr>
              <a:t>pena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assicurarsi</a:t>
            </a:r>
            <a:r>
              <a:rPr lang="en-US" sz="2848" dirty="0">
                <a:latin typeface="Source Serif Pro"/>
              </a:rPr>
              <a:t> e </a:t>
            </a:r>
            <a:r>
              <a:rPr lang="en-US" sz="2848" dirty="0" err="1">
                <a:latin typeface="Source Serif Pro"/>
              </a:rPr>
              <a:t>prestare</a:t>
            </a:r>
            <a:r>
              <a:rPr lang="en-US" sz="2848" dirty="0">
                <a:latin typeface="Source Serif Pro"/>
              </a:rPr>
              <a:t> una </a:t>
            </a:r>
            <a:r>
              <a:rPr lang="en-US" sz="2848" dirty="0" err="1">
                <a:latin typeface="Source Serif Pro"/>
              </a:rPr>
              <a:t>rigorosa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attenzione</a:t>
            </a:r>
            <a:r>
              <a:rPr lang="en-US" sz="2848" dirty="0">
                <a:latin typeface="Source Serif Pro"/>
              </a:rPr>
              <a:t> ai </a:t>
            </a:r>
            <a:r>
              <a:rPr lang="en-US" sz="2848" dirty="0" err="1">
                <a:latin typeface="Source Serif Pro"/>
              </a:rPr>
              <a:t>contratti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ci </a:t>
            </a:r>
            <a:r>
              <a:rPr lang="en-US" sz="2848" dirty="0" err="1">
                <a:latin typeface="Source Serif Pro"/>
              </a:rPr>
              <a:t>vengono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proposti</a:t>
            </a:r>
            <a:r>
              <a:rPr lang="en-US" sz="2848" dirty="0">
                <a:latin typeface="Source Serif Pro"/>
              </a:rPr>
              <a:t>, </a:t>
            </a:r>
            <a:r>
              <a:rPr lang="en-US" sz="2848" dirty="0" err="1">
                <a:latin typeface="Source Serif Pro"/>
              </a:rPr>
              <a:t>così</a:t>
            </a:r>
            <a:r>
              <a:rPr lang="en-US" sz="2848" dirty="0">
                <a:latin typeface="Source Serif Pro"/>
              </a:rPr>
              <a:t> da non </a:t>
            </a:r>
            <a:r>
              <a:rPr lang="en-US" sz="2848" dirty="0" err="1">
                <a:latin typeface="Source Serif Pro"/>
              </a:rPr>
              <a:t>ritrovarci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impreparati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dinnanzi</a:t>
            </a:r>
            <a:r>
              <a:rPr lang="en-US" sz="2848" dirty="0">
                <a:latin typeface="Source Serif Pro"/>
              </a:rPr>
              <a:t> a </a:t>
            </a:r>
            <a:r>
              <a:rPr lang="en-US" sz="2848" dirty="0" err="1">
                <a:latin typeface="Source Serif Pro"/>
              </a:rPr>
              <a:t>problematiche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potrebbero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improvvisamente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emergere</a:t>
            </a:r>
            <a:r>
              <a:rPr lang="en-US" sz="2848" dirty="0">
                <a:latin typeface="Source Serif Pro"/>
              </a:rPr>
              <a:t> dal </a:t>
            </a:r>
            <a:r>
              <a:rPr lang="en-US" sz="2848" dirty="0" err="1">
                <a:latin typeface="Source Serif Pro"/>
              </a:rPr>
              <a:t>nulla</a:t>
            </a:r>
            <a:r>
              <a:rPr lang="en-US" sz="2848" dirty="0">
                <a:latin typeface="Source Serif Pro"/>
              </a:rPr>
              <a:t>.</a:t>
            </a:r>
          </a:p>
          <a:p>
            <a:pPr algn="just">
              <a:lnSpc>
                <a:spcPts val="4843"/>
              </a:lnSpc>
            </a:pPr>
            <a:endParaRPr lang="en-US" sz="2848" dirty="0">
              <a:latin typeface="Source Serif Pro"/>
            </a:endParaRPr>
          </a:p>
          <a:p>
            <a:pPr algn="just">
              <a:lnSpc>
                <a:spcPts val="4843"/>
              </a:lnSpc>
            </a:pPr>
            <a:r>
              <a:rPr lang="en-US" sz="2848" dirty="0" err="1">
                <a:latin typeface="Source Serif Pro"/>
              </a:rPr>
              <a:t>L'esperienza</a:t>
            </a:r>
            <a:r>
              <a:rPr lang="en-US" sz="2848" dirty="0">
                <a:latin typeface="Source Serif Pro"/>
              </a:rPr>
              <a:t> di cui </a:t>
            </a:r>
            <a:r>
              <a:rPr lang="en-US" sz="2848" dirty="0" err="1">
                <a:latin typeface="Source Serif Pro"/>
              </a:rPr>
              <a:t>siamo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stati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resi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partecipi</a:t>
            </a:r>
            <a:r>
              <a:rPr lang="en-US" sz="2848" dirty="0">
                <a:latin typeface="Source Serif Pro"/>
              </a:rPr>
              <a:t> ci ha </a:t>
            </a:r>
            <a:r>
              <a:rPr lang="en-US" sz="2848" dirty="0" err="1">
                <a:latin typeface="Source Serif Pro"/>
              </a:rPr>
              <a:t>portati</a:t>
            </a:r>
            <a:r>
              <a:rPr lang="en-US" sz="2848" dirty="0">
                <a:latin typeface="Source Serif Pro"/>
              </a:rPr>
              <a:t> a </a:t>
            </a:r>
            <a:r>
              <a:rPr lang="en-US" sz="2848" dirty="0" err="1">
                <a:latin typeface="Source Serif Pro"/>
              </a:rPr>
              <a:t>riflettere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su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queste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tematiche</a:t>
            </a:r>
            <a:r>
              <a:rPr lang="en-US" sz="2848" dirty="0">
                <a:latin typeface="Source Serif Pro"/>
              </a:rPr>
              <a:t> ed è proprio per </a:t>
            </a:r>
            <a:r>
              <a:rPr lang="en-US" sz="2848" dirty="0" err="1">
                <a:latin typeface="Source Serif Pro"/>
              </a:rPr>
              <a:t>questo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riteniamo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tale </a:t>
            </a:r>
            <a:r>
              <a:rPr lang="en-US" sz="2848" dirty="0" err="1">
                <a:latin typeface="Source Serif Pro"/>
              </a:rPr>
              <a:t>progetto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sia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stato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veramente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educativo</a:t>
            </a:r>
            <a:r>
              <a:rPr lang="en-US" sz="2848" dirty="0">
                <a:latin typeface="Source Serif Pro"/>
              </a:rPr>
              <a:t> e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l'idea</a:t>
            </a:r>
            <a:r>
              <a:rPr lang="en-US" sz="2848" dirty="0">
                <a:latin typeface="Source Serif Pro"/>
              </a:rPr>
              <a:t> di </a:t>
            </a:r>
            <a:r>
              <a:rPr lang="en-US" sz="2848" dirty="0" err="1">
                <a:latin typeface="Source Serif Pro"/>
              </a:rPr>
              <a:t>proporlo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all'interno</a:t>
            </a:r>
            <a:r>
              <a:rPr lang="en-US" sz="2848" dirty="0">
                <a:latin typeface="Source Serif Pro"/>
              </a:rPr>
              <a:t> di </a:t>
            </a:r>
            <a:r>
              <a:rPr lang="en-US" sz="2848" dirty="0" err="1">
                <a:latin typeface="Source Serif Pro"/>
              </a:rPr>
              <a:t>altri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istituti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possa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essere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più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che</a:t>
            </a:r>
            <a:r>
              <a:rPr lang="en-US" sz="2848" dirty="0">
                <a:latin typeface="Source Serif Pro"/>
              </a:rPr>
              <a:t> </a:t>
            </a:r>
            <a:r>
              <a:rPr lang="en-US" sz="2848" dirty="0" err="1">
                <a:latin typeface="Source Serif Pro"/>
              </a:rPr>
              <a:t>positiva</a:t>
            </a:r>
            <a:r>
              <a:rPr lang="en-US" sz="2848" dirty="0">
                <a:latin typeface="Source Serif Pro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028122" y="923161"/>
            <a:ext cx="721896" cy="720741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CDC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971550"/>
            <a:ext cx="1039977" cy="4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Source Serif Pro"/>
              </a:rPr>
              <a:t>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609</Words>
  <Application>Microsoft Office PowerPoint</Application>
  <PresentationFormat>Personalizzato</PresentationFormat>
  <Paragraphs>82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Montserrat Classic Bold</vt:lpstr>
      <vt:lpstr>Calibri</vt:lpstr>
      <vt:lpstr>Source Serif Pro Italics</vt:lpstr>
      <vt:lpstr>Source Serif Pro Bold</vt:lpstr>
      <vt:lpstr>Source Serif Pro</vt:lpstr>
      <vt:lpstr>Montserrat Classic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Crespiatico</dc:creator>
  <cp:lastModifiedBy>Simona</cp:lastModifiedBy>
  <cp:revision>7</cp:revision>
  <dcterms:created xsi:type="dcterms:W3CDTF">2020-06-01T20:37:34Z</dcterms:created>
  <dcterms:modified xsi:type="dcterms:W3CDTF">2020-06-17T20:44:40Z</dcterms:modified>
</cp:coreProperties>
</file>