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7F21D-20F7-4D27-92EC-E5FB58070906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E9800-3414-4AAD-BD72-92A18AB2F8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78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4BD45-B7C7-4354-81A1-5DAF67206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40D3B7-825D-4DBC-BEEF-B494235B1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F1A625-A508-47A9-AB4C-356DE6CC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EDE14D-475A-4820-AFED-2559F70D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838EF-6192-4571-9CF6-4611E3CC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61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E7FFB-238E-4D4F-8E19-17BF0BCB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21D61F-B666-4CC7-8394-848956F68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334787-F53C-4FAD-8D47-B1543412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DFC8F3-580A-4AC3-96D8-04062FE1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9EAC7B-A5B1-4A42-B3E0-E7A64968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90488C2-E073-4535-9B0E-227F87934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F420A1-8496-4CA0-9B52-5BCDBA99A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881CB-D05E-4596-9C97-9979219B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CE3189-8CB9-492C-A640-CBEA6E89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4EF12F-9AA0-435F-9D99-929D8D83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1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9C37B-B98D-478A-B56D-AE7C92F6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04D862-AB00-4164-894B-226CC0316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F99D32-C2AA-4E9A-AABE-968C6B61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25C293-9CC4-47E8-8226-170C69ED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1A876F-9E34-49D1-A955-8996E35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90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6198D-2B53-4098-B9E0-F8860514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083B70-01E2-4461-9478-D3A1BFF08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EAD2D-BA02-45E2-85A6-AC63321A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7AB30F-EEFB-4828-B710-1344E4AB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CB57E-8531-42F4-9FFA-BECE8064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38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19E2C-D87E-4EBF-81BD-7C2296AC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AD3921-DB90-4D39-BE5A-1BB9093CE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7C6D91-DD80-4A37-8C60-060946545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B8F057-D0A7-4A59-B52F-82AC1373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7C3F03-0D84-421A-A76B-AAE5359D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AD57AE-C180-41EC-8B97-B3E6D7D2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08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B7944-856E-453E-9561-2252DA19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34F1C2-CFC1-429F-A479-1542FC85C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F55560-CAAA-433B-BC97-B3C75DE8F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BCA543-66B9-42C3-9892-4A816739A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ED5356-E1E8-4F40-862E-FC322466E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29A3B31-D14A-4E75-9464-FD3DAB2D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45A8D5-0744-468D-9C9B-3C91BC02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4339E4-629F-4B67-84FA-BDD5EEF6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87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74DAA-E32D-46F4-8846-BF295A8A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D146D4-6260-4D00-90D8-44446824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84602A-D161-41F0-9264-0B97FC86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F0D958-7AE4-4EEB-A520-4FF1654F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26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CC6CA6D-46F5-47E4-BAD2-E7EB1809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F54686-1471-45AE-9A72-9BE3C2F9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17DE98-B63C-479E-9849-AF6A362E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19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0820F9-CBFE-441C-966E-56D9966F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B2342-9D27-4DDF-B00B-FC3FFC1C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E5452A-0522-479F-9BB6-2AB94E7B7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54C687-5112-4698-A25D-692E71A8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CBC36C-5C64-444E-9249-F22683C7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ABBCEB-EEB8-47C1-850B-EECAADCB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6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DFF62-2F22-4F53-9D6A-0C739062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BEAF64-83CF-43B8-A9F3-7256B002C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033194-E68E-43AE-A2E4-F6625D856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21B2C1-05DD-462D-A93A-9654E30F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D9AA71-6F9A-4BF8-95D5-45050518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650A45-51E4-46D0-89E0-FE0A7403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12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C01098-7C55-401F-B40F-E0C1210C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55ACAC-0159-490B-87B3-5B3A5DD8E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049548-552C-4093-A2B8-7E3BEC2E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F940-5E9A-4F5C-A0B3-F6EF44CC1D1E}" type="datetimeFigureOut">
              <a:rPr lang="it-IT" smtClean="0"/>
              <a:t>17/06/2020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8E3A42-3A1B-4C75-BD97-6CE56BFAE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24A6B1-1AFC-44FC-A828-2D294AF26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46AD-80D4-4179-BEC7-CA43CEE1A6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94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uliamorelli2002.wixsite.com/websit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1FE87-1534-4B41-914E-038285241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CD838B-6B2C-42B1-A1BB-B91A7CFE4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601CF7-3BFD-4657-B4C4-D1F8CEAF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9"/>
            <a:ext cx="12192000" cy="68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3DCA217-0ED4-464A-959C-376A080DA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468434-676C-4D54-8A1B-9D7B80C89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3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68673E-E261-4C45-8349-E30CC744C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6C5BF29-8454-4D2D-9AE5-6D75597E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66"/>
            <a:ext cx="12192000" cy="68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8D29496-5386-4663-8264-14F18EBE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9"/>
            <a:ext cx="12192000" cy="6825542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3B31887C-D74D-49F3-8454-1D0EDCC39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60190"/>
              </p:ext>
            </p:extLst>
          </p:nvPr>
        </p:nvGraphicFramePr>
        <p:xfrm>
          <a:off x="1543792" y="90272"/>
          <a:ext cx="9179628" cy="6650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4907">
                  <a:extLst>
                    <a:ext uri="{9D8B030D-6E8A-4147-A177-3AD203B41FA5}">
                      <a16:colId xmlns:a16="http://schemas.microsoft.com/office/drawing/2014/main" val="3237171121"/>
                    </a:ext>
                  </a:extLst>
                </a:gridCol>
                <a:gridCol w="2294907">
                  <a:extLst>
                    <a:ext uri="{9D8B030D-6E8A-4147-A177-3AD203B41FA5}">
                      <a16:colId xmlns:a16="http://schemas.microsoft.com/office/drawing/2014/main" val="2819590928"/>
                    </a:ext>
                  </a:extLst>
                </a:gridCol>
                <a:gridCol w="2294907">
                  <a:extLst>
                    <a:ext uri="{9D8B030D-6E8A-4147-A177-3AD203B41FA5}">
                      <a16:colId xmlns:a16="http://schemas.microsoft.com/office/drawing/2014/main" val="2579892259"/>
                    </a:ext>
                  </a:extLst>
                </a:gridCol>
                <a:gridCol w="2294907">
                  <a:extLst>
                    <a:ext uri="{9D8B030D-6E8A-4147-A177-3AD203B41FA5}">
                      <a16:colId xmlns:a16="http://schemas.microsoft.com/office/drawing/2014/main" val="1682566137"/>
                    </a:ext>
                  </a:extLst>
                </a:gridCol>
              </a:tblGrid>
              <a:tr h="748162">
                <a:tc>
                  <a:txBody>
                    <a:bodyPr/>
                    <a:lstStyle/>
                    <a:p>
                      <a:r>
                        <a:rPr lang="it-IT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NE’ PREVENZIONE NE’ 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9076"/>
                  </a:ext>
                </a:extLst>
              </a:tr>
              <a:tr h="586604">
                <a:tc>
                  <a:txBody>
                    <a:bodyPr/>
                    <a:lstStyle/>
                    <a:p>
                      <a:r>
                        <a:rPr lang="it-IT" sz="1400" dirty="0"/>
                        <a:t>Furto in libreria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Sistema di allarme/videosorveglianza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 furto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94859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r>
                        <a:rPr lang="it-IT" sz="1400" dirty="0"/>
                        <a:t>Incendio in libreria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Presenza di estintori a polvere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 per danni ai beni - 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8788"/>
                  </a:ext>
                </a:extLst>
              </a:tr>
              <a:tr h="907058">
                <a:tc>
                  <a:txBody>
                    <a:bodyPr/>
                    <a:lstStyle/>
                    <a:p>
                      <a:r>
                        <a:rPr lang="it-IT" sz="1400" dirty="0"/>
                        <a:t>Danni ai beni in esposizione/prova da parte dei clienti – danneggiamento volontario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Esposizione di regole chiare di comportamento in negozio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/>
                        <a:t>Eventuale assicurazione sui beni contro atti vandalici e dolosi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61420"/>
                  </a:ext>
                </a:extLst>
              </a:tr>
              <a:tr h="907058">
                <a:tc>
                  <a:txBody>
                    <a:bodyPr/>
                    <a:lstStyle/>
                    <a:p>
                      <a:r>
                        <a:rPr lang="it-IT" sz="1400" dirty="0"/>
                        <a:t>Alta concorrenza da parte dei grandi venditori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Attenzione esclusiva ai clienti – spazi accoglienti e curati – servizi aggiuntivi (letture animate, laboratori…)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31105"/>
                  </a:ext>
                </a:extLst>
              </a:tr>
              <a:tr h="949977">
                <a:tc>
                  <a:txBody>
                    <a:bodyPr/>
                    <a:lstStyle/>
                    <a:p>
                      <a:r>
                        <a:rPr lang="it-IT" sz="1400" dirty="0"/>
                        <a:t>Periodo di difficoltà economica – calo delle vendite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Tutelarsi nei periodi migliori con </a:t>
                      </a:r>
                      <a:r>
                        <a:rPr lang="it-IT" sz="1400" i="1" dirty="0"/>
                        <a:t>prodotti di investimento e risparmio </a:t>
                      </a:r>
                      <a:r>
                        <a:rPr lang="it-IT" sz="1400" dirty="0"/>
                        <a:t>– capire le modifiche nei gusti/bisogni della clientela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684849"/>
                  </a:ext>
                </a:extLst>
              </a:tr>
              <a:tr h="748162"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/>
                        <a:t>Problema cardiaco di un cliente all’interno del negozio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Corso sull’uso del defibrillatore ai dipendenti – presenza di defibrillatore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89587"/>
                  </a:ext>
                </a:extLst>
              </a:tr>
              <a:tr h="748162"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/>
                        <a:t>Infortunio/cedimento di uno scaffale in negozio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Controlli e </a:t>
                      </a:r>
                      <a:r>
                        <a:rPr lang="it-IT" sz="1400" dirty="0" err="1"/>
                        <a:t>manutezione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RC per danni a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53581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F3934A-8F04-4EDB-B9A8-94850F142CA5}"/>
              </a:ext>
            </a:extLst>
          </p:cNvPr>
          <p:cNvSpPr txBox="1"/>
          <p:nvPr/>
        </p:nvSpPr>
        <p:spPr>
          <a:xfrm>
            <a:off x="106878" y="2232561"/>
            <a:ext cx="128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NOSTRO</a:t>
            </a:r>
          </a:p>
          <a:p>
            <a:r>
              <a:rPr lang="it-IT" b="1" dirty="0"/>
              <a:t>DISASTER</a:t>
            </a:r>
          </a:p>
          <a:p>
            <a:r>
              <a:rPr lang="it-IT" b="1" dirty="0"/>
              <a:t>RECOVERY</a:t>
            </a:r>
          </a:p>
          <a:p>
            <a:r>
              <a:rPr lang="it-IT" b="1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6690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8D29496-5386-4663-8264-14F18EBE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9"/>
            <a:ext cx="12192000" cy="6825542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3B31887C-D74D-49F3-8454-1D0EDCC39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32476"/>
              </p:ext>
            </p:extLst>
          </p:nvPr>
        </p:nvGraphicFramePr>
        <p:xfrm>
          <a:off x="2149434" y="2660073"/>
          <a:ext cx="8158347" cy="3277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9449">
                  <a:extLst>
                    <a:ext uri="{9D8B030D-6E8A-4147-A177-3AD203B41FA5}">
                      <a16:colId xmlns:a16="http://schemas.microsoft.com/office/drawing/2014/main" val="3237171121"/>
                    </a:ext>
                  </a:extLst>
                </a:gridCol>
                <a:gridCol w="2719449">
                  <a:extLst>
                    <a:ext uri="{9D8B030D-6E8A-4147-A177-3AD203B41FA5}">
                      <a16:colId xmlns:a16="http://schemas.microsoft.com/office/drawing/2014/main" val="2819590928"/>
                    </a:ext>
                  </a:extLst>
                </a:gridCol>
                <a:gridCol w="2719449">
                  <a:extLst>
                    <a:ext uri="{9D8B030D-6E8A-4147-A177-3AD203B41FA5}">
                      <a16:colId xmlns:a16="http://schemas.microsoft.com/office/drawing/2014/main" val="2579892259"/>
                    </a:ext>
                  </a:extLst>
                </a:gridCol>
              </a:tblGrid>
              <a:tr h="874060">
                <a:tc>
                  <a:txBody>
                    <a:bodyPr/>
                    <a:lstStyle/>
                    <a:p>
                      <a:r>
                        <a:rPr lang="it-IT" dirty="0"/>
                        <a:t>EVENTO DANNOSO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 ERA PREPARATI?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SOLUZIONI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9076"/>
                  </a:ext>
                </a:extLst>
              </a:tr>
              <a:tr h="748162">
                <a:tc>
                  <a:txBody>
                    <a:bodyPr/>
                    <a:lstStyle/>
                    <a:p>
                      <a:r>
                        <a:rPr lang="it-IT" sz="1400" dirty="0"/>
                        <a:t>Infortunio di uno dei bambini delle scuole durante le attività di lettura e laboratori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RC per danni a terzi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94859"/>
                  </a:ext>
                </a:extLst>
              </a:tr>
              <a:tr h="748162">
                <a:tc>
                  <a:txBody>
                    <a:bodyPr/>
                    <a:lstStyle/>
                    <a:p>
                      <a:r>
                        <a:rPr lang="it-IT" sz="1400" dirty="0"/>
                        <a:t>Furto di alcuni tablet/e-reader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Assicurazione contro il furto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8788"/>
                  </a:ext>
                </a:extLst>
              </a:tr>
              <a:tr h="907058">
                <a:tc>
                  <a:txBody>
                    <a:bodyPr/>
                    <a:lstStyle/>
                    <a:p>
                      <a:r>
                        <a:rPr lang="it-IT" sz="1400" dirty="0"/>
                        <a:t>Infortunio a causa di una caduta su un gradino di uno dei clienti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RC per danni a terzi</a:t>
                      </a:r>
                    </a:p>
                    <a:p>
                      <a:pPr algn="just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61420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6CC4E033-562E-4012-A7AE-13072CB919A8}"/>
              </a:ext>
            </a:extLst>
          </p:cNvPr>
          <p:cNvSpPr/>
          <p:nvPr/>
        </p:nvSpPr>
        <p:spPr>
          <a:xfrm>
            <a:off x="4178256" y="2223056"/>
            <a:ext cx="3764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EVENTI DANNOSI…SIAMO PREPARATI?</a:t>
            </a:r>
          </a:p>
        </p:txBody>
      </p:sp>
    </p:spTree>
    <p:extLst>
      <p:ext uri="{BB962C8B-B14F-4D97-AF65-F5344CB8AC3E}">
        <p14:creationId xmlns:p14="http://schemas.microsoft.com/office/powerpoint/2010/main" val="336234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libro, mensola, biblioteca, stanza&#10;&#10;Descrizione generata automaticamente">
            <a:extLst>
              <a:ext uri="{FF2B5EF4-FFF2-40B4-BE49-F238E27FC236}">
                <a16:creationId xmlns:a16="http://schemas.microsoft.com/office/drawing/2014/main" id="{D8D29496-5386-4663-8264-14F18EBE0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8" r="13143"/>
          <a:stretch/>
        </p:blipFill>
        <p:spPr>
          <a:xfrm>
            <a:off x="21" y="10"/>
            <a:ext cx="4607606" cy="3407662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5A9882-D979-4436-9EC0-35070E5B8923}"/>
              </a:ext>
            </a:extLst>
          </p:cNvPr>
          <p:cNvSpPr txBox="1"/>
          <p:nvPr/>
        </p:nvSpPr>
        <p:spPr>
          <a:xfrm>
            <a:off x="4500748" y="1900052"/>
            <a:ext cx="69114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latin typeface="AR DECODE" panose="02000000000000000000" pitchFamily="2" charset="0"/>
              </a:rPr>
              <a:t>Le nostre conclusioni</a:t>
            </a:r>
          </a:p>
          <a:p>
            <a:endParaRPr lang="it-IT" dirty="0"/>
          </a:p>
          <a:p>
            <a:pPr algn="just"/>
            <a:r>
              <a:rPr lang="it-IT" dirty="0"/>
              <a:t>Attraverso questo percorso di educazione alla prevenzione e alle conseguenze che possono avere i rischi, in famiglia e nell’impresa, abbiamo appreso quanto sia importante tutelare ciò che riguarda la sicurezza della persona (noi stessi e gli altri), a casa, in auto, sul lavoro.</a:t>
            </a:r>
          </a:p>
          <a:p>
            <a:pPr algn="just"/>
            <a:r>
              <a:rPr lang="it-IT" dirty="0"/>
              <a:t>Purtroppo abbiamo sempre a che fare con il caso…che, appunto, non è sempre prevedibile, ma possiamo fare del nostro meglio per mettere in atto comportamenti corretti di prevenzione e scelte intelligenti dal punto di vista assicurativo, che tengano in considerazione il tema economico (quanto posso spendere? Quanto potrebbe costarmi il danno? La mia impresa reggerebbe nel tempo?)</a:t>
            </a:r>
          </a:p>
        </p:txBody>
      </p:sp>
    </p:spTree>
    <p:extLst>
      <p:ext uri="{BB962C8B-B14F-4D97-AF65-F5344CB8AC3E}">
        <p14:creationId xmlns:p14="http://schemas.microsoft.com/office/powerpoint/2010/main" val="318111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C1D70E-7D55-4CCA-ADFC-B9D045142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ttangolo con angoli arrotondati 2">
            <a:hlinkClick r:id="rId3"/>
            <a:extLst>
              <a:ext uri="{FF2B5EF4-FFF2-40B4-BE49-F238E27FC236}">
                <a16:creationId xmlns:a16="http://schemas.microsoft.com/office/drawing/2014/main" id="{111F8115-A893-4186-A357-E199458EE40D}"/>
              </a:ext>
            </a:extLst>
          </p:cNvPr>
          <p:cNvSpPr/>
          <p:nvPr/>
        </p:nvSpPr>
        <p:spPr>
          <a:xfrm>
            <a:off x="8945758" y="3722339"/>
            <a:ext cx="1460091" cy="884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ulsante di azione: Home 3">
            <a:hlinkClick r:id="rId3" highlightClick="1"/>
            <a:extLst>
              <a:ext uri="{FF2B5EF4-FFF2-40B4-BE49-F238E27FC236}">
                <a16:creationId xmlns:a16="http://schemas.microsoft.com/office/drawing/2014/main" id="{220AA536-9089-4275-A9D3-E6F014F8CE12}"/>
              </a:ext>
            </a:extLst>
          </p:cNvPr>
          <p:cNvSpPr/>
          <p:nvPr/>
        </p:nvSpPr>
        <p:spPr>
          <a:xfrm>
            <a:off x="9381506" y="3942608"/>
            <a:ext cx="558141" cy="4868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01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 DECODE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Crespiatico</dc:creator>
  <cp:lastModifiedBy>Simona</cp:lastModifiedBy>
  <cp:revision>3</cp:revision>
  <dcterms:created xsi:type="dcterms:W3CDTF">2020-06-01T20:17:28Z</dcterms:created>
  <dcterms:modified xsi:type="dcterms:W3CDTF">2020-06-17T20:35:59Z</dcterms:modified>
</cp:coreProperties>
</file>