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3004800" cy="9753600"/>
  <p:notesSz cx="13004800" cy="97536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3004800" cy="97535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200" y="330200"/>
            <a:ext cx="11328400" cy="2164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3700" y="1704339"/>
            <a:ext cx="12217400" cy="617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lorenzofrancescoco.wixsite.com/negativefilm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3900" y="673100"/>
            <a:ext cx="64782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5" dirty="0"/>
              <a:t>NEGATIVE</a:t>
            </a:r>
            <a:r>
              <a:rPr spc="-75" dirty="0"/>
              <a:t> </a:t>
            </a:r>
            <a:r>
              <a:rPr spc="-120" dirty="0"/>
              <a:t>FILMS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49500" y="7861300"/>
            <a:ext cx="8318500" cy="11506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857500" marR="5080" indent="-2844800">
              <a:lnSpc>
                <a:spcPts val="4300"/>
              </a:lnSpc>
              <a:spcBef>
                <a:spcPts val="459"/>
              </a:spcBef>
              <a:tabLst>
                <a:tab pos="2040255" algn="l"/>
                <a:tab pos="4180204" algn="l"/>
              </a:tabLst>
            </a:pPr>
            <a:r>
              <a:rPr sz="3800" i="1" spc="-10" dirty="0">
                <a:latin typeface="Gill Sans MT"/>
                <a:cs typeface="Gill Sans MT"/>
              </a:rPr>
              <a:t>Azienda</a:t>
            </a:r>
            <a:r>
              <a:rPr sz="3800" i="1" dirty="0">
                <a:latin typeface="Gill Sans MT"/>
                <a:cs typeface="Gill Sans MT"/>
              </a:rPr>
              <a:t> </a:t>
            </a:r>
            <a:r>
              <a:rPr sz="3800" i="1" spc="-25" dirty="0">
                <a:latin typeface="Gill Sans MT"/>
                <a:cs typeface="Gill Sans MT"/>
              </a:rPr>
              <a:t>di	</a:t>
            </a:r>
            <a:r>
              <a:rPr sz="3800" i="1" spc="-35" dirty="0">
                <a:latin typeface="Gill Sans MT"/>
                <a:cs typeface="Gill Sans MT"/>
              </a:rPr>
              <a:t>produzione </a:t>
            </a:r>
            <a:r>
              <a:rPr sz="3800" i="1" spc="-15" dirty="0">
                <a:latin typeface="Gill Sans MT"/>
                <a:cs typeface="Gill Sans MT"/>
              </a:rPr>
              <a:t>Video </a:t>
            </a:r>
            <a:r>
              <a:rPr sz="3800" i="1" spc="35" dirty="0">
                <a:latin typeface="Gill Sans MT"/>
                <a:cs typeface="Gill Sans MT"/>
              </a:rPr>
              <a:t>e</a:t>
            </a:r>
            <a:r>
              <a:rPr sz="3800" i="1" spc="-370" dirty="0">
                <a:latin typeface="Gill Sans MT"/>
                <a:cs typeface="Gill Sans MT"/>
              </a:rPr>
              <a:t> </a:t>
            </a:r>
            <a:r>
              <a:rPr sz="3800" i="1" spc="-25" dirty="0">
                <a:latin typeface="Gill Sans MT"/>
                <a:cs typeface="Gill Sans MT"/>
              </a:rPr>
              <a:t>Comunicazione  </a:t>
            </a:r>
            <a:r>
              <a:rPr sz="3800" i="1" u="heavy" spc="-2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  <a:hlinkClick r:id="rId2"/>
              </a:rPr>
              <a:t>visita</a:t>
            </a:r>
            <a:r>
              <a:rPr sz="3800" i="1" u="heavy" spc="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  <a:hlinkClick r:id="rId2"/>
              </a:rPr>
              <a:t> </a:t>
            </a:r>
            <a:r>
              <a:rPr sz="3800" i="1" u="heavy" spc="-4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  <a:hlinkClick r:id="rId2"/>
              </a:rPr>
              <a:t>il	</a:t>
            </a:r>
            <a:r>
              <a:rPr sz="3800" i="1" u="heavy" spc="-1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  <a:hlinkClick r:id="rId2"/>
              </a:rPr>
              <a:t>sito</a:t>
            </a:r>
            <a:r>
              <a:rPr sz="3800" i="1" u="heavy" spc="-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  <a:hlinkClick r:id="rId2"/>
              </a:rPr>
              <a:t> </a:t>
            </a:r>
            <a:r>
              <a:rPr sz="3800" i="1" u="heavy" spc="-4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  <a:hlinkClick r:id="rId2"/>
              </a:rPr>
              <a:t>qui</a:t>
            </a:r>
            <a:endParaRPr sz="3800" dirty="0">
              <a:latin typeface="Gill Sans MT"/>
              <a:cs typeface="Gill Sans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38884" y="1613283"/>
            <a:ext cx="6527165" cy="6527165"/>
            <a:chOff x="3238884" y="1613283"/>
            <a:chExt cx="6527165" cy="6527165"/>
          </a:xfrm>
        </p:grpSpPr>
        <p:sp>
          <p:nvSpPr>
            <p:cNvPr id="5" name="object 5"/>
            <p:cNvSpPr/>
            <p:nvPr/>
          </p:nvSpPr>
          <p:spPr>
            <a:xfrm>
              <a:off x="3238884" y="1613283"/>
              <a:ext cx="6527031" cy="65270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18384" y="2692783"/>
              <a:ext cx="4368031" cy="43680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397000" marR="5080" indent="-203200">
              <a:lnSpc>
                <a:spcPts val="8200"/>
              </a:lnSpc>
              <a:spcBef>
                <a:spcPts val="740"/>
              </a:spcBef>
            </a:pPr>
            <a:r>
              <a:rPr spc="-220" dirty="0"/>
              <a:t>STORIA, </a:t>
            </a:r>
            <a:r>
              <a:rPr spc="-300" dirty="0"/>
              <a:t>FONDATORI</a:t>
            </a:r>
            <a:r>
              <a:rPr spc="-445" dirty="0"/>
              <a:t> </a:t>
            </a:r>
            <a:r>
              <a:rPr spc="-75" dirty="0"/>
              <a:t>E  </a:t>
            </a:r>
            <a:r>
              <a:rPr spc="-185" dirty="0"/>
              <a:t>SETTORE </a:t>
            </a:r>
            <a:r>
              <a:rPr spc="-190" dirty="0"/>
              <a:t>DI</a:t>
            </a:r>
            <a:r>
              <a:rPr spc="-300" dirty="0"/>
              <a:t> </a:t>
            </a:r>
            <a:r>
              <a:rPr spc="-265" dirty="0"/>
              <a:t>ATTIVITÀ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700" y="2720339"/>
            <a:ext cx="8255634" cy="6146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2300"/>
              </a:lnSpc>
              <a:spcBef>
                <a:spcPts val="100"/>
              </a:spcBef>
            </a:pPr>
            <a:r>
              <a:rPr sz="4600" spc="225" dirty="0">
                <a:latin typeface="Gill Sans MT"/>
                <a:cs typeface="Gill Sans MT"/>
              </a:rPr>
              <a:t>Cinque </a:t>
            </a:r>
            <a:r>
              <a:rPr sz="4600" spc="195" dirty="0">
                <a:latin typeface="Gill Sans MT"/>
                <a:cs typeface="Gill Sans MT"/>
              </a:rPr>
              <a:t>amici</a:t>
            </a:r>
            <a:r>
              <a:rPr sz="4600" spc="1664" dirty="0">
                <a:latin typeface="Gill Sans MT"/>
                <a:cs typeface="Gill Sans MT"/>
              </a:rPr>
              <a:t> </a:t>
            </a:r>
            <a:r>
              <a:rPr sz="4600" spc="240" dirty="0">
                <a:latin typeface="Gill Sans MT"/>
                <a:cs typeface="Gill Sans MT"/>
              </a:rPr>
              <a:t>diventano </a:t>
            </a:r>
            <a:r>
              <a:rPr sz="4600" spc="145" dirty="0">
                <a:latin typeface="Gill Sans MT"/>
                <a:cs typeface="Gill Sans MT"/>
              </a:rPr>
              <a:t>soci  </a:t>
            </a:r>
            <a:r>
              <a:rPr sz="4600" spc="370" dirty="0">
                <a:latin typeface="Gill Sans MT"/>
                <a:cs typeface="Gill Sans MT"/>
              </a:rPr>
              <a:t>fondando </a:t>
            </a:r>
            <a:r>
              <a:rPr sz="4600" spc="340" dirty="0">
                <a:latin typeface="Gill Sans MT"/>
                <a:cs typeface="Gill Sans MT"/>
              </a:rPr>
              <a:t>questa </a:t>
            </a:r>
            <a:r>
              <a:rPr sz="4600" spc="310" dirty="0">
                <a:latin typeface="Gill Sans MT"/>
                <a:cs typeface="Gill Sans MT"/>
              </a:rPr>
              <a:t>attività </a:t>
            </a:r>
            <a:r>
              <a:rPr sz="4600" spc="160" dirty="0">
                <a:latin typeface="Gill Sans MT"/>
                <a:cs typeface="Gill Sans MT"/>
              </a:rPr>
              <a:t>di  </a:t>
            </a:r>
            <a:r>
              <a:rPr sz="4600" spc="-70" dirty="0">
                <a:latin typeface="Gill Sans MT"/>
                <a:cs typeface="Gill Sans MT"/>
              </a:rPr>
              <a:t>produzione </a:t>
            </a:r>
            <a:r>
              <a:rPr sz="4600" spc="-50" dirty="0">
                <a:latin typeface="Gill Sans MT"/>
                <a:cs typeface="Gill Sans MT"/>
              </a:rPr>
              <a:t>video </a:t>
            </a:r>
            <a:r>
              <a:rPr sz="4600" dirty="0">
                <a:latin typeface="Gill Sans MT"/>
                <a:cs typeface="Gill Sans MT"/>
              </a:rPr>
              <a:t>e</a:t>
            </a:r>
            <a:r>
              <a:rPr sz="4600" spc="70" dirty="0">
                <a:latin typeface="Gill Sans MT"/>
                <a:cs typeface="Gill Sans MT"/>
              </a:rPr>
              <a:t> </a:t>
            </a:r>
            <a:r>
              <a:rPr sz="4600" spc="-70" dirty="0">
                <a:latin typeface="Gill Sans MT"/>
                <a:cs typeface="Gill Sans MT"/>
              </a:rPr>
              <a:t>comunicazione.</a:t>
            </a:r>
            <a:endParaRPr sz="4600">
              <a:latin typeface="Gill Sans MT"/>
              <a:cs typeface="Gill Sans MT"/>
            </a:endParaRPr>
          </a:p>
          <a:p>
            <a:pPr marL="12700" marR="5080" algn="just">
              <a:lnSpc>
                <a:spcPct val="112900"/>
              </a:lnSpc>
              <a:spcBef>
                <a:spcPts val="4665"/>
              </a:spcBef>
            </a:pPr>
            <a:r>
              <a:rPr sz="4600" spc="-60" dirty="0">
                <a:latin typeface="Gill Sans MT"/>
                <a:cs typeface="Gill Sans MT"/>
              </a:rPr>
              <a:t>Negative </a:t>
            </a:r>
            <a:r>
              <a:rPr sz="4600" spc="-114" dirty="0">
                <a:latin typeface="Gill Sans MT"/>
                <a:cs typeface="Gill Sans MT"/>
              </a:rPr>
              <a:t>Films </a:t>
            </a:r>
            <a:r>
              <a:rPr sz="4600" spc="-105" dirty="0">
                <a:latin typeface="Gill Sans MT"/>
                <a:cs typeface="Gill Sans MT"/>
              </a:rPr>
              <a:t>lavora </a:t>
            </a:r>
            <a:r>
              <a:rPr sz="4600" spc="-65" dirty="0">
                <a:latin typeface="Gill Sans MT"/>
                <a:cs typeface="Gill Sans MT"/>
              </a:rPr>
              <a:t>nel </a:t>
            </a:r>
            <a:r>
              <a:rPr sz="4600" spc="-110" dirty="0">
                <a:latin typeface="Gill Sans MT"/>
                <a:cs typeface="Gill Sans MT"/>
              </a:rPr>
              <a:t>settore  </a:t>
            </a:r>
            <a:r>
              <a:rPr sz="4600" spc="-60" dirty="0">
                <a:latin typeface="Gill Sans MT"/>
                <a:cs typeface="Gill Sans MT"/>
              </a:rPr>
              <a:t>della </a:t>
            </a:r>
            <a:r>
              <a:rPr sz="4600" spc="-70" dirty="0">
                <a:latin typeface="Gill Sans MT"/>
                <a:cs typeface="Gill Sans MT"/>
              </a:rPr>
              <a:t>produzione </a:t>
            </a:r>
            <a:r>
              <a:rPr sz="4600" dirty="0">
                <a:latin typeface="Gill Sans MT"/>
                <a:cs typeface="Gill Sans MT"/>
              </a:rPr>
              <a:t>e </a:t>
            </a:r>
            <a:r>
              <a:rPr sz="4600" spc="-75" dirty="0">
                <a:latin typeface="Gill Sans MT"/>
                <a:cs typeface="Gill Sans MT"/>
              </a:rPr>
              <a:t>post </a:t>
            </a:r>
            <a:r>
              <a:rPr sz="4600" spc="-70" dirty="0">
                <a:latin typeface="Gill Sans MT"/>
                <a:cs typeface="Gill Sans MT"/>
              </a:rPr>
              <a:t>produzione  </a:t>
            </a:r>
            <a:r>
              <a:rPr sz="4600" spc="-75" dirty="0">
                <a:latin typeface="Gill Sans MT"/>
                <a:cs typeface="Gill Sans MT"/>
              </a:rPr>
              <a:t>di </a:t>
            </a:r>
            <a:r>
              <a:rPr sz="4600" spc="-50" dirty="0">
                <a:latin typeface="Gill Sans MT"/>
                <a:cs typeface="Gill Sans MT"/>
              </a:rPr>
              <a:t>video </a:t>
            </a:r>
            <a:r>
              <a:rPr sz="4600" spc="-95" dirty="0">
                <a:latin typeface="Gill Sans MT"/>
                <a:cs typeface="Gill Sans MT"/>
              </a:rPr>
              <a:t>in </a:t>
            </a:r>
            <a:r>
              <a:rPr sz="4600" spc="-50" dirty="0">
                <a:latin typeface="Gill Sans MT"/>
                <a:cs typeface="Gill Sans MT"/>
              </a:rPr>
              <a:t>ambito </a:t>
            </a:r>
            <a:r>
              <a:rPr sz="4600" spc="-85" dirty="0">
                <a:latin typeface="Gill Sans MT"/>
                <a:cs typeface="Gill Sans MT"/>
              </a:rPr>
              <a:t>pubblicitario </a:t>
            </a:r>
            <a:r>
              <a:rPr sz="4600" dirty="0">
                <a:latin typeface="Gill Sans MT"/>
                <a:cs typeface="Gill Sans MT"/>
              </a:rPr>
              <a:t>e  </a:t>
            </a:r>
            <a:r>
              <a:rPr sz="4600" spc="-90" dirty="0">
                <a:latin typeface="Gill Sans MT"/>
                <a:cs typeface="Gill Sans MT"/>
              </a:rPr>
              <a:t>artistico</a:t>
            </a:r>
            <a:endParaRPr sz="46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38678" y="6140251"/>
            <a:ext cx="3461840" cy="3461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38678" y="3252392"/>
            <a:ext cx="3461840" cy="2327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4076700" marR="5080" indent="-4064000">
              <a:lnSpc>
                <a:spcPts val="8200"/>
              </a:lnSpc>
              <a:spcBef>
                <a:spcPts val="740"/>
              </a:spcBef>
            </a:pPr>
            <a:r>
              <a:rPr spc="-114" dirty="0"/>
              <a:t>PROSPETTIVE </a:t>
            </a:r>
            <a:r>
              <a:rPr spc="-190" dirty="0"/>
              <a:t>DI </a:t>
            </a:r>
            <a:r>
              <a:rPr spc="-70" dirty="0"/>
              <a:t>SVILUPPO </a:t>
            </a:r>
            <a:r>
              <a:rPr spc="-75" dirty="0"/>
              <a:t>E  </a:t>
            </a:r>
            <a:r>
              <a:rPr spc="-150" dirty="0"/>
              <a:t>FUTURE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700" y="2821939"/>
            <a:ext cx="12218035" cy="160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300"/>
              </a:lnSpc>
              <a:spcBef>
                <a:spcPts val="100"/>
              </a:spcBef>
              <a:tabLst>
                <a:tab pos="2746375" algn="l"/>
                <a:tab pos="3316604" algn="l"/>
                <a:tab pos="4683760" algn="l"/>
                <a:tab pos="7687945" algn="l"/>
              </a:tabLst>
            </a:pPr>
            <a:r>
              <a:rPr sz="4600" spc="-90" dirty="0">
                <a:latin typeface="Gill Sans MT"/>
                <a:cs typeface="Gill Sans MT"/>
              </a:rPr>
              <a:t>Cerchiamo </a:t>
            </a:r>
            <a:r>
              <a:rPr sz="4600" spc="-75" dirty="0">
                <a:latin typeface="Gill Sans MT"/>
                <a:cs typeface="Gill Sans MT"/>
              </a:rPr>
              <a:t>di </a:t>
            </a:r>
            <a:r>
              <a:rPr sz="4600" spc="-80" dirty="0">
                <a:latin typeface="Gill Sans MT"/>
                <a:cs typeface="Gill Sans MT"/>
              </a:rPr>
              <a:t>mantenerci </a:t>
            </a:r>
            <a:r>
              <a:rPr sz="4600" spc="-75" dirty="0">
                <a:latin typeface="Gill Sans MT"/>
                <a:cs typeface="Gill Sans MT"/>
              </a:rPr>
              <a:t>aggiornati </a:t>
            </a:r>
            <a:r>
              <a:rPr sz="4600" spc="-95" dirty="0">
                <a:latin typeface="Gill Sans MT"/>
                <a:cs typeface="Gill Sans MT"/>
              </a:rPr>
              <a:t>sulle </a:t>
            </a:r>
            <a:r>
              <a:rPr sz="4600" spc="-70" dirty="0">
                <a:latin typeface="Gill Sans MT"/>
                <a:cs typeface="Gill Sans MT"/>
              </a:rPr>
              <a:t>tecnologie  </a:t>
            </a:r>
            <a:r>
              <a:rPr sz="4600" spc="-65" dirty="0">
                <a:latin typeface="Gill Sans MT"/>
                <a:cs typeface="Gill Sans MT"/>
              </a:rPr>
              <a:t>con</a:t>
            </a:r>
            <a:r>
              <a:rPr sz="4600" spc="15" dirty="0">
                <a:latin typeface="Gill Sans MT"/>
                <a:cs typeface="Gill Sans MT"/>
              </a:rPr>
              <a:t> </a:t>
            </a:r>
            <a:r>
              <a:rPr sz="4600" spc="-120" dirty="0">
                <a:latin typeface="Gill Sans MT"/>
                <a:cs typeface="Gill Sans MT"/>
              </a:rPr>
              <a:t>utilizzo	</a:t>
            </a:r>
            <a:r>
              <a:rPr sz="4600" spc="-75" dirty="0">
                <a:latin typeface="Gill Sans MT"/>
                <a:cs typeface="Gill Sans MT"/>
              </a:rPr>
              <a:t>di	</a:t>
            </a:r>
            <a:r>
              <a:rPr sz="4600" spc="-105" dirty="0">
                <a:latin typeface="Gill Sans MT"/>
                <a:cs typeface="Gill Sans MT"/>
              </a:rPr>
              <a:t>droni	</a:t>
            </a:r>
            <a:r>
              <a:rPr sz="4600" dirty="0">
                <a:latin typeface="Gill Sans MT"/>
                <a:cs typeface="Gill Sans MT"/>
              </a:rPr>
              <a:t>e</a:t>
            </a:r>
            <a:r>
              <a:rPr sz="4600" spc="10" dirty="0">
                <a:latin typeface="Gill Sans MT"/>
                <a:cs typeface="Gill Sans MT"/>
              </a:rPr>
              <a:t> </a:t>
            </a:r>
            <a:r>
              <a:rPr sz="4600" spc="-70" dirty="0">
                <a:latin typeface="Gill Sans MT"/>
                <a:cs typeface="Gill Sans MT"/>
              </a:rPr>
              <a:t>animazioni	</a:t>
            </a:r>
            <a:r>
              <a:rPr sz="4600" spc="-25" dirty="0">
                <a:latin typeface="Gill Sans MT"/>
                <a:cs typeface="Gill Sans MT"/>
              </a:rPr>
              <a:t>3D</a:t>
            </a:r>
            <a:endParaRPr sz="46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700" y="7057897"/>
            <a:ext cx="12217400" cy="2273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2999"/>
              </a:lnSpc>
              <a:spcBef>
                <a:spcPts val="95"/>
              </a:spcBef>
            </a:pPr>
            <a:r>
              <a:rPr sz="4350" spc="-110" dirty="0">
                <a:latin typeface="Gill Sans MT"/>
                <a:cs typeface="Gill Sans MT"/>
              </a:rPr>
              <a:t>In </a:t>
            </a:r>
            <a:r>
              <a:rPr sz="4350" spc="-95" dirty="0" err="1">
                <a:latin typeface="Gill Sans MT"/>
                <a:cs typeface="Gill Sans MT"/>
              </a:rPr>
              <a:t>futuro</a:t>
            </a:r>
            <a:r>
              <a:rPr lang="it-IT" sz="4350" spc="-95" dirty="0">
                <a:latin typeface="Gill Sans MT"/>
                <a:cs typeface="Gill Sans MT"/>
              </a:rPr>
              <a:t>, </a:t>
            </a:r>
            <a:r>
              <a:rPr sz="4350" spc="-15" dirty="0" err="1">
                <a:latin typeface="Gill Sans MT"/>
                <a:cs typeface="Gill Sans MT"/>
              </a:rPr>
              <a:t>abbiamo</a:t>
            </a:r>
            <a:r>
              <a:rPr sz="4350" spc="-15" dirty="0">
                <a:latin typeface="Gill Sans MT"/>
                <a:cs typeface="Gill Sans MT"/>
              </a:rPr>
              <a:t> </a:t>
            </a:r>
            <a:r>
              <a:rPr sz="4350" spc="-85" dirty="0" err="1">
                <a:latin typeface="Gill Sans MT"/>
                <a:cs typeface="Gill Sans MT"/>
              </a:rPr>
              <a:t>l’obiettivo</a:t>
            </a:r>
            <a:r>
              <a:rPr sz="4350" spc="-85" dirty="0">
                <a:latin typeface="Gill Sans MT"/>
                <a:cs typeface="Gill Sans MT"/>
              </a:rPr>
              <a:t> </a:t>
            </a:r>
            <a:r>
              <a:rPr sz="4350" spc="-65" dirty="0">
                <a:latin typeface="Gill Sans MT"/>
                <a:cs typeface="Gill Sans MT"/>
              </a:rPr>
              <a:t>di </a:t>
            </a:r>
            <a:r>
              <a:rPr sz="4350" spc="-100" dirty="0">
                <a:latin typeface="Gill Sans MT"/>
                <a:cs typeface="Gill Sans MT"/>
              </a:rPr>
              <a:t>lavorare </a:t>
            </a:r>
            <a:r>
              <a:rPr sz="4350" spc="-70" dirty="0">
                <a:latin typeface="Gill Sans MT"/>
                <a:cs typeface="Gill Sans MT"/>
              </a:rPr>
              <a:t>per </a:t>
            </a:r>
            <a:r>
              <a:rPr sz="4350" spc="-35" dirty="0">
                <a:latin typeface="Gill Sans MT"/>
                <a:cs typeface="Gill Sans MT"/>
              </a:rPr>
              <a:t>aziende </a:t>
            </a:r>
            <a:r>
              <a:rPr sz="4350" spc="-65" dirty="0">
                <a:latin typeface="Gill Sans MT"/>
                <a:cs typeface="Gill Sans MT"/>
              </a:rPr>
              <a:t>di  </a:t>
            </a:r>
            <a:r>
              <a:rPr sz="4350" spc="-30" dirty="0">
                <a:latin typeface="Gill Sans MT"/>
                <a:cs typeface="Gill Sans MT"/>
              </a:rPr>
              <a:t>grande </a:t>
            </a:r>
            <a:r>
              <a:rPr sz="4350" spc="-80" dirty="0">
                <a:latin typeface="Gill Sans MT"/>
                <a:cs typeface="Gill Sans MT"/>
              </a:rPr>
              <a:t>valore </a:t>
            </a:r>
            <a:r>
              <a:rPr sz="4350" spc="-60" dirty="0">
                <a:latin typeface="Gill Sans MT"/>
                <a:cs typeface="Gill Sans MT"/>
              </a:rPr>
              <a:t>cercando </a:t>
            </a:r>
            <a:r>
              <a:rPr sz="4350" spc="-70" dirty="0">
                <a:latin typeface="Gill Sans MT"/>
                <a:cs typeface="Gill Sans MT"/>
              </a:rPr>
              <a:t>nuove </a:t>
            </a:r>
            <a:r>
              <a:rPr sz="4350" spc="-80" dirty="0">
                <a:latin typeface="Gill Sans MT"/>
                <a:cs typeface="Gill Sans MT"/>
              </a:rPr>
              <a:t>possibilità </a:t>
            </a:r>
            <a:r>
              <a:rPr sz="4350" spc="-65" dirty="0">
                <a:latin typeface="Gill Sans MT"/>
                <a:cs typeface="Gill Sans MT"/>
              </a:rPr>
              <a:t>di </a:t>
            </a:r>
            <a:r>
              <a:rPr sz="4350" spc="-114" dirty="0">
                <a:latin typeface="Gill Sans MT"/>
                <a:cs typeface="Gill Sans MT"/>
              </a:rPr>
              <a:t>lavoro  </a:t>
            </a:r>
            <a:r>
              <a:rPr sz="4350" spc="-60" dirty="0">
                <a:latin typeface="Gill Sans MT"/>
                <a:cs typeface="Gill Sans MT"/>
              </a:rPr>
              <a:t>grazie </a:t>
            </a:r>
            <a:r>
              <a:rPr sz="4350" spc="5" dirty="0">
                <a:latin typeface="Gill Sans MT"/>
                <a:cs typeface="Gill Sans MT"/>
              </a:rPr>
              <a:t>a </a:t>
            </a:r>
            <a:r>
              <a:rPr sz="4350" spc="-65" dirty="0">
                <a:latin typeface="Gill Sans MT"/>
                <a:cs typeface="Gill Sans MT"/>
              </a:rPr>
              <a:t>pubblicità </a:t>
            </a:r>
            <a:r>
              <a:rPr sz="4350" spc="-60" dirty="0">
                <a:latin typeface="Gill Sans MT"/>
                <a:cs typeface="Gill Sans MT"/>
              </a:rPr>
              <a:t>online </a:t>
            </a:r>
            <a:r>
              <a:rPr sz="4350" spc="-50" dirty="0">
                <a:latin typeface="Gill Sans MT"/>
                <a:cs typeface="Gill Sans MT"/>
              </a:rPr>
              <a:t>con </a:t>
            </a:r>
            <a:r>
              <a:rPr sz="4350" spc="-135" dirty="0">
                <a:latin typeface="Gill Sans MT"/>
                <a:cs typeface="Gill Sans MT"/>
              </a:rPr>
              <a:t>i</a:t>
            </a:r>
            <a:r>
              <a:rPr sz="4350" spc="250" dirty="0">
                <a:latin typeface="Gill Sans MT"/>
                <a:cs typeface="Gill Sans MT"/>
              </a:rPr>
              <a:t> </a:t>
            </a:r>
            <a:r>
              <a:rPr sz="4350" spc="-100" dirty="0">
                <a:latin typeface="Gill Sans MT"/>
                <a:cs typeface="Gill Sans MT"/>
              </a:rPr>
              <a:t>social.</a:t>
            </a:r>
            <a:endParaRPr sz="4350" dirty="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10396" y="4734097"/>
            <a:ext cx="4584005" cy="2292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507907"/>
              </p:ext>
            </p:extLst>
          </p:nvPr>
        </p:nvGraphicFramePr>
        <p:xfrm>
          <a:off x="711200" y="830579"/>
          <a:ext cx="11963400" cy="85602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7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2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2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4105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400" i="1" u="heavy" spc="-25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Gill Sans MT"/>
                          <a:cs typeface="Gill Sans MT"/>
                        </a:rPr>
                        <a:t>Rischi</a:t>
                      </a:r>
                      <a:endParaRPr sz="2400" dirty="0">
                        <a:latin typeface="Gill Sans MT"/>
                        <a:cs typeface="Gill Sans MT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400" i="1" u="heavy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Gill Sans MT"/>
                          <a:cs typeface="Gill Sans MT"/>
                        </a:rPr>
                        <a:t>Prevenzione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400" i="1" u="heavy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Gill Sans MT"/>
                          <a:cs typeface="Gill Sans MT"/>
                        </a:rPr>
                        <a:t>Assicurazione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it-IT" sz="2400" i="1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Gill Sans MT"/>
                          <a:cs typeface="Gill Sans MT"/>
                        </a:rPr>
                        <a:t>Né prevenzione né assicurazione</a:t>
                      </a:r>
                      <a:endParaRPr sz="2400" u="sng" dirty="0">
                        <a:latin typeface="Gill Sans MT"/>
                        <a:cs typeface="Gill Sans MT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2633">
                <a:tc>
                  <a:txBody>
                    <a:bodyPr/>
                    <a:lstStyle/>
                    <a:p>
                      <a:pPr marL="749300" marR="561340" indent="-177800" algn="l">
                        <a:lnSpc>
                          <a:spcPts val="3400"/>
                        </a:lnSpc>
                        <a:spcBef>
                          <a:spcPts val="2265"/>
                        </a:spcBef>
                      </a:pPr>
                      <a:r>
                        <a:rPr sz="2400" spc="-50" dirty="0">
                          <a:latin typeface="Gill Sans MT"/>
                          <a:cs typeface="Gill Sans MT"/>
                        </a:rPr>
                        <a:t>Incendio</a:t>
                      </a:r>
                      <a:r>
                        <a:rPr sz="2400" spc="-7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400" dirty="0">
                          <a:latin typeface="Gill Sans MT"/>
                          <a:cs typeface="Gill Sans MT"/>
                        </a:rPr>
                        <a:t>e  </a:t>
                      </a:r>
                      <a:r>
                        <a:rPr sz="2400" spc="-45" dirty="0" err="1">
                          <a:latin typeface="Gill Sans MT"/>
                          <a:cs typeface="Gill Sans MT"/>
                        </a:rPr>
                        <a:t>calamità</a:t>
                      </a:r>
                      <a:r>
                        <a:rPr lang="it-IT" sz="2400" spc="-45" dirty="0">
                          <a:latin typeface="Gill Sans MT"/>
                          <a:cs typeface="Gill Sans MT"/>
                        </a:rPr>
                        <a:t> – danni ai beni</a:t>
                      </a:r>
                      <a:endParaRPr sz="2400" dirty="0">
                        <a:latin typeface="Gill Sans MT"/>
                        <a:cs typeface="Gill Sans MT"/>
                      </a:endParaRPr>
                    </a:p>
                  </a:txBody>
                  <a:tcPr marL="0" marR="0" marT="287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spc="-60" dirty="0">
                          <a:latin typeface="Gill Sans MT"/>
                          <a:cs typeface="Gill Sans MT"/>
                        </a:rPr>
                        <a:t>Alcuni l</a:t>
                      </a:r>
                      <a:r>
                        <a:rPr sz="2400" spc="-60" dirty="0" err="1">
                          <a:latin typeface="Gill Sans MT"/>
                          <a:cs typeface="Gill Sans MT"/>
                        </a:rPr>
                        <a:t>ocali</a:t>
                      </a:r>
                      <a:r>
                        <a:rPr sz="24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400" spc="-50" dirty="0" err="1">
                          <a:latin typeface="Gill Sans MT"/>
                          <a:cs typeface="Gill Sans MT"/>
                        </a:rPr>
                        <a:t>ignifughi</a:t>
                      </a:r>
                      <a:r>
                        <a:rPr lang="it-IT" sz="2400" spc="-50" dirty="0">
                          <a:latin typeface="Gill Sans MT"/>
                          <a:cs typeface="Gill Sans MT"/>
                        </a:rPr>
                        <a:t> – dispositivi di sicurezza (estintori…) - formazione</a:t>
                      </a:r>
                      <a:endParaRPr sz="2400" dirty="0">
                        <a:latin typeface="Gill Sans MT"/>
                        <a:cs typeface="Gill Sans MT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69215" indent="406400">
                        <a:lnSpc>
                          <a:spcPts val="3400"/>
                        </a:lnSpc>
                        <a:spcBef>
                          <a:spcPts val="2265"/>
                        </a:spcBef>
                      </a:pPr>
                      <a:r>
                        <a:rPr sz="2400" spc="-55" dirty="0">
                          <a:latin typeface="Gill Sans MT"/>
                          <a:cs typeface="Gill Sans MT"/>
                        </a:rPr>
                        <a:t>Assicurazione  </a:t>
                      </a:r>
                      <a:r>
                        <a:rPr sz="2400" spc="-45" dirty="0">
                          <a:latin typeface="Gill Sans MT"/>
                          <a:cs typeface="Gill Sans MT"/>
                        </a:rPr>
                        <a:t>incendio </a:t>
                      </a:r>
                      <a:r>
                        <a:rPr sz="24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2400" spc="-4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400" spc="-45" dirty="0">
                          <a:latin typeface="Gill Sans MT"/>
                          <a:cs typeface="Gill Sans MT"/>
                        </a:rPr>
                        <a:t>calamità</a:t>
                      </a:r>
                      <a:endParaRPr sz="2400" dirty="0">
                        <a:latin typeface="Gill Sans MT"/>
                        <a:cs typeface="Gill Sans MT"/>
                      </a:endParaRPr>
                    </a:p>
                  </a:txBody>
                  <a:tcPr marL="0" marR="0" marT="287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0115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995"/>
                        </a:spcBef>
                      </a:pPr>
                      <a:r>
                        <a:rPr sz="2400" spc="-50" dirty="0" err="1">
                          <a:latin typeface="Gill Sans MT"/>
                          <a:cs typeface="Gill Sans MT"/>
                        </a:rPr>
                        <a:t>Infortuni</a:t>
                      </a:r>
                      <a:r>
                        <a:rPr lang="it-IT" sz="2400" spc="-50" dirty="0">
                          <a:latin typeface="Gill Sans MT"/>
                          <a:cs typeface="Gill Sans MT"/>
                        </a:rPr>
                        <a:t>o degli operatori</a:t>
                      </a:r>
                      <a:endParaRPr sz="2400" dirty="0">
                        <a:latin typeface="Gill Sans MT"/>
                        <a:cs typeface="Gill Sans MT"/>
                      </a:endParaRPr>
                    </a:p>
                  </a:txBody>
                  <a:tcPr marL="0" marR="0" marT="3803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95"/>
                        </a:spcBef>
                      </a:pPr>
                      <a:r>
                        <a:rPr sz="2400" spc="-80" dirty="0">
                          <a:latin typeface="Gill Sans MT"/>
                          <a:cs typeface="Gill Sans MT"/>
                        </a:rPr>
                        <a:t>Corsi </a:t>
                      </a:r>
                      <a:r>
                        <a:rPr sz="2400" spc="-70" dirty="0">
                          <a:latin typeface="Gill Sans MT"/>
                          <a:cs typeface="Gill Sans MT"/>
                        </a:rPr>
                        <a:t>sicurezza </a:t>
                      </a:r>
                      <a:r>
                        <a:rPr sz="2400" spc="-75" dirty="0">
                          <a:latin typeface="Gill Sans MT"/>
                          <a:cs typeface="Gill Sans MT"/>
                        </a:rPr>
                        <a:t>sul</a:t>
                      </a:r>
                      <a:r>
                        <a:rPr sz="2400" spc="114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400" spc="-85" dirty="0">
                          <a:latin typeface="Gill Sans MT"/>
                          <a:cs typeface="Gill Sans MT"/>
                        </a:rPr>
                        <a:t>lavoro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T="3803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 marR="99060" indent="381000">
                        <a:lnSpc>
                          <a:spcPts val="3400"/>
                        </a:lnSpc>
                        <a:spcBef>
                          <a:spcPts val="1575"/>
                        </a:spcBef>
                      </a:pPr>
                      <a:r>
                        <a:rPr sz="2400" spc="-55" dirty="0">
                          <a:latin typeface="Gill Sans MT"/>
                          <a:cs typeface="Gill Sans MT"/>
                        </a:rPr>
                        <a:t>Assicurazione  </a:t>
                      </a:r>
                      <a:r>
                        <a:rPr sz="2400" spc="-50" dirty="0">
                          <a:latin typeface="Gill Sans MT"/>
                          <a:cs typeface="Gill Sans MT"/>
                        </a:rPr>
                        <a:t>infortuni </a:t>
                      </a:r>
                      <a:r>
                        <a:rPr sz="2400" spc="-75" dirty="0">
                          <a:latin typeface="Gill Sans MT"/>
                          <a:cs typeface="Gill Sans MT"/>
                        </a:rPr>
                        <a:t>sul</a:t>
                      </a:r>
                      <a:r>
                        <a:rPr sz="2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400" spc="-85" dirty="0">
                          <a:latin typeface="Gill Sans MT"/>
                          <a:cs typeface="Gill Sans MT"/>
                        </a:rPr>
                        <a:t>lavoro</a:t>
                      </a:r>
                      <a:endParaRPr sz="2400" dirty="0">
                        <a:latin typeface="Gill Sans MT"/>
                        <a:cs typeface="Gill Sans MT"/>
                      </a:endParaRPr>
                    </a:p>
                  </a:txBody>
                  <a:tcPr marL="0" marR="0" marT="200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9343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2815"/>
                        </a:spcBef>
                      </a:pPr>
                      <a:r>
                        <a:rPr sz="2400" spc="-40" dirty="0">
                          <a:latin typeface="Gill Sans MT"/>
                          <a:cs typeface="Gill Sans MT"/>
                        </a:rPr>
                        <a:t>Furto</a:t>
                      </a:r>
                      <a:endParaRPr sz="2400" dirty="0">
                        <a:latin typeface="Gill Sans MT"/>
                        <a:cs typeface="Gill Sans MT"/>
                      </a:endParaRPr>
                    </a:p>
                  </a:txBody>
                  <a:tcPr marL="0" marR="0" marT="3575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5790" marR="504190" indent="-88900">
                        <a:lnSpc>
                          <a:spcPts val="3400"/>
                        </a:lnSpc>
                        <a:spcBef>
                          <a:spcPts val="1395"/>
                        </a:spcBef>
                      </a:pPr>
                      <a:r>
                        <a:rPr sz="2400" spc="-50" dirty="0">
                          <a:latin typeface="Gill Sans MT"/>
                          <a:cs typeface="Gill Sans MT"/>
                        </a:rPr>
                        <a:t>Sistemi di </a:t>
                      </a:r>
                      <a:r>
                        <a:rPr sz="2400" spc="-45" dirty="0">
                          <a:latin typeface="Gill Sans MT"/>
                          <a:cs typeface="Gill Sans MT"/>
                        </a:rPr>
                        <a:t>allarme </a:t>
                      </a:r>
                      <a:r>
                        <a:rPr sz="2400" dirty="0">
                          <a:latin typeface="Gill Sans MT"/>
                          <a:cs typeface="Gill Sans MT"/>
                        </a:rPr>
                        <a:t>e  </a:t>
                      </a:r>
                      <a:r>
                        <a:rPr sz="2400" spc="-70" dirty="0">
                          <a:latin typeface="Gill Sans MT"/>
                          <a:cs typeface="Gill Sans MT"/>
                        </a:rPr>
                        <a:t>sicurezza </a:t>
                      </a:r>
                      <a:r>
                        <a:rPr sz="2400" spc="-45" dirty="0">
                          <a:latin typeface="Gill Sans MT"/>
                          <a:cs typeface="Gill Sans MT"/>
                        </a:rPr>
                        <a:t>nei</a:t>
                      </a:r>
                      <a:r>
                        <a:rPr sz="2400" spc="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400" spc="-65" dirty="0">
                          <a:latin typeface="Gill Sans MT"/>
                          <a:cs typeface="Gill Sans MT"/>
                        </a:rPr>
                        <a:t>locali</a:t>
                      </a:r>
                      <a:endParaRPr sz="2400" dirty="0">
                        <a:latin typeface="Gill Sans MT"/>
                        <a:cs typeface="Gill Sans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7890">
                        <a:lnSpc>
                          <a:spcPct val="100000"/>
                        </a:lnSpc>
                        <a:spcBef>
                          <a:spcPts val="2815"/>
                        </a:spcBef>
                      </a:pPr>
                      <a:r>
                        <a:rPr sz="2400" spc="-6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lang="it-IT" sz="2400" spc="-65" dirty="0">
                          <a:latin typeface="Gill Sans MT"/>
                          <a:cs typeface="Gill Sans MT"/>
                        </a:rPr>
                        <a:t>ss. </a:t>
                      </a:r>
                      <a:r>
                        <a:rPr sz="2400" spc="-40" dirty="0" err="1">
                          <a:latin typeface="Gill Sans MT"/>
                          <a:cs typeface="Gill Sans MT"/>
                        </a:rPr>
                        <a:t>Furto</a:t>
                      </a:r>
                      <a:endParaRPr sz="2400" dirty="0">
                        <a:latin typeface="Gill Sans MT"/>
                        <a:cs typeface="Gill Sans MT"/>
                      </a:endParaRPr>
                    </a:p>
                  </a:txBody>
                  <a:tcPr marL="0" marR="0" marT="3575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38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1028700" marR="238125" indent="-774700">
                        <a:lnSpc>
                          <a:spcPts val="3400"/>
                        </a:lnSpc>
                        <a:spcBef>
                          <a:spcPts val="5"/>
                        </a:spcBef>
                      </a:pPr>
                      <a:r>
                        <a:rPr sz="2400" spc="-40" dirty="0">
                          <a:latin typeface="Gill Sans MT"/>
                          <a:cs typeface="Gill Sans MT"/>
                        </a:rPr>
                        <a:t>Danni </a:t>
                      </a:r>
                      <a:r>
                        <a:rPr sz="2400" spc="-75" dirty="0" err="1">
                          <a:latin typeface="Gill Sans MT"/>
                          <a:cs typeface="Gill Sans MT"/>
                        </a:rPr>
                        <a:t>sul</a:t>
                      </a:r>
                      <a:r>
                        <a:rPr sz="2400" spc="-7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400" spc="-65" dirty="0">
                          <a:latin typeface="Gill Sans MT"/>
                          <a:cs typeface="Gill Sans MT"/>
                        </a:rPr>
                        <a:t>set </a:t>
                      </a:r>
                      <a:r>
                        <a:rPr lang="it-IT" sz="2400" spc="-65" dirty="0">
                          <a:latin typeface="Gill Sans MT"/>
                          <a:cs typeface="Gill Sans MT"/>
                        </a:rPr>
                        <a:t>(</a:t>
                      </a:r>
                      <a:r>
                        <a:rPr lang="it-IT" sz="240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2400" dirty="0">
                          <a:latin typeface="Gill Sans MT"/>
                          <a:cs typeface="Gill Sans MT"/>
                        </a:rPr>
                        <a:t>  </a:t>
                      </a:r>
                      <a:r>
                        <a:rPr sz="2400" spc="-90" dirty="0" err="1">
                          <a:latin typeface="Gill Sans MT"/>
                          <a:cs typeface="Gill Sans MT"/>
                        </a:rPr>
                        <a:t>terzi</a:t>
                      </a:r>
                      <a:r>
                        <a:rPr lang="it-IT" sz="2400" spc="-90" dirty="0">
                          <a:latin typeface="Gill Sans MT"/>
                          <a:cs typeface="Gill Sans MT"/>
                        </a:rPr>
                        <a:t>)</a:t>
                      </a:r>
                      <a:endParaRPr sz="2400" dirty="0">
                        <a:latin typeface="Gill Sans MT"/>
                        <a:cs typeface="Gill Sans MT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9090" marR="321945" algn="ctr">
                        <a:lnSpc>
                          <a:spcPts val="3400"/>
                        </a:lnSpc>
                        <a:spcBef>
                          <a:spcPts val="1645"/>
                        </a:spcBef>
                      </a:pPr>
                      <a:r>
                        <a:rPr sz="2400" spc="-65" dirty="0">
                          <a:latin typeface="Gill Sans MT"/>
                          <a:cs typeface="Gill Sans MT"/>
                        </a:rPr>
                        <a:t>Protezioni </a:t>
                      </a:r>
                      <a:r>
                        <a:rPr sz="2400" spc="-20" dirty="0">
                          <a:latin typeface="Gill Sans MT"/>
                          <a:cs typeface="Gill Sans MT"/>
                        </a:rPr>
                        <a:t>adeguate </a:t>
                      </a:r>
                      <a:r>
                        <a:rPr sz="2400" dirty="0">
                          <a:latin typeface="Gill Sans MT"/>
                          <a:cs typeface="Gill Sans MT"/>
                        </a:rPr>
                        <a:t>e  </a:t>
                      </a:r>
                      <a:r>
                        <a:rPr sz="2400" spc="-35" dirty="0">
                          <a:latin typeface="Gill Sans MT"/>
                          <a:cs typeface="Gill Sans MT"/>
                        </a:rPr>
                        <a:t>competenze </a:t>
                      </a:r>
                      <a:r>
                        <a:rPr sz="2400" spc="-65" dirty="0">
                          <a:latin typeface="Gill Sans MT"/>
                          <a:cs typeface="Gill Sans MT"/>
                        </a:rPr>
                        <a:t>nell’uso  </a:t>
                      </a:r>
                      <a:r>
                        <a:rPr sz="2400" spc="-40" dirty="0">
                          <a:latin typeface="Gill Sans MT"/>
                          <a:cs typeface="Gill Sans MT"/>
                        </a:rPr>
                        <a:t>delle</a:t>
                      </a:r>
                      <a:r>
                        <a:rPr sz="24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400" spc="-70" dirty="0">
                          <a:latin typeface="Gill Sans MT"/>
                          <a:cs typeface="Gill Sans MT"/>
                        </a:rPr>
                        <a:t>attrezzature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T="208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85" dirty="0" err="1">
                          <a:latin typeface="Gill Sans MT"/>
                          <a:cs typeface="Gill Sans MT"/>
                        </a:rPr>
                        <a:t>Rc</a:t>
                      </a:r>
                      <a:r>
                        <a:rPr sz="24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400" spc="-55" dirty="0" err="1">
                          <a:latin typeface="Gill Sans MT"/>
                          <a:cs typeface="Gill Sans MT"/>
                        </a:rPr>
                        <a:t>professionale</a:t>
                      </a:r>
                      <a:r>
                        <a:rPr lang="it-IT" sz="2400" spc="-55" dirty="0">
                          <a:latin typeface="Gill Sans MT"/>
                          <a:cs typeface="Gill Sans MT"/>
                        </a:rPr>
                        <a:t> verso terzi</a:t>
                      </a:r>
                      <a:endParaRPr sz="2400" dirty="0">
                        <a:latin typeface="Gill Sans MT"/>
                        <a:cs typeface="Gill Sans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9536">
                <a:tc>
                  <a:txBody>
                    <a:bodyPr/>
                    <a:lstStyle/>
                    <a:p>
                      <a:pPr marL="88265" marR="81915" algn="ctr">
                        <a:lnSpc>
                          <a:spcPts val="3400"/>
                        </a:lnSpc>
                        <a:spcBef>
                          <a:spcPts val="1830"/>
                        </a:spcBef>
                      </a:pPr>
                      <a:r>
                        <a:rPr sz="2000" spc="-60" dirty="0">
                          <a:latin typeface="Gill Sans MT"/>
                          <a:cs typeface="Gill Sans MT"/>
                        </a:rPr>
                        <a:t>Incidenti </a:t>
                      </a:r>
                      <a:r>
                        <a:rPr sz="2000" spc="-45" dirty="0">
                          <a:latin typeface="Gill Sans MT"/>
                          <a:cs typeface="Gill Sans MT"/>
                        </a:rPr>
                        <a:t>durante  </a:t>
                      </a:r>
                      <a:r>
                        <a:rPr sz="2000" spc="-95" dirty="0">
                          <a:latin typeface="Gill Sans MT"/>
                          <a:cs typeface="Gill Sans MT"/>
                        </a:rPr>
                        <a:t>il </a:t>
                      </a:r>
                      <a:r>
                        <a:rPr sz="2000" spc="-70" dirty="0" err="1">
                          <a:latin typeface="Gill Sans MT"/>
                          <a:cs typeface="Gill Sans MT"/>
                        </a:rPr>
                        <a:t>tragitto</a:t>
                      </a:r>
                      <a:r>
                        <a:rPr sz="2000" spc="-7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lang="it-IT" sz="2000" spc="-70" dirty="0">
                          <a:latin typeface="Gill Sans MT"/>
                          <a:cs typeface="Gill Sans MT"/>
                        </a:rPr>
                        <a:t>per raggiungere i set </a:t>
                      </a:r>
                      <a:r>
                        <a:rPr sz="2000" dirty="0">
                          <a:latin typeface="Gill Sans MT"/>
                          <a:cs typeface="Gill Sans MT"/>
                        </a:rPr>
                        <a:t>e  </a:t>
                      </a:r>
                      <a:r>
                        <a:rPr sz="2000" spc="-25" dirty="0">
                          <a:latin typeface="Gill Sans MT"/>
                          <a:cs typeface="Gill Sans MT"/>
                        </a:rPr>
                        <a:t>danneggiamento  </a:t>
                      </a:r>
                      <a:r>
                        <a:rPr sz="2000" spc="-70" dirty="0">
                          <a:latin typeface="Gill Sans MT"/>
                          <a:cs typeface="Gill Sans MT"/>
                        </a:rPr>
                        <a:t>attrezzature</a:t>
                      </a:r>
                      <a:endParaRPr sz="2000" dirty="0">
                        <a:latin typeface="Gill Sans MT"/>
                        <a:cs typeface="Gill Sans MT"/>
                      </a:endParaRPr>
                    </a:p>
                  </a:txBody>
                  <a:tcPr marL="0" marR="0" marT="2324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9390" marR="203835" indent="5715" algn="ctr">
                        <a:lnSpc>
                          <a:spcPts val="3400"/>
                        </a:lnSpc>
                        <a:spcBef>
                          <a:spcPts val="1830"/>
                        </a:spcBef>
                      </a:pPr>
                      <a:r>
                        <a:rPr lang="it-IT" sz="2400" spc="-85" dirty="0">
                          <a:latin typeface="Gill Sans MT"/>
                          <a:cs typeface="Gill Sans MT"/>
                        </a:rPr>
                        <a:t>Manutenzione</a:t>
                      </a:r>
                      <a:r>
                        <a:rPr sz="2400" spc="-8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400" spc="-40" dirty="0">
                          <a:latin typeface="Gill Sans MT"/>
                          <a:cs typeface="Gill Sans MT"/>
                        </a:rPr>
                        <a:t>furgone </a:t>
                      </a:r>
                      <a:r>
                        <a:rPr sz="2400" dirty="0">
                          <a:latin typeface="Gill Sans MT"/>
                          <a:cs typeface="Gill Sans MT"/>
                        </a:rPr>
                        <a:t>e  </a:t>
                      </a:r>
                      <a:r>
                        <a:rPr sz="2400" spc="-40" dirty="0">
                          <a:latin typeface="Gill Sans MT"/>
                          <a:cs typeface="Gill Sans MT"/>
                        </a:rPr>
                        <a:t>messa </a:t>
                      </a:r>
                      <a:r>
                        <a:rPr sz="2400" spc="-65" dirty="0">
                          <a:latin typeface="Gill Sans MT"/>
                          <a:cs typeface="Gill Sans MT"/>
                        </a:rPr>
                        <a:t>in </a:t>
                      </a:r>
                      <a:r>
                        <a:rPr sz="2400" spc="-70" dirty="0">
                          <a:latin typeface="Gill Sans MT"/>
                          <a:cs typeface="Gill Sans MT"/>
                        </a:rPr>
                        <a:t>sicurezza </a:t>
                      </a:r>
                      <a:r>
                        <a:rPr sz="2400" spc="-40" dirty="0">
                          <a:latin typeface="Gill Sans MT"/>
                          <a:cs typeface="Gill Sans MT"/>
                        </a:rPr>
                        <a:t>delle  </a:t>
                      </a:r>
                      <a:r>
                        <a:rPr sz="2400" spc="-70" dirty="0">
                          <a:latin typeface="Gill Sans MT"/>
                          <a:cs typeface="Gill Sans MT"/>
                        </a:rPr>
                        <a:t>attrezzature </a:t>
                      </a:r>
                      <a:r>
                        <a:rPr sz="2400" spc="-45" dirty="0">
                          <a:latin typeface="Gill Sans MT"/>
                          <a:cs typeface="Gill Sans MT"/>
                        </a:rPr>
                        <a:t>durante </a:t>
                      </a:r>
                      <a:r>
                        <a:rPr sz="2400" spc="-95" dirty="0">
                          <a:latin typeface="Gill Sans MT"/>
                          <a:cs typeface="Gill Sans MT"/>
                        </a:rPr>
                        <a:t>il  </a:t>
                      </a:r>
                      <a:r>
                        <a:rPr sz="2400" spc="-70" dirty="0">
                          <a:latin typeface="Gill Sans MT"/>
                          <a:cs typeface="Gill Sans MT"/>
                        </a:rPr>
                        <a:t>tragitto</a:t>
                      </a:r>
                      <a:endParaRPr sz="2400" dirty="0">
                        <a:latin typeface="Gill Sans MT"/>
                        <a:cs typeface="Gill Sans MT"/>
                      </a:endParaRPr>
                    </a:p>
                  </a:txBody>
                  <a:tcPr marL="0" marR="0" marT="2324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740"/>
                        </a:spcBef>
                      </a:pPr>
                      <a:r>
                        <a:rPr sz="2400" spc="-85" dirty="0" err="1">
                          <a:latin typeface="Gill Sans MT"/>
                          <a:cs typeface="Gill Sans MT"/>
                        </a:rPr>
                        <a:t>Rc</a:t>
                      </a:r>
                      <a:r>
                        <a:rPr sz="24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400" spc="-40" dirty="0">
                          <a:latin typeface="Gill Sans MT"/>
                          <a:cs typeface="Gill Sans MT"/>
                        </a:rPr>
                        <a:t>auto</a:t>
                      </a:r>
                      <a:r>
                        <a:rPr lang="it-IT" sz="2400" spc="-40" dirty="0">
                          <a:latin typeface="Gill Sans MT"/>
                          <a:cs typeface="Gill Sans MT"/>
                        </a:rPr>
                        <a:t> – prodotti opzionali auto (</a:t>
                      </a:r>
                      <a:r>
                        <a:rPr lang="it-IT" sz="2400" spc="-40" dirty="0" err="1">
                          <a:latin typeface="Gill Sans MT"/>
                          <a:cs typeface="Gill Sans MT"/>
                        </a:rPr>
                        <a:t>Casko</a:t>
                      </a:r>
                      <a:r>
                        <a:rPr lang="it-IT" sz="2400" spc="-40" dirty="0">
                          <a:latin typeface="Gill Sans MT"/>
                          <a:cs typeface="Gill Sans MT"/>
                        </a:rPr>
                        <a:t>) - assicurazione sui beni trasportati</a:t>
                      </a:r>
                      <a:endParaRPr sz="24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ttangolo 2">
            <a:extLst>
              <a:ext uri="{FF2B5EF4-FFF2-40B4-BE49-F238E27FC236}">
                <a16:creationId xmlns:a16="http://schemas.microsoft.com/office/drawing/2014/main" id="{19C88F7C-F39B-4C72-91C7-B8B86180B424}"/>
              </a:ext>
            </a:extLst>
          </p:cNvPr>
          <p:cNvSpPr/>
          <p:nvPr/>
        </p:nvSpPr>
        <p:spPr>
          <a:xfrm>
            <a:off x="4292600" y="381000"/>
            <a:ext cx="4210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Gill Sans MT" panose="020B0502020104020203" pitchFamily="34" charset="0"/>
              </a:rPr>
              <a:t>IL NOSTRO DISASTER RECOVERY PLAN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557130"/>
              </p:ext>
            </p:extLst>
          </p:nvPr>
        </p:nvGraphicFramePr>
        <p:xfrm>
          <a:off x="2235200" y="609601"/>
          <a:ext cx="8961120" cy="883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4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2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12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3000" i="1" u="heavy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Gill Sans MT"/>
                          <a:cs typeface="Gill Sans MT"/>
                        </a:rPr>
                        <a:t>Evento dannoso</a:t>
                      </a:r>
                      <a:endParaRPr sz="30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3000" i="1" u="heavy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Gill Sans MT"/>
                          <a:cs typeface="Gill Sans MT"/>
                        </a:rPr>
                        <a:t>Sì è preparati?</a:t>
                      </a:r>
                      <a:endParaRPr sz="30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50" dirty="0">
                        <a:latin typeface="Times New Roman"/>
                        <a:cs typeface="Times New Roman"/>
                      </a:endParaRPr>
                    </a:p>
                    <a:p>
                      <a:pPr marL="514350">
                        <a:lnSpc>
                          <a:spcPct val="100000"/>
                        </a:lnSpc>
                      </a:pPr>
                      <a:r>
                        <a:rPr lang="it-IT" sz="3000" i="1" u="heavy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Gill Sans MT"/>
                          <a:cs typeface="Gill Sans MT"/>
                        </a:rPr>
                        <a:t>Soluzioni</a:t>
                      </a:r>
                      <a:endParaRPr sz="30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9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0" dirty="0">
                        <a:latin typeface="Times New Roman"/>
                        <a:cs typeface="Times New Roman"/>
                      </a:endParaRPr>
                    </a:p>
                    <a:p>
                      <a:pPr marL="444500" marR="440690" algn="ctr">
                        <a:lnSpc>
                          <a:spcPts val="3400"/>
                        </a:lnSpc>
                      </a:pPr>
                      <a:r>
                        <a:rPr sz="3000" spc="-95" dirty="0">
                          <a:latin typeface="Gill Sans MT"/>
                          <a:cs typeface="Gill Sans MT"/>
                        </a:rPr>
                        <a:t>Tilt </a:t>
                      </a:r>
                      <a:r>
                        <a:rPr sz="3000" spc="-35" dirty="0">
                          <a:latin typeface="Gill Sans MT"/>
                          <a:cs typeface="Gill Sans MT"/>
                        </a:rPr>
                        <a:t>del</a:t>
                      </a:r>
                      <a:r>
                        <a:rPr lang="it-IT" sz="3000" spc="-35" dirty="0">
                          <a:latin typeface="Gill Sans MT"/>
                          <a:cs typeface="Gill Sans MT"/>
                        </a:rPr>
                        <a:t>la rete</a:t>
                      </a:r>
                      <a:r>
                        <a:rPr sz="3000" spc="-55" dirty="0">
                          <a:latin typeface="Gill Sans MT"/>
                          <a:cs typeface="Gill Sans MT"/>
                        </a:rPr>
                        <a:t>  </a:t>
                      </a:r>
                      <a:r>
                        <a:rPr sz="3000" spc="-65" dirty="0">
                          <a:latin typeface="Gill Sans MT"/>
                          <a:cs typeface="Gill Sans MT"/>
                        </a:rPr>
                        <a:t>Internet</a:t>
                      </a:r>
                      <a:r>
                        <a:rPr lang="it-IT" sz="3000" spc="-65" dirty="0">
                          <a:latin typeface="Gill Sans MT"/>
                          <a:cs typeface="Gill Sans MT"/>
                        </a:rPr>
                        <a:t> (e del cloud su cui sono archiviati i video)</a:t>
                      </a:r>
                      <a:endParaRPr sz="30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it-IT" sz="3000" dirty="0">
                          <a:latin typeface="Times New Roman"/>
                          <a:cs typeface="Times New Roman"/>
                        </a:rPr>
                        <a:t>             </a:t>
                      </a:r>
                      <a:r>
                        <a:rPr lang="it-IT" sz="3000" dirty="0">
                          <a:latin typeface="Gill Sans MT" panose="020B0502020104020203" pitchFamily="34" charset="0"/>
                          <a:cs typeface="Times New Roman"/>
                        </a:rPr>
                        <a:t>no</a:t>
                      </a:r>
                      <a:endParaRPr sz="3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spc="-60" dirty="0">
                          <a:latin typeface="Gill Sans MT"/>
                          <a:cs typeface="Gill Sans MT"/>
                        </a:rPr>
                        <a:t>Archiviazione anche </a:t>
                      </a:r>
                      <a:r>
                        <a:rPr lang="it-IT" sz="2000" spc="-65" dirty="0">
                          <a:latin typeface="Gill Sans MT"/>
                          <a:cs typeface="Gill Sans MT"/>
                        </a:rPr>
                        <a:t>su </a:t>
                      </a:r>
                      <a:r>
                        <a:rPr lang="it-IT" sz="2000" spc="-55" dirty="0">
                          <a:latin typeface="Gill Sans MT"/>
                          <a:cs typeface="Gill Sans MT"/>
                        </a:rPr>
                        <a:t>Hard-  </a:t>
                      </a:r>
                      <a:r>
                        <a:rPr lang="it-IT" sz="2000" spc="-95" dirty="0">
                          <a:latin typeface="Gill Sans MT"/>
                          <a:cs typeface="Gill Sans MT"/>
                        </a:rPr>
                        <a:t>Disk per evitare di fermare le operazioni di montaggio e post-produzione;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0" spc="-95" dirty="0">
                        <a:latin typeface="Gill Sans MT"/>
                        <a:cs typeface="Gill Sans MT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spc="-95" dirty="0">
                          <a:latin typeface="Gill Sans MT"/>
                          <a:cs typeface="Gill Sans MT"/>
                        </a:rPr>
                        <a:t>Informarsi su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spc="-95" dirty="0">
                          <a:latin typeface="Gill Sans MT"/>
                          <a:cs typeface="Gill Sans MT"/>
                        </a:rPr>
                        <a:t>prodotti assicurativi che tutelino contro l’interruzione di attività e i conseguenti  danni indiretti</a:t>
                      </a:r>
                      <a:endParaRPr lang="it-IT" sz="2000" dirty="0">
                        <a:latin typeface="Gill Sans MT"/>
                        <a:cs typeface="Gill Sans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6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 dirty="0">
                        <a:latin typeface="Times New Roman"/>
                        <a:cs typeface="Times New Roman"/>
                      </a:endParaRPr>
                    </a:p>
                    <a:p>
                      <a:pPr marL="139700" marR="124460" indent="511809">
                        <a:lnSpc>
                          <a:spcPts val="3400"/>
                        </a:lnSpc>
                      </a:pPr>
                      <a:r>
                        <a:rPr lang="it-IT" sz="3000" spc="-60" dirty="0">
                          <a:latin typeface="Gill Sans MT"/>
                          <a:cs typeface="Gill Sans MT"/>
                        </a:rPr>
                        <a:t>Uso involontario di m</a:t>
                      </a:r>
                      <a:r>
                        <a:rPr sz="3000" spc="-60" dirty="0" err="1">
                          <a:latin typeface="Gill Sans MT"/>
                          <a:cs typeface="Gill Sans MT"/>
                        </a:rPr>
                        <a:t>ateriali</a:t>
                      </a:r>
                      <a:r>
                        <a:rPr lang="it-IT" sz="3000" spc="-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lang="it-IT" sz="3000" spc="-60" dirty="0">
                          <a:latin typeface="Gill Sans MT"/>
                          <a:cs typeface="Gill Sans MT"/>
                        </a:rPr>
                        <a:t>copyright (audio, spezzoni video) all’interno delle produzioni</a:t>
                      </a:r>
                      <a:endParaRPr sz="30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750" dirty="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3000" spc="-65" dirty="0">
                          <a:latin typeface="Gill Sans MT"/>
                          <a:cs typeface="Gill Sans MT"/>
                        </a:rPr>
                        <a:t>no</a:t>
                      </a:r>
                      <a:endParaRPr sz="30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 marR="144780" indent="2540" algn="ctr">
                        <a:lnSpc>
                          <a:spcPts val="3400"/>
                        </a:lnSpc>
                        <a:spcBef>
                          <a:spcPts val="5"/>
                        </a:spcBef>
                      </a:pPr>
                      <a:r>
                        <a:rPr sz="3000" spc="-50" dirty="0" err="1">
                          <a:latin typeface="Gill Sans MT"/>
                          <a:cs typeface="Gill Sans MT"/>
                        </a:rPr>
                        <a:t>Formazione</a:t>
                      </a:r>
                      <a:r>
                        <a:rPr sz="3000" spc="-50" dirty="0">
                          <a:latin typeface="Gill Sans MT"/>
                          <a:cs typeface="Gill Sans MT"/>
                        </a:rPr>
                        <a:t> di  </a:t>
                      </a:r>
                      <a:r>
                        <a:rPr sz="3000" spc="-35" dirty="0">
                          <a:latin typeface="Gill Sans MT"/>
                          <a:cs typeface="Gill Sans MT"/>
                        </a:rPr>
                        <a:t>uno dei </a:t>
                      </a:r>
                      <a:r>
                        <a:rPr sz="3000" spc="-70" dirty="0">
                          <a:latin typeface="Gill Sans MT"/>
                          <a:cs typeface="Gill Sans MT"/>
                        </a:rPr>
                        <a:t>soci </a:t>
                      </a:r>
                      <a:r>
                        <a:rPr sz="3000" spc="-65" dirty="0">
                          <a:latin typeface="Gill Sans MT"/>
                          <a:cs typeface="Gill Sans MT"/>
                        </a:rPr>
                        <a:t>sulle  </a:t>
                      </a:r>
                      <a:r>
                        <a:rPr sz="3000" spc="-40" dirty="0">
                          <a:latin typeface="Gill Sans MT"/>
                          <a:cs typeface="Gill Sans MT"/>
                        </a:rPr>
                        <a:t>leggi </a:t>
                      </a:r>
                      <a:r>
                        <a:rPr sz="3000" spc="-65" dirty="0">
                          <a:latin typeface="Gill Sans MT"/>
                          <a:cs typeface="Gill Sans MT"/>
                        </a:rPr>
                        <a:t>in </a:t>
                      </a:r>
                      <a:r>
                        <a:rPr sz="3000" spc="-60" dirty="0">
                          <a:latin typeface="Gill Sans MT"/>
                          <a:cs typeface="Gill Sans MT"/>
                        </a:rPr>
                        <a:t>merito </a:t>
                      </a:r>
                      <a:r>
                        <a:rPr sz="3000" spc="-50" dirty="0">
                          <a:latin typeface="Gill Sans MT"/>
                          <a:cs typeface="Gill Sans MT"/>
                        </a:rPr>
                        <a:t>al  </a:t>
                      </a:r>
                      <a:r>
                        <a:rPr sz="3000" spc="-60" dirty="0">
                          <a:latin typeface="Gill Sans MT"/>
                          <a:cs typeface="Gill Sans MT"/>
                        </a:rPr>
                        <a:t>copyright</a:t>
                      </a:r>
                      <a:r>
                        <a:rPr lang="it-IT" sz="3000" spc="-60" dirty="0">
                          <a:latin typeface="Gill Sans MT"/>
                          <a:cs typeface="Gill Sans MT"/>
                        </a:rPr>
                        <a:t> – uso di materiali copyright free (musiche, grafiche…)</a:t>
                      </a:r>
                      <a:endParaRPr sz="30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770A5E-2A3C-49F6-A776-9124CBA8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200"/>
            <a:ext cx="11328400" cy="1107996"/>
          </a:xfrm>
        </p:spPr>
        <p:txBody>
          <a:bodyPr/>
          <a:lstStyle/>
          <a:p>
            <a:r>
              <a:rPr lang="it-IT" dirty="0"/>
              <a:t>CONCLUSIONI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7D030C-4DB4-4C04-BCBA-7610EFAB3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700" y="1704339"/>
            <a:ext cx="12217400" cy="7017306"/>
          </a:xfrm>
        </p:spPr>
        <p:txBody>
          <a:bodyPr/>
          <a:lstStyle/>
          <a:p>
            <a:endParaRPr lang="it-IT" sz="2800" dirty="0"/>
          </a:p>
          <a:p>
            <a:r>
              <a:rPr lang="it-IT" sz="2800" dirty="0"/>
              <a:t>Abbiamo cercato un equilibrio fra le spese dedicate ai prodotti assicurativi in relazione alle preziose e costose attrezzature in cui abbiamo investito, avviando questa attività, anche se nel primo anno di attività le spese sono tante.</a:t>
            </a:r>
          </a:p>
          <a:p>
            <a:endParaRPr lang="it-IT" sz="2800" dirty="0"/>
          </a:p>
          <a:p>
            <a:r>
              <a:rPr lang="it-IT" sz="2800" dirty="0"/>
              <a:t>Il nostro obiettivo è portare avanti un’azienda in grado di generare utili in sicurezza.</a:t>
            </a:r>
          </a:p>
          <a:p>
            <a:endParaRPr lang="it-IT" sz="2800" dirty="0"/>
          </a:p>
          <a:p>
            <a:r>
              <a:rPr lang="it-IT" sz="2800" dirty="0"/>
              <a:t>Il progetto «I casi della vita» ci ha permesso di conoscere aspetti che, di norma, non trattiamo nel nostro percorso scolastico.</a:t>
            </a:r>
          </a:p>
          <a:p>
            <a:endParaRPr lang="it-IT" sz="2800" dirty="0"/>
          </a:p>
          <a:p>
            <a:endParaRPr lang="it-IT" sz="2800" dirty="0"/>
          </a:p>
          <a:p>
            <a:endParaRPr lang="it-IT" sz="2800" dirty="0"/>
          </a:p>
          <a:p>
            <a:endParaRPr lang="it-IT" sz="2800" dirty="0"/>
          </a:p>
          <a:p>
            <a:endParaRPr lang="it-IT" sz="2800" dirty="0"/>
          </a:p>
          <a:p>
            <a:endParaRPr lang="it-IT" sz="2800" dirty="0"/>
          </a:p>
          <a:p>
            <a:endParaRPr lang="it-IT" dirty="0"/>
          </a:p>
          <a:p>
            <a:endParaRPr lang="it-IT" dirty="0"/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AC563DD0-4F0A-40E3-98B8-3937600A0A22}"/>
              </a:ext>
            </a:extLst>
          </p:cNvPr>
          <p:cNvGrpSpPr/>
          <p:nvPr/>
        </p:nvGrpSpPr>
        <p:grpSpPr>
          <a:xfrm>
            <a:off x="9430375" y="6552705"/>
            <a:ext cx="3568449" cy="3187448"/>
            <a:chOff x="3238884" y="1613283"/>
            <a:chExt cx="6527165" cy="652716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C08B8AA-34C9-4AAF-B521-7C58F84D20A9}"/>
                </a:ext>
              </a:extLst>
            </p:cNvPr>
            <p:cNvSpPr/>
            <p:nvPr/>
          </p:nvSpPr>
          <p:spPr>
            <a:xfrm>
              <a:off x="3238884" y="1613283"/>
              <a:ext cx="6527031" cy="65270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312A7B23-BC98-446F-9BBB-2F7483BE7508}"/>
                </a:ext>
              </a:extLst>
            </p:cNvPr>
            <p:cNvSpPr/>
            <p:nvPr/>
          </p:nvSpPr>
          <p:spPr>
            <a:xfrm>
              <a:off x="4318384" y="2692783"/>
              <a:ext cx="4368031" cy="43680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1143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387</Words>
  <Application>Microsoft Office PowerPoint</Application>
  <PresentationFormat>Personalizzato</PresentationFormat>
  <Paragraphs>66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Calibri</vt:lpstr>
      <vt:lpstr>Gill Sans MT</vt:lpstr>
      <vt:lpstr>Times New Roman</vt:lpstr>
      <vt:lpstr>Office Theme</vt:lpstr>
      <vt:lpstr>NEGATIVE FILMS</vt:lpstr>
      <vt:lpstr>STORIA, FONDATORI E  SETTORE DI ATTIVITÀ</vt:lpstr>
      <vt:lpstr>PROSPETTIVE DI SVILUPPO E  FUTURE</vt:lpstr>
      <vt:lpstr>Presentazione standard di PowerPoint</vt:lpstr>
      <vt:lpstr>Presentazione standard di PowerPoint</vt:lpstr>
      <vt:lpstr>CONCLUSIONI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2</dc:title>
  <dc:creator>AnnCre</dc:creator>
  <cp:lastModifiedBy>Simona</cp:lastModifiedBy>
  <cp:revision>6</cp:revision>
  <dcterms:created xsi:type="dcterms:W3CDTF">2020-06-01T19:08:53Z</dcterms:created>
  <dcterms:modified xsi:type="dcterms:W3CDTF">2020-06-17T20:18:59Z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2020-02-13T00:00:00Z</vt:filetime>
  </property>
  <property fmtid="{D5CDD505-2E9C-101B-9397-08002B2CF9AE}" pid="3" name="Creator">
    <vt:lpwstr>Keynote</vt:lpwstr>
  </property>
  <property fmtid="{D5CDD505-2E9C-101B-9397-08002B2CF9AE}" pid="4" name="LastSaved">
    <vt:filetime>2020-06-01T00:00:00Z</vt:filetime>
  </property>
</Properties>
</file>