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omfortaa" panose="020B0604020202020204" charset="0"/>
      <p:regular r:id="rId14"/>
      <p:bold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Montserrat" panose="020B0604020202020204" charset="0"/>
      <p:regular r:id="rId20"/>
      <p:bold r:id="rId21"/>
      <p:italic r:id="rId22"/>
      <p:boldItalic r:id="rId23"/>
    </p:embeddedFont>
    <p:embeddedFont>
      <p:font typeface="Raleway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690ED6-2B78-4921-9739-BF9B6A6A56F0}">
  <a:tblStyle styleId="{44690ED6-2B78-4921-9739-BF9B6A6A56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02" y="4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8933984a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8933984a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43dbc450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43dbc450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251bb47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251bb473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251bb47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251bb47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4c99b38be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4c99b38be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8933984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8933984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8933984a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8933984a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8933984a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8933984a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Nome Società</a:t>
            </a:r>
            <a:endParaRPr sz="3000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Comfortaa"/>
                <a:ea typeface="Comfortaa"/>
                <a:cs typeface="Comfortaa"/>
                <a:sym typeface="Comfortaa"/>
              </a:rPr>
              <a:t>Nome per esteso (se è una sigla)/ slogan </a:t>
            </a:r>
            <a:r>
              <a:rPr lang="it-IT" sz="2400" b="1" dirty="0">
                <a:latin typeface="Comfortaa"/>
                <a:ea typeface="Comfortaa"/>
                <a:cs typeface="Comfortaa"/>
                <a:sym typeface="Comfortaa"/>
              </a:rPr>
              <a:t>o frase di presentazione</a:t>
            </a:r>
            <a:endParaRPr sz="2400" b="1" dirty="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00" y="314175"/>
            <a:ext cx="1199475" cy="1199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E3D0CC1-91A9-41D8-9D48-A3B93F7132C1}"/>
              </a:ext>
            </a:extLst>
          </p:cNvPr>
          <p:cNvSpPr txBox="1"/>
          <p:nvPr/>
        </p:nvSpPr>
        <p:spPr>
          <a:xfrm>
            <a:off x="762000" y="768927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logo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304349" y="285943"/>
            <a:ext cx="8535300" cy="79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Caso di studio</a:t>
            </a:r>
            <a:endParaRPr sz="3000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314100" y="1154625"/>
            <a:ext cx="8535300" cy="3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Conclusioni e politiche di prevenzione e di riparazione del danno indiretto  </a:t>
            </a: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VALUTAZIONE DI Ciò CHE HA FUNZIONATO PER LIMITARE I DANNI DI UN EVENTO DANNOSO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solidFill>
                <a:schemeClr val="bg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lvl="0"/>
            <a:r>
              <a:rPr lang="it-IT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VALUTAZIONE DI Ciò CHE è RISULTATO MANCARE PER LIMITARE I DANNI DI UN EVENTO DANNOSO</a:t>
            </a:r>
          </a:p>
          <a:p>
            <a:pPr lvl="0"/>
            <a:endParaRPr lang="it-IT" dirty="0">
              <a:solidFill>
                <a:schemeClr val="bg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lvl="0"/>
            <a:r>
              <a:rPr lang="it-IT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AZIONI RIPARATORIE (ANCHE DI MARKETING) PER RIDURRE </a:t>
            </a:r>
            <a:r>
              <a:rPr lang="it-IT" dirty="0" err="1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ENTITà</a:t>
            </a:r>
            <a:r>
              <a:rPr lang="it-IT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 O DURATA DEL DANNO INDIRETTO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00" y="314175"/>
            <a:ext cx="1199475" cy="119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/>
          <p:nvPr/>
        </p:nvSpPr>
        <p:spPr>
          <a:xfrm>
            <a:off x="1606800" y="395875"/>
            <a:ext cx="74595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1676650" y="364825"/>
            <a:ext cx="73896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Conclusioni </a:t>
            </a:r>
            <a:endParaRPr sz="3600" b="1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_ Profili di vulnerabilità dell’impresa al rischio puro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QUALI SONO GLI ELEMENTI, TRA TUTTI I RISCHI PURI, Più PROBABILMENTE RISCHIOSI PER QUESTA IMPRESA?</a:t>
            </a:r>
            <a:endParaRPr dirty="0">
              <a:solidFill>
                <a:schemeClr val="bg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lvl="0"/>
            <a:r>
              <a:rPr lang="en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_ Vulnerabilità al rischio d’impresa</a:t>
            </a:r>
            <a:br>
              <a:rPr lang="en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br>
              <a:rPr lang="en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it-IT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QUALI SONO GLI ELEMENTI, TRA TUTTI I RISCHI IMPRENDITORIALI, Più PROBABILMENTE RISCHIOSI PER QUESTA IMPRESA?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Comfortaa" panose="020B0604020202020204" charset="0"/>
              </a:rPr>
              <a:t>_ Eventuali cambiamenti strategici o di protezione dai rischi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COMMENTA L’IMPORTANZA DI ALCUNE AZIONI</a:t>
            </a:r>
            <a:endParaRPr dirty="0">
              <a:solidFill>
                <a:schemeClr val="bg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 idx="4294967295"/>
          </p:nvPr>
        </p:nvSpPr>
        <p:spPr>
          <a:xfrm>
            <a:off x="1257675" y="712150"/>
            <a:ext cx="5197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Storia/fondatori dell’impresa e settore di attività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4294967295"/>
          </p:nvPr>
        </p:nvSpPr>
        <p:spPr>
          <a:xfrm>
            <a:off x="1218850" y="1480150"/>
            <a:ext cx="6855000" cy="30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it-IT" sz="1400" dirty="0">
                <a:latin typeface="Comfortaa"/>
                <a:ea typeface="Comfortaa"/>
                <a:cs typeface="Comfortaa"/>
                <a:sym typeface="Comfortaa"/>
              </a:rPr>
              <a:t>DESCRIVERE L’IDEA IMPRENDITORIALE E CHI NE SIA STATO PROMOTORE</a:t>
            </a:r>
            <a:br>
              <a:rPr lang="it-IT" sz="1400" dirty="0">
                <a:latin typeface="Comfortaa"/>
                <a:ea typeface="Comfortaa"/>
                <a:cs typeface="Comfortaa"/>
                <a:sym typeface="Comfortaa"/>
              </a:rPr>
            </a:br>
            <a:br>
              <a:rPr lang="it-IT" sz="1400" dirty="0">
                <a:latin typeface="Comfortaa"/>
                <a:ea typeface="Comfortaa"/>
                <a:cs typeface="Comfortaa"/>
                <a:sym typeface="Comfortaa"/>
              </a:rPr>
            </a:br>
            <a:r>
              <a:rPr lang="it-IT" sz="1400" dirty="0">
                <a:latin typeface="Comfortaa"/>
                <a:ea typeface="Comfortaa"/>
                <a:cs typeface="Comfortaa"/>
                <a:sym typeface="Comfortaa"/>
              </a:rPr>
              <a:t>DOVE SI TROVA L’IMPRESA? </a:t>
            </a:r>
            <a:br>
              <a:rPr lang="it-IT" sz="1400" dirty="0">
                <a:latin typeface="Comfortaa"/>
                <a:ea typeface="Comfortaa"/>
                <a:cs typeface="Comfortaa"/>
                <a:sym typeface="Comfortaa"/>
              </a:rPr>
            </a:br>
            <a:br>
              <a:rPr lang="it-IT" sz="1400" dirty="0">
                <a:latin typeface="Comfortaa"/>
                <a:ea typeface="Comfortaa"/>
                <a:cs typeface="Comfortaa"/>
                <a:sym typeface="Comfortaa"/>
              </a:rPr>
            </a:br>
            <a:r>
              <a:rPr lang="it-IT" sz="1400" dirty="0">
                <a:latin typeface="Comfortaa"/>
                <a:ea typeface="Comfortaa"/>
                <a:cs typeface="Comfortaa"/>
                <a:sym typeface="Comfortaa"/>
              </a:rPr>
              <a:t>DIMENSIONE DELL’IMPRESA (quante sedi ha? Quanti dipendenti e collaboratori?)</a:t>
            </a:r>
            <a:br>
              <a:rPr lang="it-IT" sz="1400" dirty="0">
                <a:latin typeface="Comfortaa"/>
                <a:ea typeface="Comfortaa"/>
                <a:cs typeface="Comfortaa"/>
                <a:sym typeface="Comfortaa"/>
              </a:rPr>
            </a:br>
            <a:br>
              <a:rPr lang="it-IT" sz="1400" dirty="0">
                <a:latin typeface="Comfortaa"/>
                <a:ea typeface="Comfortaa"/>
                <a:cs typeface="Comfortaa"/>
                <a:sym typeface="Comfortaa"/>
              </a:rPr>
            </a:br>
            <a:r>
              <a:rPr lang="it-IT" sz="1400" dirty="0">
                <a:latin typeface="Comfortaa"/>
                <a:ea typeface="Comfortaa"/>
                <a:cs typeface="Comfortaa"/>
                <a:sym typeface="Comfortaa"/>
              </a:rPr>
              <a:t>QUALI </a:t>
            </a:r>
            <a:r>
              <a:rPr lang="it-IT" sz="1400" dirty="0" err="1">
                <a:latin typeface="Comfortaa"/>
                <a:ea typeface="Comfortaa"/>
                <a:cs typeface="Comfortaa"/>
                <a:sym typeface="Comfortaa"/>
              </a:rPr>
              <a:t>ATTIVITà</a:t>
            </a:r>
            <a:r>
              <a:rPr lang="it-IT" sz="1400" dirty="0">
                <a:latin typeface="Comfortaa"/>
                <a:ea typeface="Comfortaa"/>
                <a:cs typeface="Comfortaa"/>
                <a:sym typeface="Comfortaa"/>
              </a:rPr>
              <a:t> SVOLGE L’IMPRESA?</a:t>
            </a:r>
            <a:br>
              <a:rPr lang="it-IT" sz="1400" dirty="0">
                <a:latin typeface="Comfortaa"/>
                <a:ea typeface="Comfortaa"/>
                <a:cs typeface="Comfortaa"/>
                <a:sym typeface="Comfortaa"/>
              </a:rPr>
            </a:br>
            <a:br>
              <a:rPr lang="it-IT" sz="1400" dirty="0">
                <a:latin typeface="Comfortaa"/>
                <a:ea typeface="Comfortaa"/>
                <a:cs typeface="Comfortaa"/>
                <a:sym typeface="Comfortaa"/>
              </a:rPr>
            </a:br>
            <a:r>
              <a:rPr lang="it-IT" sz="1400" dirty="0">
                <a:latin typeface="Comfortaa"/>
                <a:ea typeface="Comfortaa"/>
                <a:cs typeface="Comfortaa"/>
                <a:sym typeface="Comfortaa"/>
              </a:rPr>
              <a:t>OFFRE BENI E/O SERVIZI</a:t>
            </a:r>
            <a:br>
              <a:rPr lang="it-IT" sz="1400" dirty="0">
                <a:latin typeface="Comfortaa"/>
                <a:ea typeface="Comfortaa"/>
                <a:cs typeface="Comfortaa"/>
                <a:sym typeface="Comfortaa"/>
              </a:rPr>
            </a:br>
            <a:br>
              <a:rPr lang="it-IT" sz="1400" dirty="0">
                <a:latin typeface="Comfortaa"/>
                <a:ea typeface="Comfortaa"/>
                <a:cs typeface="Comfortaa"/>
                <a:sym typeface="Comfortaa"/>
              </a:rPr>
            </a:br>
            <a:r>
              <a:rPr lang="it-IT" sz="1400" dirty="0">
                <a:latin typeface="Comfortaa"/>
                <a:ea typeface="Comfortaa"/>
                <a:cs typeface="Comfortaa"/>
                <a:sym typeface="Comfortaa"/>
              </a:rPr>
              <a:t>(FOTO ESEMPLIFICATIVA DELL’IMPRESA)</a:t>
            </a:r>
            <a:endParaRPr sz="1400" dirty="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00" y="314175"/>
            <a:ext cx="1230525" cy="123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200" y="162725"/>
            <a:ext cx="8790725" cy="481804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1766800" y="588924"/>
            <a:ext cx="5401200" cy="3068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Punti di forza interni e sul territorio (</a:t>
            </a:r>
            <a:r>
              <a:rPr lang="it-IT" sz="2400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fattori di competitività)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2400"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2400"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2400"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2400"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4294967295"/>
          </p:nvPr>
        </p:nvSpPr>
        <p:spPr>
          <a:xfrm>
            <a:off x="1122025" y="1513650"/>
            <a:ext cx="7595700" cy="29752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➔"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it-IT" sz="1200" dirty="0" err="1">
                <a:latin typeface="Raleway"/>
                <a:ea typeface="Raleway"/>
                <a:cs typeface="Raleway"/>
                <a:sym typeface="Raleway"/>
              </a:rPr>
              <a:t>PERCHé</a:t>
            </a:r>
            <a:r>
              <a:rPr lang="it-IT" sz="1200" dirty="0">
                <a:latin typeface="Raleway"/>
                <a:ea typeface="Raleway"/>
                <a:cs typeface="Raleway"/>
                <a:sym typeface="Raleway"/>
              </a:rPr>
              <a:t> DOVREBBE AVERE SUCCESSO L’IMPRESA?</a:t>
            </a: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it-IT" sz="1200" dirty="0">
                <a:latin typeface="Raleway"/>
                <a:ea typeface="Raleway"/>
                <a:cs typeface="Raleway"/>
                <a:sym typeface="Raleway"/>
              </a:rPr>
              <a:t>QUALI CARATTERISTICHE DEI FONDATORI LA RENDONO LA MIGLIORE?</a:t>
            </a: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it-IT" sz="1200" dirty="0">
                <a:latin typeface="Raleway"/>
                <a:ea typeface="Raleway"/>
                <a:cs typeface="Raleway"/>
                <a:sym typeface="Raleway"/>
              </a:rPr>
              <a:t>È L’UNICA DI QUEL TIPO NELLA ZONA? SE NO, </a:t>
            </a:r>
            <a:r>
              <a:rPr lang="it-IT" sz="1200" dirty="0" err="1">
                <a:latin typeface="Raleway"/>
                <a:ea typeface="Raleway"/>
                <a:cs typeface="Raleway"/>
                <a:sym typeface="Raleway"/>
              </a:rPr>
              <a:t>PERCHé</a:t>
            </a:r>
            <a:r>
              <a:rPr lang="it-IT" sz="1200" dirty="0">
                <a:latin typeface="Raleway"/>
                <a:ea typeface="Raleway"/>
                <a:cs typeface="Raleway"/>
                <a:sym typeface="Raleway"/>
              </a:rPr>
              <a:t> è MEGLIO NON ESSERE GLI UNICI…</a:t>
            </a: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it-IT" sz="1200" dirty="0">
                <a:latin typeface="Raleway"/>
                <a:ea typeface="Raleway"/>
                <a:cs typeface="Raleway"/>
                <a:sym typeface="Raleway"/>
              </a:rPr>
              <a:t>SUL TERRITORIO ESISTONO POSSIBILI PARTNER O FORNITORI O CLIENTI PARTICOLARI?</a:t>
            </a: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aleway"/>
              <a:buChar char="➔"/>
            </a:pPr>
            <a:endParaRPr lang="it-IT" sz="12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aleway"/>
              <a:buChar char="➔"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100" y="314175"/>
            <a:ext cx="1199475" cy="119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1373925" y="712150"/>
            <a:ext cx="75408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Settore di attività - prospettive di sviluppo - punti di forza del prodotto (</a:t>
            </a:r>
            <a:r>
              <a:rPr lang="it-IT" sz="1800" dirty="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tecnologie, innovazione…)</a:t>
            </a:r>
            <a:br>
              <a:rPr lang="it-IT" sz="1800" dirty="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</a:br>
            <a:br>
              <a:rPr lang="it-IT" sz="1800" dirty="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</a:br>
            <a:br>
              <a:rPr lang="it-IT" sz="1800" dirty="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it-IT" sz="18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DESCRIVERE MEGLIO IL BENE/SERVIZIO OFFERTO</a:t>
            </a:r>
            <a:br>
              <a:rPr lang="it-IT" sz="18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</a:br>
            <a:br>
              <a:rPr lang="it-IT" sz="18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it-IT" sz="18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QUALI CARATTERISTICHE O TECNOLOGIE Può SFRUTTARE A VANTAGGIO DELL’IMPRESA?</a:t>
            </a:r>
            <a:br>
              <a:rPr lang="it-IT" sz="18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</a:br>
            <a:br>
              <a:rPr lang="it-IT" sz="18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it-IT" sz="18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COME </a:t>
            </a:r>
            <a:r>
              <a:rPr lang="it-IT" sz="1800" dirty="0" err="1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FARà</a:t>
            </a:r>
            <a:r>
              <a:rPr lang="it-IT" sz="18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 AD EVOLVERSI IN FUTURO?</a:t>
            </a:r>
            <a:endParaRPr sz="1800" dirty="0">
              <a:solidFill>
                <a:schemeClr val="bg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00" y="314175"/>
            <a:ext cx="1199475" cy="119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17"/>
          <p:cNvGraphicFramePr/>
          <p:nvPr>
            <p:extLst>
              <p:ext uri="{D42A27DB-BD31-4B8C-83A1-F6EECF244321}">
                <p14:modId xmlns:p14="http://schemas.microsoft.com/office/powerpoint/2010/main" val="581770585"/>
              </p:ext>
            </p:extLst>
          </p:nvPr>
        </p:nvGraphicFramePr>
        <p:xfrm>
          <a:off x="-5" y="2"/>
          <a:ext cx="9144000" cy="5084615"/>
        </p:xfrm>
        <a:graphic>
          <a:graphicData uri="http://schemas.openxmlformats.org/drawingml/2006/table">
            <a:tbl>
              <a:tblPr>
                <a:noFill/>
                <a:tableStyleId>{44690ED6-2B78-4921-9739-BF9B6A6A56F0}</a:tableStyleId>
              </a:tblPr>
              <a:tblGrid>
                <a:gridCol w="156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7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67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FFFF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rischio</a:t>
                      </a:r>
                      <a:endParaRPr dirty="0">
                        <a:solidFill>
                          <a:srgbClr val="FFFF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prevenzione</a:t>
                      </a:r>
                      <a:endParaRPr>
                        <a:solidFill>
                          <a:srgbClr val="FFFF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assicurazione</a:t>
                      </a:r>
                      <a:endParaRPr>
                        <a:solidFill>
                          <a:srgbClr val="FFFF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altre opzioni</a:t>
                      </a:r>
                      <a:endParaRPr>
                        <a:solidFill>
                          <a:srgbClr val="FFFF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25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Incendio </a:t>
                      </a:r>
                      <a:r>
                        <a:rPr lang="it-IT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</a:t>
                      </a:r>
                      <a:r>
                        <a:rPr lang="en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calamità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00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Infortuni sul lavoro</a:t>
                      </a: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385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Cyber risk</a:t>
                      </a: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78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Danni a terzi</a:t>
                      </a: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Google Shape;106;p18"/>
          <p:cNvGraphicFramePr/>
          <p:nvPr>
            <p:extLst>
              <p:ext uri="{D42A27DB-BD31-4B8C-83A1-F6EECF244321}">
                <p14:modId xmlns:p14="http://schemas.microsoft.com/office/powerpoint/2010/main" val="3261402120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>
                <a:noFill/>
                <a:tableStyleId>{44690ED6-2B78-4921-9739-BF9B6A6A56F0}</a:tableStyleId>
              </a:tblPr>
              <a:tblGrid>
                <a:gridCol w="257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9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Cambiamento nei gusti dei consumatori</a:t>
                      </a:r>
                      <a:endParaRPr dirty="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Furto in magazzino o negozio o durante il trasporto</a:t>
                      </a:r>
                      <a:endParaRPr dirty="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Perdita quote di mercato a vantaggio della concorrenza</a:t>
                      </a: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Blackout e interruzioni nella produzione</a:t>
                      </a: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304349" y="285943"/>
            <a:ext cx="8535300" cy="79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Caso di studio</a:t>
            </a:r>
            <a:endParaRPr sz="3000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422113" y="924642"/>
            <a:ext cx="8535300" cy="341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(descrizione evento e ricostruzione/definizione delle responsabilità)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INVENTARE E DESCRIVERE BENE (CON QUALCHE DETTAGLIO E LE CIRCOSTANZE) UN EVENTO DANNOSO SPECIFICO CHE ACCADA ALL’IMPRESA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solidFill>
                <a:schemeClr val="bg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(ESEMPIO SU UN ALBERGO: UNA COPPIA DI RAGAZZI DI 17,5 ANNI RIMANE INTOSSICATA DA UNO DEI CIBI DELLA COLAZIONE…)</a:t>
            </a:r>
            <a:endParaRPr dirty="0">
              <a:solidFill>
                <a:schemeClr val="bg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304349" y="285943"/>
            <a:ext cx="8535300" cy="79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Caso di studio</a:t>
            </a:r>
            <a:endParaRPr sz="3000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314100" y="1154625"/>
            <a:ext cx="8535300" cy="3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_ danno diretto</a:t>
            </a: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LA PERDITA ECONOMICA IMMEDIATAMENTE IMPUTABILE ALL’EVENTO DANNOSO REALIZZATOSI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solidFill>
                <a:schemeClr val="bg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(ES. ALBERGO: SI DOVRANNO RIMBORSARE LE CURE PER L’INTOSSICAZIONE, OLTRE AL DANNO DOVUTO ALLA FORZATA INTERRUZIONE DELLA NORMALE VITA DELL’INTOSSICATO)</a:t>
            </a:r>
            <a:endParaRPr dirty="0">
              <a:solidFill>
                <a:schemeClr val="bg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_ danno indiretto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LA PERDITA, A</a:t>
            </a:r>
            <a:r>
              <a:rPr lang="it-IT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NCHE DI LUNGA DURATA NEL TEMPO, DOVUTA A UN EVENTUALE PASSAPAROLA NEGATIVO, AL DANNO ALLA REPUTAZIONE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solidFill>
                <a:schemeClr val="bg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(ES. ALBERGO: COME MAI NESSUNO SI è ACCORTO CHE ERANO ANCORA MINORENNI? INOLTRE PASSA L’IDEA CHE IL CIBO Lì SIA PESSIMO O NON SICURO….)</a:t>
            </a:r>
            <a:endParaRPr dirty="0">
              <a:solidFill>
                <a:schemeClr val="bg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04349" y="285943"/>
            <a:ext cx="8535300" cy="79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Caso di studio</a:t>
            </a:r>
            <a:endParaRPr sz="3000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304349" y="1140770"/>
            <a:ext cx="8535300" cy="3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_ protezione assicurativa</a:t>
            </a: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QUALI ASSICURAZIONI RELATIVE ALL’EVENTO DANNOSO AVVERATO ERANO STATE ATTIVATE?</a:t>
            </a:r>
            <a:endParaRPr dirty="0">
              <a:solidFill>
                <a:schemeClr val="bg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_ utilità delle misure di prevenzione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lvl="0"/>
            <a:r>
              <a:rPr lang="it-IT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QUALI AZIONI DI PROTEZIONE (quindi diverse dai contratti assicurativi) RELATIVE ALL’EVENTO DANNOSO AVVERATO ERANO STATE MESSE IN CAMPO?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540</Words>
  <Application>Microsoft Office PowerPoint</Application>
  <PresentationFormat>Presentazione su schermo (16:9)</PresentationFormat>
  <Paragraphs>87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Comfortaa</vt:lpstr>
      <vt:lpstr>Lato</vt:lpstr>
      <vt:lpstr>Arial</vt:lpstr>
      <vt:lpstr>Raleway</vt:lpstr>
      <vt:lpstr>Montserrat</vt:lpstr>
      <vt:lpstr>Swiss</vt:lpstr>
      <vt:lpstr>Nome Società</vt:lpstr>
      <vt:lpstr>Storia/fondatori dell’impresa e settore di attività</vt:lpstr>
      <vt:lpstr>Presentazione standard di PowerPoint</vt:lpstr>
      <vt:lpstr>Settore di attività - prospettive di sviluppo - punti di forza del prodotto (tecnologie, innovazione…)   DESCRIVERE MEGLIO IL BENE/SERVIZIO OFFERTO  QUALI CARATTERISTICHE O TECNOLOGIE Può SFRUTTARE A VANTAGGIO DELL’IMPRESA?  COME FARà AD EVOLVERSI IN FUTURO?</vt:lpstr>
      <vt:lpstr>Presentazione standard di PowerPoint</vt:lpstr>
      <vt:lpstr>Presentazione standard di PowerPoint</vt:lpstr>
      <vt:lpstr>Caso di studio</vt:lpstr>
      <vt:lpstr>Caso di studio</vt:lpstr>
      <vt:lpstr>Caso di studio</vt:lpstr>
      <vt:lpstr>Caso di studio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 Società</dc:title>
  <cp:lastModifiedBy>Simona</cp:lastModifiedBy>
  <cp:revision>16</cp:revision>
  <dcterms:modified xsi:type="dcterms:W3CDTF">2020-04-03T12:35:26Z</dcterms:modified>
</cp:coreProperties>
</file>