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Average" panose="020B0604020202020204" charset="0"/>
      <p:regular r:id="rId8"/>
    </p:embeddedFont>
    <p:embeddedFont>
      <p:font typeface="Cantarell" panose="020B0604020202020204" charset="0"/>
      <p:regular r:id="rId9"/>
      <p:bold r:id="rId10"/>
      <p:italic r:id="rId11"/>
      <p:boldItalic r:id="rId12"/>
    </p:embeddedFont>
    <p:embeddedFont>
      <p:font typeface="Oswald" panose="020B0604020202020204" charset="0"/>
      <p:regular r:id="rId13"/>
      <p:bold r:id="rId14"/>
    </p:embeddedFont>
    <p:embeddedFont>
      <p:font typeface="Quicksand" panose="020B0604020202020204" charset="0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A25FF81-1E7F-450C-ADC8-E3650D39F56C}">
  <a:tblStyle styleId="{5A25FF81-1E7F-450C-ADC8-E3650D39F56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138" y="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e27a2336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e27a2336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6f980f91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c6f980f91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6e2ad9e6bc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6e2ad9e6bc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6e2ad9e6bc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6e2ad9e6bc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c6f980f91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c6f980f91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/>
        </p:nvSpPr>
        <p:spPr>
          <a:xfrm>
            <a:off x="2564975" y="196775"/>
            <a:ext cx="2578500" cy="102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E69138"/>
                </a:solidFill>
                <a:latin typeface="Quicksand"/>
                <a:ea typeface="Quicksand"/>
                <a:cs typeface="Quicksand"/>
                <a:sym typeface="Quicksand"/>
              </a:rPr>
              <a:t>    </a:t>
            </a:r>
            <a:endParaRPr sz="3000">
              <a:solidFill>
                <a:srgbClr val="E69138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E69138"/>
                </a:solidFill>
                <a:latin typeface="Quicksand"/>
                <a:ea typeface="Quicksand"/>
                <a:cs typeface="Quicksand"/>
                <a:sym typeface="Quicksand"/>
              </a:rPr>
              <a:t>CargOn srl</a:t>
            </a:r>
            <a:endParaRPr sz="3000">
              <a:solidFill>
                <a:srgbClr val="E69138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E69138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1160350" y="1988175"/>
            <a:ext cx="1397825" cy="868575"/>
          </a:xfrm>
          <a:custGeom>
            <a:avLst/>
            <a:gdLst/>
            <a:ahLst/>
            <a:cxnLst/>
            <a:rect l="l" t="t" r="r" b="b"/>
            <a:pathLst>
              <a:path w="55913" h="34743" extrusionOk="0">
                <a:moveTo>
                  <a:pt x="0" y="0"/>
                </a:moveTo>
                <a:cubicBezTo>
                  <a:pt x="12867" y="0"/>
                  <a:pt x="18469" y="17943"/>
                  <a:pt x="28228" y="26329"/>
                </a:cubicBezTo>
                <a:cubicBezTo>
                  <a:pt x="35543" y="32615"/>
                  <a:pt x="46268" y="34743"/>
                  <a:pt x="55913" y="34743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" name="Google Shape;61;p13"/>
          <p:cNvSpPr/>
          <p:nvPr/>
        </p:nvSpPr>
        <p:spPr>
          <a:xfrm>
            <a:off x="1312750" y="2140575"/>
            <a:ext cx="1397825" cy="868575"/>
          </a:xfrm>
          <a:custGeom>
            <a:avLst/>
            <a:gdLst/>
            <a:ahLst/>
            <a:cxnLst/>
            <a:rect l="l" t="t" r="r" b="b"/>
            <a:pathLst>
              <a:path w="55913" h="34743" extrusionOk="0">
                <a:moveTo>
                  <a:pt x="0" y="0"/>
                </a:moveTo>
                <a:cubicBezTo>
                  <a:pt x="12867" y="0"/>
                  <a:pt x="18469" y="17943"/>
                  <a:pt x="28228" y="26329"/>
                </a:cubicBezTo>
                <a:cubicBezTo>
                  <a:pt x="35543" y="32615"/>
                  <a:pt x="46268" y="34743"/>
                  <a:pt x="55913" y="34743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" name="Google Shape;62;p13"/>
          <p:cNvSpPr/>
          <p:nvPr/>
        </p:nvSpPr>
        <p:spPr>
          <a:xfrm>
            <a:off x="1465150" y="2292975"/>
            <a:ext cx="1397825" cy="868575"/>
          </a:xfrm>
          <a:custGeom>
            <a:avLst/>
            <a:gdLst/>
            <a:ahLst/>
            <a:cxnLst/>
            <a:rect l="l" t="t" r="r" b="b"/>
            <a:pathLst>
              <a:path w="55913" h="34743" extrusionOk="0">
                <a:moveTo>
                  <a:pt x="0" y="0"/>
                </a:moveTo>
                <a:cubicBezTo>
                  <a:pt x="12867" y="0"/>
                  <a:pt x="18469" y="17943"/>
                  <a:pt x="28228" y="26329"/>
                </a:cubicBezTo>
                <a:cubicBezTo>
                  <a:pt x="35543" y="32615"/>
                  <a:pt x="46268" y="34743"/>
                  <a:pt x="55913" y="34743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Google Shape;63;p13"/>
          <p:cNvSpPr/>
          <p:nvPr/>
        </p:nvSpPr>
        <p:spPr>
          <a:xfrm>
            <a:off x="1617550" y="2445375"/>
            <a:ext cx="1397825" cy="868575"/>
          </a:xfrm>
          <a:custGeom>
            <a:avLst/>
            <a:gdLst/>
            <a:ahLst/>
            <a:cxnLst/>
            <a:rect l="l" t="t" r="r" b="b"/>
            <a:pathLst>
              <a:path w="55913" h="34743" extrusionOk="0">
                <a:moveTo>
                  <a:pt x="0" y="0"/>
                </a:moveTo>
                <a:cubicBezTo>
                  <a:pt x="12867" y="0"/>
                  <a:pt x="18469" y="17943"/>
                  <a:pt x="28228" y="26329"/>
                </a:cubicBezTo>
                <a:cubicBezTo>
                  <a:pt x="35543" y="32615"/>
                  <a:pt x="46268" y="34743"/>
                  <a:pt x="55913" y="34743"/>
                </a:cubicBezTo>
              </a:path>
            </a:pathLst>
          </a:cu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" name="Google Shape;64;p13"/>
          <p:cNvSpPr txBox="1"/>
          <p:nvPr/>
        </p:nvSpPr>
        <p:spPr>
          <a:xfrm>
            <a:off x="1601400" y="3813525"/>
            <a:ext cx="6188400" cy="102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Quicksand"/>
                <a:ea typeface="Quicksand"/>
                <a:cs typeface="Quicksand"/>
                <a:sym typeface="Quicksand"/>
              </a:rPr>
              <a:t>               Società leader nel settore autorasporti </a:t>
            </a:r>
            <a:endParaRPr b="1"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/>
        </p:nvSpPr>
        <p:spPr>
          <a:xfrm>
            <a:off x="4708650" y="0"/>
            <a:ext cx="39069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Quicksand"/>
                <a:ea typeface="Quicksand"/>
                <a:cs typeface="Quicksand"/>
                <a:sym typeface="Quicksand"/>
              </a:rPr>
              <a:t>Cargon è la società leader nel settore autotrasporti, supporta una forte diversificazione della clientela grazie a un parco mezzi estremamente articolato (camion frigo, tir, autobotti, furgoni..).</a:t>
            </a:r>
            <a:endParaRPr dirty="0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Quicksand"/>
                <a:ea typeface="Quicksand"/>
                <a:cs typeface="Quicksand"/>
                <a:sym typeface="Quicksand"/>
              </a:rPr>
              <a:t>Le principali fonti di rischio provengono dall’aumento (lieve ma costante) degli incidenti stradali negli ultimi anni, da un ricovero mezzi risalente a molti anni fa e non costruito in materiale ignifugo, dalle forti oscillazioni nei corsi petroliferi/costo dei carburanti.</a:t>
            </a:r>
            <a:endParaRPr dirty="0"/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2000" y="536475"/>
            <a:ext cx="4195579" cy="1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Google Shape;75;p15"/>
          <p:cNvGraphicFramePr/>
          <p:nvPr>
            <p:extLst>
              <p:ext uri="{D42A27DB-BD31-4B8C-83A1-F6EECF244321}">
                <p14:modId xmlns:p14="http://schemas.microsoft.com/office/powerpoint/2010/main" val="4087738061"/>
              </p:ext>
            </p:extLst>
          </p:nvPr>
        </p:nvGraphicFramePr>
        <p:xfrm>
          <a:off x="0" y="0"/>
          <a:ext cx="9144000" cy="5550675"/>
        </p:xfrm>
        <a:graphic>
          <a:graphicData uri="http://schemas.openxmlformats.org/drawingml/2006/table">
            <a:tbl>
              <a:tblPr>
                <a:noFill/>
                <a:tableStyleId>{5A25FF81-1E7F-450C-ADC8-E3650D39F56C}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26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D9EEB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Rischi</a:t>
                      </a:r>
                      <a:endParaRPr>
                        <a:solidFill>
                          <a:srgbClr val="6D9EEB"/>
                        </a:solidFill>
                        <a:latin typeface="Cantarell"/>
                        <a:ea typeface="Cantarell"/>
                        <a:cs typeface="Cantarell"/>
                        <a:sym typeface="Cantarel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D9EEB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Prevenzione</a:t>
                      </a:r>
                      <a:endParaRPr>
                        <a:solidFill>
                          <a:srgbClr val="6D9EEB"/>
                        </a:solidFill>
                        <a:latin typeface="Cantarell"/>
                        <a:ea typeface="Cantarell"/>
                        <a:cs typeface="Cantarell"/>
                        <a:sym typeface="Cantarel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D9EEB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Assicurazioni</a:t>
                      </a:r>
                      <a:endParaRPr>
                        <a:solidFill>
                          <a:srgbClr val="6D9EEB"/>
                        </a:solidFill>
                        <a:latin typeface="Cantarell"/>
                        <a:ea typeface="Cantarell"/>
                        <a:cs typeface="Cantarell"/>
                        <a:sym typeface="Cantarel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D9EEB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Nè assicurazione</a:t>
                      </a:r>
                      <a:endParaRPr>
                        <a:solidFill>
                          <a:srgbClr val="6D9EEB"/>
                        </a:solidFill>
                        <a:latin typeface="Cantarell"/>
                        <a:ea typeface="Cantarell"/>
                        <a:cs typeface="Cantarell"/>
                        <a:sym typeface="Cantarel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D9EEB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Nè prevenzione (perchè?)</a:t>
                      </a:r>
                      <a:endParaRPr>
                        <a:solidFill>
                          <a:srgbClr val="6D9EEB"/>
                        </a:solidFill>
                        <a:latin typeface="Cantarell"/>
                        <a:ea typeface="Cantarell"/>
                        <a:cs typeface="Cantarell"/>
                        <a:sym typeface="Cantarel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1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8E7CC3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Perdita della posizione leader </a:t>
                      </a:r>
                      <a:endParaRPr>
                        <a:solidFill>
                          <a:srgbClr val="8E7CC3"/>
                        </a:solidFill>
                        <a:latin typeface="Cantarell"/>
                        <a:ea typeface="Cantarell"/>
                        <a:cs typeface="Cantarell"/>
                        <a:sym typeface="Cantarel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CCCCCC"/>
                          </a:solidFill>
                        </a:rPr>
                        <a:t>Sponsorizzazioni tv (chef Rubio)</a:t>
                      </a:r>
                      <a:endParaRPr>
                        <a:solidFill>
                          <a:srgbClr val="CCCCCC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9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rgbClr val="8E7CC3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Sinistri </a:t>
                      </a:r>
                      <a:r>
                        <a:rPr lang="it-IT" dirty="0">
                          <a:solidFill>
                            <a:srgbClr val="8E7CC3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ai mezzi</a:t>
                      </a:r>
                      <a:endParaRPr dirty="0">
                        <a:solidFill>
                          <a:srgbClr val="8E7CC3"/>
                        </a:solidFill>
                        <a:latin typeface="Cantarell"/>
                        <a:ea typeface="Cantarell"/>
                        <a:cs typeface="Cantarell"/>
                        <a:sym typeface="Cantarel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CCCCCC"/>
                          </a:solidFill>
                        </a:rPr>
                        <a:t>Manutenzione regolare camion </a:t>
                      </a:r>
                      <a:endParaRPr>
                        <a:solidFill>
                          <a:srgbClr val="CCCCCC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Assicurazione </a:t>
                      </a:r>
                      <a:r>
                        <a:rPr lang="it-IT" dirty="0" err="1">
                          <a:solidFill>
                            <a:schemeClr val="tx1"/>
                          </a:solidFill>
                        </a:rPr>
                        <a:t>kasko</a:t>
                      </a: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 auto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4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8E7CC3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Costo carburanti</a:t>
                      </a:r>
                      <a:endParaRPr>
                        <a:solidFill>
                          <a:srgbClr val="8E7CC3"/>
                        </a:solidFill>
                        <a:latin typeface="Cantarell"/>
                        <a:ea typeface="Cantarell"/>
                        <a:cs typeface="Cantarell"/>
                        <a:sym typeface="Cantarel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CCCCCC"/>
                          </a:solidFill>
                        </a:rPr>
                        <a:t>Conversione parco mezzi a Gpl</a:t>
                      </a:r>
                      <a:endParaRPr>
                        <a:solidFill>
                          <a:srgbClr val="CCCCCC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2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8E7CC3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Incendio </a:t>
                      </a:r>
                      <a:endParaRPr>
                        <a:solidFill>
                          <a:srgbClr val="8E7CC3"/>
                        </a:solidFill>
                        <a:latin typeface="Cantarell"/>
                        <a:ea typeface="Cantarell"/>
                        <a:cs typeface="Cantarell"/>
                        <a:sym typeface="Cantarel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CCCCCC"/>
                          </a:solidFill>
                        </a:rPr>
                        <a:t>Utilizzo materiali ignifughi</a:t>
                      </a:r>
                      <a:endParaRPr>
                        <a:solidFill>
                          <a:srgbClr val="CCCCCC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CCCCCC"/>
                          </a:solidFill>
                        </a:rPr>
                        <a:t>Assicurazione incendio</a:t>
                      </a:r>
                      <a:endParaRPr>
                        <a:solidFill>
                          <a:srgbClr val="CCCCCC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" name="Google Shape;80;p16"/>
          <p:cNvGraphicFramePr/>
          <p:nvPr/>
        </p:nvGraphicFramePr>
        <p:xfrm>
          <a:off x="0" y="0"/>
          <a:ext cx="9144000" cy="5143500"/>
        </p:xfrm>
        <a:graphic>
          <a:graphicData uri="http://schemas.openxmlformats.org/drawingml/2006/table">
            <a:tbl>
              <a:tblPr>
                <a:noFill/>
                <a:tableStyleId>{5A25FF81-1E7F-450C-ADC8-E3650D39F56C}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2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D9EEB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Rischi</a:t>
                      </a:r>
                      <a:endParaRPr>
                        <a:solidFill>
                          <a:srgbClr val="CC0000"/>
                        </a:solidFill>
                        <a:latin typeface="Cantarell"/>
                        <a:ea typeface="Cantarell"/>
                        <a:cs typeface="Cantarell"/>
                        <a:sym typeface="Cantarel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D9EEB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Prevenzione</a:t>
                      </a:r>
                      <a:endParaRPr>
                        <a:solidFill>
                          <a:srgbClr val="CC0000"/>
                        </a:solidFill>
                        <a:latin typeface="Cantarell"/>
                        <a:ea typeface="Cantarell"/>
                        <a:cs typeface="Cantarell"/>
                        <a:sym typeface="Cantarel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D9EEB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Assicurazioni</a:t>
                      </a:r>
                      <a:endParaRPr>
                        <a:solidFill>
                          <a:srgbClr val="CC0000"/>
                        </a:solidFill>
                        <a:latin typeface="Cantarell"/>
                        <a:ea typeface="Cantarell"/>
                        <a:cs typeface="Cantarell"/>
                        <a:sym typeface="Cantarel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D9EEB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Nè assicurazione</a:t>
                      </a:r>
                      <a:endParaRPr>
                        <a:solidFill>
                          <a:srgbClr val="6D9EEB"/>
                        </a:solidFill>
                        <a:latin typeface="Cantarell"/>
                        <a:ea typeface="Cantarell"/>
                        <a:cs typeface="Cantarell"/>
                        <a:sym typeface="Cantarel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D9EEB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Nè prevenzione (perchè?)</a:t>
                      </a:r>
                      <a:endParaRPr>
                        <a:solidFill>
                          <a:srgbClr val="CC0000"/>
                        </a:solidFill>
                        <a:latin typeface="Cantarell"/>
                        <a:ea typeface="Cantarell"/>
                        <a:cs typeface="Cantarell"/>
                        <a:sym typeface="Cantarell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1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8E7CC3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Furti </a:t>
                      </a:r>
                      <a:endParaRPr>
                        <a:solidFill>
                          <a:srgbClr val="8E7CC3"/>
                        </a:solidFill>
                        <a:latin typeface="Cantarell"/>
                        <a:ea typeface="Cantarell"/>
                        <a:cs typeface="Cantarell"/>
                        <a:sym typeface="Cantarel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CCCCCC"/>
                          </a:solidFill>
                        </a:rPr>
                        <a:t>Controllo satellitare</a:t>
                      </a:r>
                      <a:endParaRPr>
                        <a:solidFill>
                          <a:srgbClr val="CCCCCC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CCCCCC"/>
                          </a:solidFill>
                        </a:rPr>
                        <a:t>Assicurazione</a:t>
                      </a:r>
                      <a:r>
                        <a:rPr lang="en"/>
                        <a:t> </a:t>
                      </a:r>
                      <a:r>
                        <a:rPr lang="en">
                          <a:solidFill>
                            <a:srgbClr val="CCCCCC"/>
                          </a:solidFill>
                        </a:rPr>
                        <a:t>furto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9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8E7CC3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Malattia dipendenti</a:t>
                      </a:r>
                      <a:endParaRPr>
                        <a:solidFill>
                          <a:srgbClr val="8E7CC3"/>
                        </a:solidFill>
                        <a:latin typeface="Cantarell"/>
                        <a:ea typeface="Cantarell"/>
                        <a:cs typeface="Cantarell"/>
                        <a:sym typeface="Cantarel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CCCCCC"/>
                          </a:solidFill>
                        </a:rPr>
                        <a:t>Sostituzione dipendenti </a:t>
                      </a:r>
                      <a:endParaRPr>
                        <a:solidFill>
                          <a:srgbClr val="CCCCCC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4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8E7CC3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Perdita clienti</a:t>
                      </a:r>
                      <a:endParaRPr>
                        <a:solidFill>
                          <a:srgbClr val="8E7CC3"/>
                        </a:solidFill>
                        <a:latin typeface="Cantarell"/>
                        <a:ea typeface="Cantarell"/>
                        <a:cs typeface="Cantarell"/>
                        <a:sym typeface="Cantarel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CCCCCC"/>
                          </a:solidFill>
                        </a:rPr>
                        <a:t>Sconti su grossi carichi, garanzie risarcimento</a:t>
                      </a:r>
                      <a:endParaRPr>
                        <a:solidFill>
                          <a:srgbClr val="CCCCCC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5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8E7CC3"/>
                          </a:solidFill>
                          <a:latin typeface="Cantarell"/>
                          <a:ea typeface="Cantarell"/>
                          <a:cs typeface="Cantarell"/>
                          <a:sym typeface="Cantarell"/>
                        </a:rPr>
                        <a:t> Perdita dipendenti</a:t>
                      </a:r>
                      <a:endParaRPr>
                        <a:solidFill>
                          <a:srgbClr val="8E7CC3"/>
                        </a:solidFill>
                        <a:latin typeface="Cantarell"/>
                        <a:ea typeface="Cantarell"/>
                        <a:cs typeface="Cantarell"/>
                        <a:sym typeface="Cantarel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CCCCCC"/>
                          </a:solidFill>
                        </a:rPr>
                        <a:t>Bonus e incentivi </a:t>
                      </a:r>
                      <a:endParaRPr>
                        <a:solidFill>
                          <a:srgbClr val="CCCCCC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rgbClr val="CCCCCC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/>
        </p:nvSpPr>
        <p:spPr>
          <a:xfrm>
            <a:off x="1384275" y="318925"/>
            <a:ext cx="6120600" cy="9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Quicksand"/>
                <a:ea typeface="Quicksand"/>
                <a:cs typeface="Quicksand"/>
                <a:sym typeface="Quicksand"/>
              </a:rPr>
              <a:t>                          Conclusioni </a:t>
            </a:r>
            <a:endParaRPr sz="2400"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6" name="Google Shape;86;p17"/>
          <p:cNvSpPr txBox="1"/>
          <p:nvPr/>
        </p:nvSpPr>
        <p:spPr>
          <a:xfrm>
            <a:off x="400375" y="1933900"/>
            <a:ext cx="8237700" cy="291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Quicksand"/>
                <a:ea typeface="Quicksand"/>
                <a:cs typeface="Quicksand"/>
                <a:sym typeface="Quicksand"/>
              </a:rPr>
              <a:t>L’impresasi trova a dover gestire una serie di rischi, alcuni sono di natura imprenditoriale e dunque difficilmente si può ricorrere ad assicurazioni: ci premuniamo con misure di prevenzione. In altri casi il rischio è assicurabile (es sinistri, o incendio) e dunque ci avvaliamo di polizze assicurative, ma è il caso di rinforzare la sicurezza dell’attività attraverso ulteriori misure di natura preventiva (es revisioni accurate e regolari della flotta aziendale).</a:t>
            </a: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Office PowerPoint</Application>
  <PresentationFormat>Presentazione su schermo (16:9)</PresentationFormat>
  <Paragraphs>37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Cantarell</vt:lpstr>
      <vt:lpstr>Oswald</vt:lpstr>
      <vt:lpstr>Arial</vt:lpstr>
      <vt:lpstr>Average</vt:lpstr>
      <vt:lpstr>Quicksand</vt:lpstr>
      <vt:lpstr>Slate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Simona</cp:lastModifiedBy>
  <cp:revision>1</cp:revision>
  <dcterms:modified xsi:type="dcterms:W3CDTF">2020-06-01T21:21:33Z</dcterms:modified>
</cp:coreProperties>
</file>