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1" r:id="rId2"/>
  </p:sldMasterIdLst>
  <p:notesMasterIdLst>
    <p:notesMasterId r:id="rId11"/>
  </p:notesMasterIdLst>
  <p:sldIdLst>
    <p:sldId id="256" r:id="rId3"/>
    <p:sldId id="261" r:id="rId4"/>
    <p:sldId id="258" r:id="rId5"/>
    <p:sldId id="263" r:id="rId6"/>
    <p:sldId id="264" r:id="rId7"/>
    <p:sldId id="260" r:id="rId8"/>
    <p:sldId id="265" r:id="rId9"/>
    <p:sldId id="266" r:id="rId10"/>
  </p:sldIdLst>
  <p:sldSz cx="9144000" cy="5143500" type="screen16x9"/>
  <p:notesSz cx="6858000" cy="9144000"/>
  <p:embeddedFontLst>
    <p:embeddedFont>
      <p:font typeface="Comfortaa" panose="020B0604020202020204" charset="0"/>
      <p:regular r:id="rId12"/>
      <p:bold r:id="rId13"/>
    </p:embeddedFont>
    <p:embeddedFont>
      <p:font typeface="Lato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7" autoAdjust="0"/>
  </p:normalViewPr>
  <p:slideViewPr>
    <p:cSldViewPr snapToGrid="0">
      <p:cViewPr varScale="1">
        <p:scale>
          <a:sx n="141" d="100"/>
          <a:sy n="141" d="100"/>
        </p:scale>
        <p:origin x="138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font" Target="fonts/font10.fntdata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2300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8241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251bb473_0_6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251bb473_0_6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424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39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6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35353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14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4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8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9801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4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314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0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467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5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1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9753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4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PIANO DI RISCHIO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3200" b="1" i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i="1" dirty="0">
                <a:latin typeface="Comfortaa"/>
                <a:ea typeface="Comfortaa"/>
                <a:cs typeface="Comfortaa"/>
                <a:sym typeface="Comfortaa"/>
              </a:rPr>
              <a:t>DISASTER RECOVERY PLAN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05ADD1-B1E3-437E-9B6A-7BA80DE24B52}"/>
              </a:ext>
            </a:extLst>
          </p:cNvPr>
          <p:cNvSpPr txBox="1"/>
          <p:nvPr/>
        </p:nvSpPr>
        <p:spPr>
          <a:xfrm>
            <a:off x="1706880" y="685295"/>
            <a:ext cx="69697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chemeClr val="bg1"/>
                </a:solidFill>
              </a:rPr>
              <a:t>PROFILI DI IMPRESE </a:t>
            </a:r>
          </a:p>
          <a:p>
            <a:r>
              <a:rPr lang="it-IT" sz="1800" b="1" dirty="0">
                <a:solidFill>
                  <a:schemeClr val="bg1"/>
                </a:solidFill>
              </a:rPr>
              <a:t>(tra cui scegliere e redigerne il piano di rischio)</a:t>
            </a:r>
          </a:p>
          <a:p>
            <a:endParaRPr lang="it-IT" sz="1800" b="1" dirty="0"/>
          </a:p>
          <a:p>
            <a:endParaRPr lang="it-IT" sz="1800" b="1" dirty="0"/>
          </a:p>
          <a:p>
            <a:r>
              <a:rPr lang="it-IT" b="1" dirty="0" err="1"/>
              <a:t>Alimpo</a:t>
            </a:r>
            <a:r>
              <a:rPr lang="it-IT" b="1" dirty="0"/>
              <a:t> S.p.A.</a:t>
            </a:r>
            <a:r>
              <a:rPr lang="it-IT" dirty="0"/>
              <a:t> : </a:t>
            </a:r>
          </a:p>
          <a:p>
            <a:r>
              <a:rPr lang="it-IT" i="1" dirty="0"/>
              <a:t>impresa Alimentare che produce salsa di pomodoro</a:t>
            </a:r>
            <a:endParaRPr lang="it-IT" dirty="0"/>
          </a:p>
          <a:p>
            <a:pPr lvl="0"/>
            <a:endParaRPr lang="it-IT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it-IT" dirty="0"/>
              <a:t>Ha appena ottenuto la certificazione Biologica (che è costosa)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it-IT" dirty="0"/>
              <a:t>Esistono molti competitor nazionali ed esteri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it-IT" dirty="0"/>
              <a:t>Nella zona di produzione dei pomodori non ci sono grandi fiumi né cospicue falde acquifere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it-IT" dirty="0"/>
              <a:t>I fornitori di materia prima vanno controllati affinché mantengano gli standard del biologico e del non sfruttamento della mano d’opera (difficile in un settore a elevata stagionalità)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it-IT" dirty="0"/>
              <a:t>Il cliente principale  acquista l’85% della produzione</a:t>
            </a: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275" y="222660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513650"/>
            <a:ext cx="7595700" cy="29752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DB797FF2-130F-4922-86D1-378F023A1B8D}"/>
              </a:ext>
            </a:extLst>
          </p:cNvPr>
          <p:cNvSpPr/>
          <p:nvPr/>
        </p:nvSpPr>
        <p:spPr>
          <a:xfrm>
            <a:off x="1551093" y="899818"/>
            <a:ext cx="692234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 err="1"/>
              <a:t>AbbiX</a:t>
            </a:r>
            <a:r>
              <a:rPr lang="it-IT" b="1" dirty="0"/>
              <a:t> s.r.l. </a:t>
            </a:r>
            <a:endParaRPr lang="it-IT" dirty="0"/>
          </a:p>
          <a:p>
            <a:r>
              <a:rPr lang="it-IT" i="1" dirty="0"/>
              <a:t>impresa di import/export di capi di abbigliamento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Lavora con 4 partner (produttori) stranieri di 2 continenti diversi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Il magazzino è sito in una zona a rischio sismico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La moda segue un andamento ciclico (con ciclo di ampiezza media di 26 mesi)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I clienti sono moltissimi, nessuno acquista più del 7% del volume complessivo d’affari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I venditori finali sono mercati e catene di abbigliamento di medio-basso livello economico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1C1E1C-AF97-44BB-904C-65240F71B655}"/>
              </a:ext>
            </a:extLst>
          </p:cNvPr>
          <p:cNvSpPr txBox="1"/>
          <p:nvPr/>
        </p:nvSpPr>
        <p:spPr>
          <a:xfrm>
            <a:off x="1855893" y="555413"/>
            <a:ext cx="602149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 err="1"/>
              <a:t>Trasvel</a:t>
            </a:r>
            <a:r>
              <a:rPr lang="it-IT" b="1" dirty="0"/>
              <a:t> s.r.l.</a:t>
            </a:r>
            <a:r>
              <a:rPr lang="it-IT" dirty="0"/>
              <a:t> : </a:t>
            </a:r>
          </a:p>
          <a:p>
            <a:r>
              <a:rPr lang="it-IT" i="1" dirty="0"/>
              <a:t>impresa di autotrasporti</a:t>
            </a:r>
            <a:endParaRPr lang="it-IT" dirty="0"/>
          </a:p>
          <a:p>
            <a:pPr lvl="0"/>
            <a:endParaRPr lang="it-IT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dirty="0"/>
              <a:t>Leader di settore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dirty="0"/>
              <a:t>Gli incidenti stradali sono in lieve aumento negli ultimi anni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dirty="0"/>
              <a:t>La diversificazione della clientela comporta una estrema diversificazione della tipologia di mezzi a disposizione (camion frigo, tir, autobotte…)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dirty="0"/>
              <a:t>Il ricovero dei mezzi è ancora quello originario (l’impresa ebbe origine 40 anni fa) e non costruito con soli materiali ignifughi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dirty="0"/>
              <a:t>La fluttuazione del prezzo dei carburanti incide molto sui costi d’impresa</a:t>
            </a:r>
          </a:p>
          <a:p>
            <a:endParaRPr lang="it-IT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1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275" y="222660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513650"/>
            <a:ext cx="7595700" cy="29752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DB797FF2-130F-4922-86D1-378F023A1B8D}"/>
              </a:ext>
            </a:extLst>
          </p:cNvPr>
          <p:cNvSpPr/>
          <p:nvPr/>
        </p:nvSpPr>
        <p:spPr>
          <a:xfrm>
            <a:off x="1551093" y="899818"/>
            <a:ext cx="692234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Smart S.p.A.</a:t>
            </a:r>
            <a:r>
              <a:rPr lang="it-IT" dirty="0"/>
              <a:t> : </a:t>
            </a:r>
          </a:p>
          <a:p>
            <a:r>
              <a:rPr lang="it-IT" i="1" dirty="0"/>
              <a:t>impresa che produce smartphone </a:t>
            </a:r>
            <a:endParaRPr lang="it-IT" dirty="0"/>
          </a:p>
          <a:p>
            <a:pPr lvl="0"/>
            <a:endParaRPr lang="it-IT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dirty="0"/>
              <a:t>I fornitori di materie prime sono perlopiù centroafricani, da paesi con problemi di democrazia interna (non particolarmente stabili sotto il profilo socio-politico)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dirty="0"/>
              <a:t>Esistono 3 grandi competitor, di cui uno asiatico, uno nordamericano e uno europeo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dirty="0"/>
              <a:t>Avere idee innovative nel settore è sempre più raro (esistono pochi veri ‘geni’ informatici) e costoso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dirty="0"/>
              <a:t>La sede legale, posta in Italia, sottostà alle restrittive normative Ue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dirty="0"/>
              <a:t>Il marketing di vendita è sempre più personalizzato e costoso (specie su internet e tv)</a:t>
            </a:r>
          </a:p>
        </p:txBody>
      </p:sp>
    </p:spTree>
    <p:extLst>
      <p:ext uri="{BB962C8B-B14F-4D97-AF65-F5344CB8AC3E}">
        <p14:creationId xmlns:p14="http://schemas.microsoft.com/office/powerpoint/2010/main" val="261606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7"/>
          <p:cNvGraphicFramePr/>
          <p:nvPr>
            <p:extLst>
              <p:ext uri="{D42A27DB-BD31-4B8C-83A1-F6EECF244321}">
                <p14:modId xmlns:p14="http://schemas.microsoft.com/office/powerpoint/2010/main" val="613661336"/>
              </p:ext>
            </p:extLst>
          </p:nvPr>
        </p:nvGraphicFramePr>
        <p:xfrm>
          <a:off x="706489" y="1165013"/>
          <a:ext cx="8241084" cy="3599704"/>
        </p:xfrm>
        <a:graphic>
          <a:graphicData uri="http://schemas.openxmlformats.org/drawingml/2006/table">
            <a:tbl>
              <a:tblPr>
                <a:noFill/>
                <a:tableStyleId>{44690ED6-2B78-4921-9739-BF9B6A6A56F0}</a:tableStyleId>
              </a:tblPr>
              <a:tblGrid>
                <a:gridCol w="139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2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rischi</a:t>
                      </a:r>
                      <a:endParaRPr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azioni di </a:t>
                      </a:r>
                      <a:r>
                        <a:rPr lang="en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prevenzione</a:t>
                      </a:r>
                      <a:endParaRPr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coperture </a:t>
                      </a:r>
                      <a:r>
                        <a:rPr lang="en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assicura</a:t>
                      </a:r>
                      <a:r>
                        <a:rPr lang="it-IT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tiv</a:t>
                      </a:r>
                      <a:r>
                        <a:rPr lang="en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</a:t>
                      </a:r>
                      <a:endParaRPr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altre opzioni</a:t>
                      </a:r>
                      <a:endParaRPr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028374533"/>
                  </a:ext>
                </a:extLst>
              </a:tr>
              <a:tr h="4643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976672450"/>
                  </a:ext>
                </a:extLst>
              </a:tr>
              <a:tr h="4643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898511321"/>
                  </a:ext>
                </a:extLst>
              </a:tr>
              <a:tr h="41178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E0E6CE-E7B1-4B92-B8BE-3231F0D5EAAD}"/>
              </a:ext>
            </a:extLst>
          </p:cNvPr>
          <p:cNvSpPr txBox="1"/>
          <p:nvPr/>
        </p:nvSpPr>
        <p:spPr>
          <a:xfrm>
            <a:off x="2641601" y="507259"/>
            <a:ext cx="4487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PIANO DI RISCHIO – DISASTER RECOVERY PLAN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DDF833-D59C-4816-8012-A6E8D33F8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1" y="106961"/>
            <a:ext cx="506012" cy="65842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FBE5B8B-E875-43D2-8CD3-520831F6A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81" y="815036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98819" y="508294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t-IT" sz="24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Istruzioni per piano di rischio</a:t>
            </a:r>
            <a:br>
              <a:rPr lang="it-IT" sz="2800" dirty="0">
                <a:latin typeface="Comfortaa"/>
                <a:ea typeface="Comfortaa"/>
                <a:cs typeface="Comfortaa"/>
                <a:sym typeface="Comfortaa"/>
              </a:rPr>
            </a:b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3B30D98-DA0E-41BD-A483-EAF32F0DDBC9}"/>
              </a:ext>
            </a:extLst>
          </p:cNvPr>
          <p:cNvSpPr txBox="1"/>
          <p:nvPr/>
        </p:nvSpPr>
        <p:spPr>
          <a:xfrm>
            <a:off x="788267" y="1189480"/>
            <a:ext cx="80738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1^ colonna -&gt; i rischi: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vanno ipotizzate tutte le situazioni di rischio relative al caso scelto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elencate una per una nelle diverse righe della tabella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entrare nello specifico (ad esempio, se come evento dannoso prevedo il furto, scriverò “furto di merci in magazzino” oppure “furto di computer in ufficio”)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/>
          </a:p>
          <a:p>
            <a:endParaRPr lang="it-IT" dirty="0"/>
          </a:p>
          <a:p>
            <a:r>
              <a:rPr lang="it-IT" b="1" dirty="0"/>
              <a:t>2^colonna -&gt; azioni di prevenzione: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immaginare azioni, diverse o complementari rispetto alle assicurazioni, da poter mettere in atto per diminuire l’effetto potenziale degli eventi rischiosi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esempio del furto: come azione di prevenzione potrei predisporre un sistema di allarme e ritenerlo sufficiente per proteggermi oppure complementare all’assicurazione sul furto (che costerebbe anche meno, dato che le azioni messe in campo abbassano la probabilità dell’evento)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ricordare che i rischi imprenditoriali potranno avere come risposta solo azioni di prevenzione e non assicurazioni (i rischi puri potranno avere entrambi i tipi di risposta)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056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5000">
              <a:schemeClr val="bg2"/>
            </a:gs>
            <a:gs pos="3000">
              <a:schemeClr val="accent6">
                <a:lumMod val="75000"/>
              </a:schemeClr>
            </a:gs>
            <a:gs pos="20000">
              <a:schemeClr val="bg2"/>
            </a:gs>
            <a:gs pos="27000">
              <a:schemeClr val="accent6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98819" y="508294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Comfortaa"/>
                <a:ea typeface="Comfortaa"/>
                <a:cs typeface="Comfortaa"/>
                <a:sym typeface="Comfortaa"/>
              </a:rPr>
              <a:t>Istruzioni per piano di rischio</a:t>
            </a:r>
            <a:br>
              <a:rPr lang="it-IT" sz="2800" dirty="0">
                <a:latin typeface="Comfortaa"/>
                <a:ea typeface="Comfortaa"/>
                <a:cs typeface="Comfortaa"/>
                <a:sym typeface="Comfortaa"/>
              </a:rPr>
            </a:b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3B30D98-DA0E-41BD-A483-EAF32F0DDBC9}"/>
              </a:ext>
            </a:extLst>
          </p:cNvPr>
          <p:cNvSpPr txBox="1"/>
          <p:nvPr/>
        </p:nvSpPr>
        <p:spPr>
          <a:xfrm>
            <a:off x="788267" y="1189480"/>
            <a:ext cx="8073813" cy="3539430"/>
          </a:xfrm>
          <a:prstGeom prst="rect">
            <a:avLst/>
          </a:prstGeom>
          <a:gradFill>
            <a:gsLst>
              <a:gs pos="3000">
                <a:schemeClr val="accent6">
                  <a:lumMod val="75000"/>
                </a:schemeClr>
              </a:gs>
              <a:gs pos="0">
                <a:schemeClr val="bg2"/>
              </a:gs>
              <a:gs pos="34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b="1" dirty="0"/>
              <a:t>3^ colonna -&gt; coperture assicurative: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rifarsi ai concetti assicurativi del modulo 3 per immaginare il tipo di copertura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esprimere il concetto, senza che la dicitura contrattuale </a:t>
            </a:r>
            <a:r>
              <a:rPr lang="it-IT"/>
              <a:t>sia necessariamente precisa</a:t>
            </a:r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4^colonna -&gt; altre opzioni: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tutte le operazioni che non rientrano negli altri casi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ad esempio l’accantonamento di un fondo specifico (una sorta di auto assicurazione, solitamente per casi molto particolari, difficili da condividere mutualisticamente con altri)</a:t>
            </a:r>
          </a:p>
          <a:p>
            <a:endParaRPr lang="it-IT" dirty="0"/>
          </a:p>
          <a:p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/>
          </a:p>
          <a:p>
            <a:pPr algn="ctr"/>
            <a:r>
              <a:rPr lang="it-IT" b="1" i="1" dirty="0"/>
              <a:t>Ogni evento rischioso descritto brevemente nella prima colonna potrebbe avere come risposta il riempimento di una, due o tre colonne corrispondenti, ma non necessariamente di tutte.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8827376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661</Words>
  <Application>Microsoft Office PowerPoint</Application>
  <PresentationFormat>Presentazione su schermo (16:9)</PresentationFormat>
  <Paragraphs>88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Raleway</vt:lpstr>
      <vt:lpstr>Courier New</vt:lpstr>
      <vt:lpstr>Wingdings</vt:lpstr>
      <vt:lpstr>Lato</vt:lpstr>
      <vt:lpstr>Arial</vt:lpstr>
      <vt:lpstr>Comfortaa</vt:lpstr>
      <vt:lpstr>Swiss</vt:lpstr>
      <vt:lpstr>1_Swiss</vt:lpstr>
      <vt:lpstr>MODULO 4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Istruzioni per piano di rischio </vt:lpstr>
      <vt:lpstr>Istruzioni per piano di rischio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44</cp:revision>
  <dcterms:modified xsi:type="dcterms:W3CDTF">2020-04-21T18:21:21Z</dcterms:modified>
</cp:coreProperties>
</file>