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8" r:id="rId3"/>
    <p:sldId id="267" r:id="rId4"/>
    <p:sldId id="268" r:id="rId5"/>
    <p:sldId id="270" r:id="rId6"/>
    <p:sldId id="271" r:id="rId7"/>
    <p:sldId id="272" r:id="rId8"/>
    <p:sldId id="273" r:id="rId9"/>
    <p:sldId id="274" r:id="rId10"/>
    <p:sldId id="275" r:id="rId11"/>
    <p:sldId id="276" r:id="rId12"/>
  </p:sldIdLst>
  <p:sldSz cx="9144000" cy="5143500" type="screen16x9"/>
  <p:notesSz cx="6858000" cy="9144000"/>
  <p:embeddedFontLst>
    <p:embeddedFont>
      <p:font typeface="Comfortaa" panose="020B0604020202020204" charset="0"/>
      <p:regular r:id="rId14"/>
      <p:bold r:id="rId15"/>
    </p:embeddedFont>
    <p:embeddedFont>
      <p:font typeface="Lato" panose="020B0604020202020204" charset="0"/>
      <p:regular r:id="rId16"/>
      <p:bold r:id="rId17"/>
      <p:italic r:id="rId18"/>
      <p:boldItalic r:id="rId19"/>
    </p:embeddedFont>
    <p:embeddedFont>
      <p:font typeface="Montserrat" panose="020B0604020202020204" charset="0"/>
      <p:regular r:id="rId20"/>
      <p:bold r:id="rId21"/>
      <p:italic r:id="rId22"/>
      <p:boldItalic r:id="rId23"/>
    </p:embeddedFont>
    <p:embeddedFont>
      <p:font typeface="Raleway" panose="020B0604020202020204" charset="0"/>
      <p:regular r:id="rId24"/>
      <p:bold r:id="rId25"/>
      <p:italic r:id="rId26"/>
      <p:boldItalic r:id="rId2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4690ED6-2B78-4921-9739-BF9B6A6A56F0}">
  <a:tblStyle styleId="{44690ED6-2B78-4921-9739-BF9B6A6A56F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1" d="100"/>
          <a:sy n="141" d="100"/>
        </p:scale>
        <p:origin x="138" y="33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26" Type="http://schemas.openxmlformats.org/officeDocument/2006/relationships/font" Target="fonts/font13.fntdata"/><Relationship Id="rId3" Type="http://schemas.openxmlformats.org/officeDocument/2006/relationships/slide" Target="slides/slide2.xml"/><Relationship Id="rId21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5" Type="http://schemas.openxmlformats.org/officeDocument/2006/relationships/font" Target="fonts/font12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1.fntdata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font" Target="fonts/font10.fntdata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font" Target="fonts/font9.fntdata"/><Relationship Id="rId27" Type="http://schemas.openxmlformats.org/officeDocument/2006/relationships/font" Target="fonts/font14.fnt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cb9a0b074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cb9a0b074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723630543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723630543_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723630543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723630543_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732637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723630543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723630543_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103299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723630543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723630543_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880545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723630543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723630543_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49165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3" name="Google Shape;63;p11"/>
          <p:cNvSpPr txBox="1">
            <a:spLocks noGrp="1"/>
          </p:cNvSpPr>
          <p:nvPr>
            <p:ph type="title" hasCustomPrompt="1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2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rgbClr val="353535"/>
        </a:solidFill>
        <a:effectLst/>
      </p:bgPr>
    </p:bg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Google Shape;45;p8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subTitle" idx="1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8" name="Google Shape;58;p10"/>
          <p:cNvSpPr txBox="1">
            <a:spLocks noGrp="1"/>
          </p:cNvSpPr>
          <p:nvPr>
            <p:ph type="body" idx="1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wiss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hyperlink" Target="https://www.youtube.com/watch?v=AXxS92E0ZDY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unipoleos.it/it/video/investire-i-propri-risparmi/17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hyperlink" Target="https://www.youtube.com/watch?v=BrNXG17j-AY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youtube.com/watch?v=TVT8ahDja78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hyperlink" Target="https://www.youtube.com/watch?v=q18zkf2zu-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youtube.com/watch?v=EXo5T2xUP5A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hyperlink" Target="http://www.unipoleos.it/it/video/lautomobile-come-eliminare-le-preoccupazioni/6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youtube.com/watch?v=IroseVNbVx4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hyperlink" Target="https://www.youtube.com/watch?v=XDuOcgozlBk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youtube.com/watch?v=d7YU8-mhhL8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56227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dirty="0">
                <a:solidFill>
                  <a:schemeClr val="bg2"/>
                </a:solidFill>
                <a:latin typeface="Comfortaa"/>
                <a:ea typeface="Comfortaa"/>
                <a:cs typeface="Comfortaa"/>
                <a:sym typeface="Comfortaa"/>
              </a:rPr>
              <a:t>MODULO 3</a:t>
            </a:r>
            <a:endParaRPr sz="3000" dirty="0">
              <a:solidFill>
                <a:schemeClr val="bg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3" name="Google Shape;73;p13"/>
          <p:cNvSpPr txBox="1">
            <a:spLocks noGrp="1"/>
          </p:cNvSpPr>
          <p:nvPr>
            <p:ph type="subTitle" idx="1"/>
          </p:nvPr>
        </p:nvSpPr>
        <p:spPr>
          <a:xfrm>
            <a:off x="2390267" y="2113280"/>
            <a:ext cx="6331500" cy="234357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600" b="1" dirty="0">
                <a:latin typeface="Comfortaa"/>
                <a:ea typeface="Comfortaa"/>
                <a:cs typeface="Comfortaa"/>
                <a:sym typeface="Comfortaa"/>
              </a:rPr>
              <a:t>I PRINCIPALI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600" b="1" dirty="0">
                <a:latin typeface="Comfortaa"/>
                <a:ea typeface="Comfortaa"/>
                <a:cs typeface="Comfortaa"/>
                <a:sym typeface="Comfortaa"/>
              </a:rPr>
              <a:t>CONCETTI ASSICURATIVI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latin typeface="Comfortaa"/>
              <a:ea typeface="Comfortaa"/>
              <a:cs typeface="Comfortaa"/>
              <a:sym typeface="Comfortaa"/>
            </a:endParaRPr>
          </a:p>
          <a:p>
            <a:pPr marL="0" indent="0"/>
            <a:r>
              <a:rPr lang="it-IT" sz="2800" b="1" i="1" dirty="0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rPr>
              <a:t>Termini tecnici e alfabetizzazione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769ACE0A-44BC-47CE-8343-3DACDB7284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769" y="171301"/>
            <a:ext cx="506012" cy="658425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CE1B27B6-90E8-43E7-9FA1-7F11A7F00C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7759" y="948638"/>
            <a:ext cx="1201016" cy="24386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200" y="162725"/>
            <a:ext cx="8790725" cy="4818049"/>
          </a:xfrm>
          <a:prstGeom prst="rect">
            <a:avLst/>
          </a:prstGeom>
          <a:gradFill>
            <a:gsLst>
              <a:gs pos="75000">
                <a:schemeClr val="bg2">
                  <a:lumMod val="75000"/>
                  <a:lumOff val="25000"/>
                </a:schemeClr>
              </a:gs>
              <a:gs pos="100000">
                <a:schemeClr val="tx1"/>
              </a:gs>
              <a:gs pos="87000">
                <a:schemeClr val="tx1"/>
              </a:gs>
              <a:gs pos="100000">
                <a:schemeClr val="tx1"/>
              </a:gs>
            </a:gsLst>
            <a:lin ang="5400000" scaled="1"/>
          </a:gradFill>
          <a:ln>
            <a:noFill/>
          </a:ln>
        </p:spPr>
      </p:pic>
      <p:sp>
        <p:nvSpPr>
          <p:cNvPr id="88" name="Google Shape;88;p15"/>
          <p:cNvSpPr txBox="1"/>
          <p:nvPr/>
        </p:nvSpPr>
        <p:spPr>
          <a:xfrm>
            <a:off x="1712614" y="654626"/>
            <a:ext cx="5401200" cy="748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it-IT" sz="2400" b="1" i="0" u="none" strike="noStrike" kern="0" cap="none" spc="0" normalizeH="0" baseline="0" noProof="0" dirty="0">
                <a:ln>
                  <a:noFill/>
                </a:ln>
                <a:solidFill>
                  <a:srgbClr val="757575"/>
                </a:solidFill>
                <a:effectLst/>
                <a:uLnTx/>
                <a:uFillTx/>
                <a:latin typeface="Montserrat"/>
                <a:ea typeface="Montserrat"/>
                <a:cs typeface="Montserrat"/>
                <a:sym typeface="Montserrat"/>
              </a:rPr>
              <a:t>POLIZZE SUL FUTURO DEI FIGLI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757575"/>
              </a:solidFill>
              <a:effectLst/>
              <a:uLnTx/>
              <a:uFillTx/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9" name="Google Shape;89;p15"/>
          <p:cNvSpPr txBox="1">
            <a:spLocks noGrp="1"/>
          </p:cNvSpPr>
          <p:nvPr>
            <p:ph type="body" idx="4294967295"/>
          </p:nvPr>
        </p:nvSpPr>
        <p:spPr>
          <a:xfrm>
            <a:off x="1122025" y="1347894"/>
            <a:ext cx="7595700" cy="314098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0" lvl="0" indent="0">
              <a:buClr>
                <a:schemeClr val="dk1"/>
              </a:buClr>
              <a:buSzPts val="1400"/>
              <a:buNone/>
            </a:pPr>
            <a:r>
              <a:rPr lang="it-IT" sz="1000" u="sng" dirty="0">
                <a:hlinkClick r:id="rId4"/>
              </a:rPr>
              <a:t>https://www.youtube.com/watch?v=AXxS92E0ZDY</a:t>
            </a:r>
            <a:endParaRPr lang="it-IT" sz="1000" dirty="0">
              <a:latin typeface="Raleway"/>
              <a:ea typeface="Raleway"/>
              <a:cs typeface="Raleway"/>
              <a:sym typeface="Raleway"/>
            </a:endParaRPr>
          </a:p>
          <a:p>
            <a:pPr marL="3683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+mj-lt"/>
              <a:buAutoNum type="arabicPeriod"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  <a:p>
            <a:pPr marL="3683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+mj-lt"/>
              <a:buAutoNum type="arabicPeriod"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  <a:p>
            <a:pPr marL="3683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+mj-lt"/>
              <a:buAutoNum type="arabicPeriod"/>
            </a:pPr>
            <a:r>
              <a:rPr lang="it-IT" sz="1600" dirty="0">
                <a:latin typeface="Raleway"/>
                <a:ea typeface="Raleway"/>
                <a:cs typeface="Raleway"/>
                <a:sym typeface="Raleway"/>
              </a:rPr>
              <a:t>Per gli </a:t>
            </a:r>
            <a:r>
              <a:rPr lang="it-IT" sz="1600" b="1" dirty="0">
                <a:latin typeface="Raleway"/>
                <a:ea typeface="Raleway"/>
                <a:cs typeface="Raleway"/>
                <a:sym typeface="Raleway"/>
              </a:rPr>
              <a:t>studi</a:t>
            </a:r>
            <a:r>
              <a:rPr lang="it-IT" sz="1600" dirty="0">
                <a:latin typeface="Raleway"/>
                <a:ea typeface="Raleway"/>
                <a:cs typeface="Raleway"/>
                <a:sym typeface="Raleway"/>
              </a:rPr>
              <a:t> (rendita ) o per </a:t>
            </a:r>
            <a:r>
              <a:rPr lang="it-IT" sz="1600" b="1" dirty="0">
                <a:solidFill>
                  <a:schemeClr val="bg2"/>
                </a:solidFill>
                <a:latin typeface="Raleway"/>
                <a:ea typeface="Raleway"/>
                <a:cs typeface="Raleway"/>
                <a:sym typeface="Raleway"/>
              </a:rPr>
              <a:t>l’avvio di un’attività </a:t>
            </a:r>
            <a:r>
              <a:rPr lang="it-IT" sz="1600" dirty="0">
                <a:latin typeface="Raleway"/>
                <a:ea typeface="Raleway"/>
                <a:cs typeface="Raleway"/>
                <a:sym typeface="Raleway"/>
              </a:rPr>
              <a:t>(somma intera)</a:t>
            </a:r>
          </a:p>
          <a:p>
            <a:pPr marL="3683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+mj-lt"/>
              <a:buAutoNum type="arabicPeriod"/>
            </a:pPr>
            <a:r>
              <a:rPr lang="it-IT" sz="1600" dirty="0">
                <a:latin typeface="Raleway"/>
                <a:ea typeface="Raleway"/>
                <a:cs typeface="Raleway"/>
                <a:sym typeface="Raleway"/>
              </a:rPr>
              <a:t>Si sceglie il </a:t>
            </a:r>
            <a:r>
              <a:rPr lang="it-IT" sz="1600" b="1" dirty="0">
                <a:latin typeface="Raleway"/>
                <a:ea typeface="Raleway"/>
                <a:cs typeface="Raleway"/>
                <a:sym typeface="Raleway"/>
              </a:rPr>
              <a:t>tipo di investimento </a:t>
            </a:r>
            <a:r>
              <a:rPr lang="it-IT" sz="1600" dirty="0">
                <a:latin typeface="Raleway"/>
                <a:ea typeface="Raleway"/>
                <a:cs typeface="Raleway"/>
                <a:sym typeface="Raleway"/>
              </a:rPr>
              <a:t>-&gt; a basso, medio alto rischio -&gt; rendimento basso, medio e alto</a:t>
            </a:r>
          </a:p>
          <a:p>
            <a:pPr marL="3683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+mj-lt"/>
              <a:buAutoNum type="arabicPeriod"/>
            </a:pPr>
            <a:r>
              <a:rPr lang="it-IT" sz="1600" dirty="0">
                <a:latin typeface="Raleway"/>
                <a:ea typeface="Raleway"/>
                <a:cs typeface="Raleway"/>
                <a:sym typeface="Raleway"/>
              </a:rPr>
              <a:t>Esiste </a:t>
            </a:r>
            <a:r>
              <a:rPr lang="it-IT" sz="1600" b="1" dirty="0">
                <a:latin typeface="Raleway"/>
                <a:ea typeface="Raleway"/>
                <a:cs typeface="Raleway"/>
                <a:sym typeface="Raleway"/>
              </a:rPr>
              <a:t>bonus</a:t>
            </a:r>
            <a:r>
              <a:rPr lang="it-IT" sz="1600" dirty="0">
                <a:latin typeface="Raleway"/>
                <a:ea typeface="Raleway"/>
                <a:cs typeface="Raleway"/>
                <a:sym typeface="Raleway"/>
              </a:rPr>
              <a:t> aggiuntivo per meriti scolastici</a:t>
            </a:r>
          </a:p>
          <a:p>
            <a:pPr marL="3683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+mj-lt"/>
              <a:buAutoNum type="arabicPeriod"/>
            </a:pPr>
            <a:r>
              <a:rPr lang="it-IT" sz="1600" dirty="0">
                <a:latin typeface="Raleway"/>
                <a:ea typeface="Raleway"/>
                <a:cs typeface="Raleway"/>
                <a:sym typeface="Raleway"/>
              </a:rPr>
              <a:t>Scade al </a:t>
            </a:r>
            <a:r>
              <a:rPr lang="it-IT" sz="1600" b="1" dirty="0">
                <a:latin typeface="Raleway"/>
                <a:ea typeface="Raleway"/>
                <a:cs typeface="Raleway"/>
                <a:sym typeface="Raleway"/>
              </a:rPr>
              <a:t>18° anno </a:t>
            </a:r>
            <a:r>
              <a:rPr lang="it-IT" sz="1600" dirty="0">
                <a:latin typeface="Raleway"/>
                <a:ea typeface="Raleway"/>
                <a:cs typeface="Raleway"/>
                <a:sym typeface="Raleway"/>
              </a:rPr>
              <a:t>del beneficiario e a </a:t>
            </a:r>
            <a:r>
              <a:rPr lang="it-IT" sz="1600" b="1" dirty="0">
                <a:latin typeface="Raleway"/>
                <a:ea typeface="Raleway"/>
                <a:cs typeface="Raleway"/>
                <a:sym typeface="Raleway"/>
              </a:rPr>
              <a:t>maturità</a:t>
            </a:r>
            <a:r>
              <a:rPr lang="it-IT" sz="1600" dirty="0">
                <a:latin typeface="Raleway"/>
                <a:ea typeface="Raleway"/>
                <a:cs typeface="Raleway"/>
                <a:sym typeface="Raleway"/>
              </a:rPr>
              <a:t> conseguita</a:t>
            </a:r>
          </a:p>
          <a:p>
            <a:pPr marL="3683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+mj-lt"/>
              <a:buAutoNum type="arabicPeriod"/>
            </a:pPr>
            <a:r>
              <a:rPr lang="it-IT" sz="1600" dirty="0">
                <a:latin typeface="Raleway"/>
                <a:ea typeface="Raleway"/>
                <a:cs typeface="Raleway"/>
                <a:sym typeface="Raleway"/>
              </a:rPr>
              <a:t>In caso di morte o invalidità permanente dell’assicurato, la compagnia paga le quote mancanti fino alla scadenza pattuita, in modo che i figli beneficino di quanto previsto nel contratto all’origine</a:t>
            </a:r>
          </a:p>
          <a:p>
            <a:pPr marL="3683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+mj-lt"/>
              <a:buAutoNum type="arabicPeriod"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  <a:p>
            <a:pPr marL="3683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+mj-lt"/>
              <a:buAutoNum type="arabicPeriod"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8E7AC4E4-4CE4-4800-AF86-5D76D827BEE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3482" y="162725"/>
            <a:ext cx="506012" cy="658425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79A21CAA-7C7B-4F3D-8A10-541E70FD8A6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7075" y="899818"/>
            <a:ext cx="1201016" cy="243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569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bg2">
                <a:lumMod val="75000"/>
                <a:lumOff val="25000"/>
              </a:schemeClr>
            </a:gs>
            <a:gs pos="47000">
              <a:schemeClr val="tx1"/>
            </a:gs>
            <a:gs pos="5000">
              <a:schemeClr val="bg2"/>
            </a:gs>
            <a:gs pos="76000">
              <a:schemeClr val="tx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65FEAB-1C5A-4B2D-BA1B-D60223442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1413" y="1591733"/>
            <a:ext cx="6163734" cy="2824481"/>
          </a:xfrm>
        </p:spPr>
        <p:txBody>
          <a:bodyPr/>
          <a:lstStyle/>
          <a:p>
            <a:br>
              <a:rPr lang="it-IT" sz="2800" dirty="0"/>
            </a:br>
            <a:r>
              <a:rPr lang="it-IT" sz="2800" dirty="0"/>
              <a:t>POLIZZE SUL RISPARMIO</a:t>
            </a:r>
            <a:br>
              <a:rPr lang="it-IT"/>
            </a:br>
            <a:r>
              <a:rPr lang="it-IT" sz="2400"/>
              <a:t> </a:t>
            </a:r>
            <a:br>
              <a:rPr lang="it-IT" dirty="0"/>
            </a:br>
            <a:r>
              <a:rPr lang="it-IT" sz="1000" u="sng" dirty="0">
                <a:hlinkClick r:id="rId2"/>
              </a:rPr>
              <a:t>http://www.unipoleos.it/it/video/investire-i-propri-risparmi/17/</a:t>
            </a:r>
            <a:br>
              <a:rPr lang="it-IT" dirty="0"/>
            </a:br>
            <a:br>
              <a:rPr lang="it-IT" dirty="0"/>
            </a:br>
            <a:r>
              <a:rPr lang="it-IT" sz="1800" dirty="0">
                <a:solidFill>
                  <a:schemeClr val="bg2"/>
                </a:solidFill>
              </a:rPr>
              <a:t>si dividono in:</a:t>
            </a:r>
            <a:br>
              <a:rPr lang="it-IT" dirty="0"/>
            </a:br>
            <a:r>
              <a:rPr lang="it-IT" sz="1800" dirty="0"/>
              <a:t>polizze rivalutabili -&gt; garantiscono una rendita minima</a:t>
            </a:r>
            <a:br>
              <a:rPr lang="it-IT" sz="1800" dirty="0"/>
            </a:br>
            <a:r>
              <a:rPr lang="it-IT" sz="1800" dirty="0"/>
              <a:t>polizze </a:t>
            </a:r>
            <a:r>
              <a:rPr lang="it-IT" sz="1800" dirty="0" err="1"/>
              <a:t>unit-linked</a:t>
            </a:r>
            <a:r>
              <a:rPr lang="it-IT" sz="1800" dirty="0"/>
              <a:t> –&gt; livelli di rischio e relativo rendimento basso, medio, alto</a:t>
            </a:r>
            <a:br>
              <a:rPr lang="it-IT" sz="1800" dirty="0"/>
            </a:br>
            <a:br>
              <a:rPr lang="it-IT" dirty="0"/>
            </a:br>
            <a:endParaRPr lang="it-IT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88CDDDF9-3743-4250-B97B-CCC4325B57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089" y="186750"/>
            <a:ext cx="506012" cy="658425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5D2CBF66-A717-479A-9060-9CA9CA0E5E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089" y="962168"/>
            <a:ext cx="1201016" cy="243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12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200" y="162725"/>
            <a:ext cx="8790725" cy="4818049"/>
          </a:xfrm>
          <a:prstGeom prst="rect">
            <a:avLst/>
          </a:prstGeom>
          <a:gradFill>
            <a:gsLst>
              <a:gs pos="75000">
                <a:schemeClr val="bg2">
                  <a:lumMod val="75000"/>
                  <a:lumOff val="25000"/>
                </a:schemeClr>
              </a:gs>
              <a:gs pos="100000">
                <a:schemeClr val="tx1"/>
              </a:gs>
              <a:gs pos="87000">
                <a:schemeClr val="tx1"/>
              </a:gs>
              <a:gs pos="100000">
                <a:schemeClr val="tx1"/>
              </a:gs>
            </a:gsLst>
            <a:lin ang="5400000" scaled="1"/>
          </a:gradFill>
          <a:ln>
            <a:noFill/>
          </a:ln>
        </p:spPr>
      </p:pic>
      <p:sp>
        <p:nvSpPr>
          <p:cNvPr id="88" name="Google Shape;88;p15"/>
          <p:cNvSpPr txBox="1"/>
          <p:nvPr/>
        </p:nvSpPr>
        <p:spPr>
          <a:xfrm>
            <a:off x="1712614" y="575734"/>
            <a:ext cx="5401200" cy="1192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it-IT" sz="2400" b="1" dirty="0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rPr>
              <a:t>OBIETTIVI </a:t>
            </a:r>
            <a:r>
              <a:rPr lang="it-IT" sz="1000" u="sng" dirty="0">
                <a:hlinkClick r:id="rId4"/>
              </a:rPr>
              <a:t>https://www.youtube.com/watch?v=BrNXG17j-AY</a:t>
            </a:r>
            <a:endParaRPr lang="it-IT" sz="1000" dirty="0"/>
          </a:p>
          <a:p>
            <a:pPr lvl="0"/>
            <a:endParaRPr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9" name="Google Shape;89;p15"/>
          <p:cNvSpPr txBox="1">
            <a:spLocks noGrp="1"/>
          </p:cNvSpPr>
          <p:nvPr>
            <p:ph type="body" idx="4294967295"/>
          </p:nvPr>
        </p:nvSpPr>
        <p:spPr>
          <a:xfrm>
            <a:off x="1122025" y="1347894"/>
            <a:ext cx="7595700" cy="314098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Viviamo costantemente </a:t>
            </a:r>
            <a:r>
              <a:rPr lang="it-IT" sz="1200" b="1" dirty="0">
                <a:latin typeface="Raleway"/>
                <a:ea typeface="Raleway"/>
                <a:cs typeface="Raleway"/>
                <a:sym typeface="Raleway"/>
              </a:rPr>
              <a:t>rischi</a:t>
            </a: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 relativi a: </a:t>
            </a:r>
          </a:p>
          <a:p>
            <a:pPr marL="3683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+mj-lt"/>
              <a:buAutoNum type="arabicPeriod"/>
            </a:pP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salute</a:t>
            </a:r>
          </a:p>
          <a:p>
            <a:pPr marL="3683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+mj-lt"/>
              <a:buAutoNum type="arabicPeriod"/>
            </a:pP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lavoro </a:t>
            </a:r>
          </a:p>
          <a:p>
            <a:pPr marL="3683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+mj-lt"/>
              <a:buAutoNum type="arabicPeriod"/>
            </a:pP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beni che possediamo</a:t>
            </a: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La </a:t>
            </a:r>
            <a:r>
              <a:rPr lang="it-IT" sz="1200" b="1" dirty="0">
                <a:latin typeface="Raleway"/>
                <a:ea typeface="Raleway"/>
                <a:cs typeface="Raleway"/>
                <a:sym typeface="Raleway"/>
              </a:rPr>
              <a:t>mutualità</a:t>
            </a: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 consiste in -&gt; ripartire i costi del danno su molti soggetti (ognuno pagherà una piccola somma per non sopportare da solo le conseguenze economiche del danno)</a:t>
            </a: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it-IT" sz="1200" b="1" dirty="0">
                <a:latin typeface="Raleway"/>
                <a:ea typeface="Raleway"/>
                <a:cs typeface="Raleway"/>
                <a:sym typeface="Raleway"/>
              </a:rPr>
              <a:t>Costo di una polizza </a:t>
            </a: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= probabilità che l’evento accada + valore di ciò che viene assicurato + lavoro della compagnia</a:t>
            </a: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it-IT" sz="1200" b="1" dirty="0">
                <a:latin typeface="Raleway"/>
                <a:ea typeface="Raleway"/>
                <a:cs typeface="Raleway"/>
                <a:sym typeface="Raleway"/>
              </a:rPr>
              <a:t>Ruolo sociale </a:t>
            </a: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delle </a:t>
            </a:r>
            <a:r>
              <a:rPr lang="it-IT" sz="1200" b="1" dirty="0">
                <a:latin typeface="Raleway"/>
                <a:ea typeface="Raleway"/>
                <a:cs typeface="Raleway"/>
                <a:sym typeface="Raleway"/>
              </a:rPr>
              <a:t>assicurazioni</a:t>
            </a: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 –&gt; aumentano la consapevolezza sui rischi –&gt; i rischi diminuiscono –&gt; meno danni –&gt; meno costi per tutti</a:t>
            </a: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8E7AC4E4-4CE4-4800-AF86-5D76D827BEE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3482" y="162725"/>
            <a:ext cx="506012" cy="658425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79A21CAA-7C7B-4F3D-8A10-541E70FD8A6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7075" y="899818"/>
            <a:ext cx="1201016" cy="24386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bg2">
                <a:lumMod val="75000"/>
                <a:lumOff val="25000"/>
              </a:schemeClr>
            </a:gs>
            <a:gs pos="47000">
              <a:schemeClr val="tx1"/>
            </a:gs>
            <a:gs pos="5000">
              <a:schemeClr val="bg2"/>
            </a:gs>
            <a:gs pos="76000">
              <a:schemeClr val="tx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65FEAB-1C5A-4B2D-BA1B-D60223442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103" y="712141"/>
            <a:ext cx="8468044" cy="4029192"/>
          </a:xfrm>
        </p:spPr>
        <p:txBody>
          <a:bodyPr/>
          <a:lstStyle/>
          <a:p>
            <a:r>
              <a:rPr lang="it-IT" sz="3600" dirty="0"/>
              <a:t>                    GLOSSARIO  </a:t>
            </a:r>
            <a:r>
              <a:rPr lang="it-IT" sz="1000" u="sng" dirty="0">
                <a:hlinkClick r:id="rId2"/>
              </a:rPr>
              <a:t>https://www.youtube.com/watch?v=TVT8ahDja78</a:t>
            </a:r>
            <a:br>
              <a:rPr lang="it-IT" dirty="0"/>
            </a:br>
            <a:br>
              <a:rPr lang="it-IT" dirty="0"/>
            </a:br>
            <a:r>
              <a:rPr lang="it-IT" sz="1800" dirty="0">
                <a:solidFill>
                  <a:schemeClr val="bg2"/>
                </a:solidFill>
              </a:rPr>
              <a:t>assicuratore</a:t>
            </a:r>
            <a:r>
              <a:rPr lang="it-IT" sz="1800" dirty="0"/>
              <a:t> = chi si impegna a erogare una prestazione se si verifica un evento stabilito in polizza</a:t>
            </a:r>
            <a:br>
              <a:rPr lang="it-IT" sz="1800" dirty="0"/>
            </a:br>
            <a:r>
              <a:rPr lang="it-IT" sz="1800" dirty="0">
                <a:solidFill>
                  <a:schemeClr val="bg2"/>
                </a:solidFill>
              </a:rPr>
              <a:t>contraente</a:t>
            </a:r>
            <a:r>
              <a:rPr lang="it-IT" sz="1800" dirty="0"/>
              <a:t> = colui che firma il contratto</a:t>
            </a:r>
            <a:br>
              <a:rPr lang="it-IT" sz="1800" dirty="0"/>
            </a:br>
            <a:r>
              <a:rPr lang="it-IT" sz="1800" dirty="0">
                <a:solidFill>
                  <a:schemeClr val="bg2"/>
                </a:solidFill>
              </a:rPr>
              <a:t>assicurato</a:t>
            </a:r>
            <a:r>
              <a:rPr lang="it-IT" sz="1800" dirty="0"/>
              <a:t> = soggetto garantito contro i rischi previsti</a:t>
            </a:r>
            <a:br>
              <a:rPr lang="it-IT" sz="1800" dirty="0"/>
            </a:br>
            <a:r>
              <a:rPr lang="it-IT" sz="1800" dirty="0">
                <a:solidFill>
                  <a:schemeClr val="bg2"/>
                </a:solidFill>
              </a:rPr>
              <a:t>beneficiario</a:t>
            </a:r>
            <a:r>
              <a:rPr lang="it-IT" sz="1800" dirty="0"/>
              <a:t> = a chi spetta la somma se si verifica un evento stabilito in polizza</a:t>
            </a:r>
            <a:br>
              <a:rPr lang="it-IT" sz="1800" dirty="0"/>
            </a:br>
            <a:r>
              <a:rPr lang="it-IT" sz="1800" dirty="0">
                <a:solidFill>
                  <a:schemeClr val="bg2"/>
                </a:solidFill>
              </a:rPr>
              <a:t>esclusioni</a:t>
            </a:r>
            <a:r>
              <a:rPr lang="it-IT" sz="1800" dirty="0"/>
              <a:t> = casi in cui la polizza non è valida</a:t>
            </a:r>
            <a:br>
              <a:rPr lang="it-IT" sz="1800" dirty="0"/>
            </a:br>
            <a:r>
              <a:rPr lang="it-IT" sz="1800" dirty="0">
                <a:solidFill>
                  <a:schemeClr val="bg2"/>
                </a:solidFill>
              </a:rPr>
              <a:t>franchigia e scoperto </a:t>
            </a:r>
            <a:r>
              <a:rPr lang="it-IT" sz="1800" dirty="0"/>
              <a:t>= ciò che resta a carico dell’assicurato</a:t>
            </a:r>
            <a:br>
              <a:rPr lang="it-IT" sz="1800" dirty="0"/>
            </a:br>
            <a:r>
              <a:rPr lang="it-IT" sz="1800" dirty="0">
                <a:solidFill>
                  <a:schemeClr val="bg2"/>
                </a:solidFill>
              </a:rPr>
              <a:t>massimale</a:t>
            </a:r>
            <a:r>
              <a:rPr lang="it-IT" sz="1800" dirty="0"/>
              <a:t> = somma </a:t>
            </a:r>
            <a:r>
              <a:rPr lang="it-IT" sz="1800" dirty="0" err="1"/>
              <a:t>max</a:t>
            </a:r>
            <a:r>
              <a:rPr lang="it-IT" sz="1800" dirty="0"/>
              <a:t> che la compagnia è tenuta a risarcire</a:t>
            </a:r>
            <a:br>
              <a:rPr lang="it-IT" dirty="0"/>
            </a:br>
            <a:endParaRPr lang="it-IT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88CDDDF9-3743-4250-B97B-CCC4325B57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089" y="186750"/>
            <a:ext cx="506012" cy="658425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5D2CBF66-A717-479A-9060-9CA9CA0E5E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089" y="962168"/>
            <a:ext cx="1201016" cy="243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54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200" y="162725"/>
            <a:ext cx="8790725" cy="4818049"/>
          </a:xfrm>
          <a:prstGeom prst="rect">
            <a:avLst/>
          </a:prstGeom>
          <a:gradFill>
            <a:gsLst>
              <a:gs pos="75000">
                <a:schemeClr val="bg2">
                  <a:lumMod val="75000"/>
                  <a:lumOff val="25000"/>
                </a:schemeClr>
              </a:gs>
              <a:gs pos="100000">
                <a:schemeClr val="tx1"/>
              </a:gs>
              <a:gs pos="87000">
                <a:schemeClr val="tx1"/>
              </a:gs>
              <a:gs pos="100000">
                <a:schemeClr val="tx1"/>
              </a:gs>
            </a:gsLst>
            <a:lin ang="5400000" scaled="1"/>
          </a:gradFill>
          <a:ln>
            <a:noFill/>
          </a:ln>
        </p:spPr>
      </p:pic>
      <p:sp>
        <p:nvSpPr>
          <p:cNvPr id="88" name="Google Shape;88;p15"/>
          <p:cNvSpPr txBox="1"/>
          <p:nvPr/>
        </p:nvSpPr>
        <p:spPr>
          <a:xfrm>
            <a:off x="1712614" y="654626"/>
            <a:ext cx="5401200" cy="748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it-IT" sz="2400" b="1" dirty="0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rPr>
              <a:t>POLIZZE SULLA FAMIGLIA</a:t>
            </a:r>
            <a:endParaRPr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9" name="Google Shape;89;p15"/>
          <p:cNvSpPr txBox="1">
            <a:spLocks noGrp="1"/>
          </p:cNvSpPr>
          <p:nvPr>
            <p:ph type="body" idx="4294967295"/>
          </p:nvPr>
        </p:nvSpPr>
        <p:spPr>
          <a:xfrm>
            <a:off x="1122025" y="1347894"/>
            <a:ext cx="7595700" cy="314098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0" indent="0">
              <a:buClr>
                <a:schemeClr val="dk1"/>
              </a:buClr>
              <a:buSzPts val="1400"/>
              <a:buNone/>
            </a:pPr>
            <a:r>
              <a:rPr lang="it-IT" sz="1000" u="sng" dirty="0">
                <a:hlinkClick r:id="rId4"/>
              </a:rPr>
              <a:t>https://www.youtube.com/watch?v=q18zkf2zu-g</a:t>
            </a:r>
            <a:endParaRPr lang="it-IT" sz="1000" dirty="0"/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  <a:p>
            <a:pPr marL="139700" lvl="0" indent="0">
              <a:buClr>
                <a:schemeClr val="dk1"/>
              </a:buClr>
              <a:buSzPts val="1400"/>
              <a:buNone/>
            </a:pPr>
            <a:r>
              <a:rPr lang="it-IT" sz="1600" b="1" dirty="0">
                <a:latin typeface="Raleway"/>
                <a:ea typeface="Raleway"/>
                <a:cs typeface="Raleway"/>
                <a:sym typeface="Raleway"/>
              </a:rPr>
              <a:t>1. Di responsabilità civile della famiglia</a:t>
            </a:r>
            <a:br>
              <a:rPr lang="it-IT" sz="1400" b="1" dirty="0">
                <a:latin typeface="Raleway"/>
                <a:ea typeface="Raleway"/>
                <a:cs typeface="Raleway"/>
                <a:sym typeface="Raleway"/>
              </a:rPr>
            </a:br>
            <a:r>
              <a:rPr lang="it-IT" sz="1400" b="1" dirty="0">
                <a:latin typeface="Raleway"/>
                <a:ea typeface="Raleway"/>
                <a:cs typeface="Raleway"/>
                <a:sym typeface="Raleway"/>
              </a:rPr>
              <a:t>- </a:t>
            </a: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Non riguarda ambito professionale – copre danni causati involontariamente da membri della famiglia, dal personale domestico, dagli animali di casa e quelli dovuti ai beni di proprietà (es. caduta di una tegola…) </a:t>
            </a:r>
          </a:p>
          <a:p>
            <a:pPr marL="42545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Tx/>
              <a:buChar char="-"/>
            </a:pPr>
            <a:endParaRPr lang="it-IT" sz="1200" b="1" dirty="0">
              <a:latin typeface="Raleway"/>
              <a:ea typeface="Raleway"/>
              <a:cs typeface="Raleway"/>
              <a:sym typeface="Raleway"/>
            </a:endParaRPr>
          </a:p>
          <a:p>
            <a:pPr marL="42545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Tx/>
              <a:buChar char="-"/>
            </a:pPr>
            <a:endParaRPr lang="it-IT" sz="1200" b="1" dirty="0">
              <a:latin typeface="Raleway"/>
              <a:ea typeface="Raleway"/>
              <a:cs typeface="Raleway"/>
              <a:sym typeface="Raleway"/>
            </a:endParaRP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it-IT" sz="1600" b="1" dirty="0">
                <a:latin typeface="Raleway"/>
                <a:ea typeface="Raleway"/>
                <a:cs typeface="Raleway"/>
                <a:sym typeface="Raleway"/>
              </a:rPr>
              <a:t>2. Di tutela legale</a:t>
            </a: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- Copre spese legali per l’esercizio dei propri diritti (parcelle avvocati, perizie…) specificate nel contratto assicurativo</a:t>
            </a:r>
          </a:p>
          <a:p>
            <a:pPr marL="3683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+mj-lt"/>
              <a:buAutoNum type="arabicPeriod"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  <a:p>
            <a:pPr marL="3683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+mj-lt"/>
              <a:buAutoNum type="arabicPeriod"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8E7AC4E4-4CE4-4800-AF86-5D76D827BEE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3482" y="162725"/>
            <a:ext cx="506012" cy="658425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79A21CAA-7C7B-4F3D-8A10-541E70FD8A6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7075" y="899818"/>
            <a:ext cx="1201016" cy="243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045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bg2">
                <a:lumMod val="75000"/>
                <a:lumOff val="25000"/>
              </a:schemeClr>
            </a:gs>
            <a:gs pos="47000">
              <a:schemeClr val="tx1"/>
            </a:gs>
            <a:gs pos="5000">
              <a:schemeClr val="bg2"/>
            </a:gs>
            <a:gs pos="76000">
              <a:schemeClr val="tx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65FEAB-1C5A-4B2D-BA1B-D60223442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227" y="712141"/>
            <a:ext cx="7301652" cy="4029192"/>
          </a:xfrm>
        </p:spPr>
        <p:txBody>
          <a:bodyPr/>
          <a:lstStyle/>
          <a:p>
            <a:r>
              <a:rPr lang="it-IT" sz="2800" dirty="0"/>
              <a:t>       </a:t>
            </a:r>
            <a:br>
              <a:rPr lang="it-IT" sz="2800" dirty="0"/>
            </a:br>
            <a:r>
              <a:rPr lang="it-IT" sz="2800" dirty="0"/>
              <a:t>ASSICURAZIONI PROFESSIONALI</a:t>
            </a:r>
            <a:br>
              <a:rPr lang="it-IT" sz="2800" dirty="0"/>
            </a:br>
            <a:r>
              <a:rPr lang="it-IT" sz="1000" u="sng" dirty="0">
                <a:hlinkClick r:id="rId2"/>
              </a:rPr>
              <a:t>https://www.youtube.com/watch?v=EXo5T2xUP5A</a:t>
            </a:r>
            <a:br>
              <a:rPr lang="it-IT" dirty="0"/>
            </a:br>
            <a:br>
              <a:rPr lang="it-IT" sz="1800" dirty="0"/>
            </a:br>
            <a:r>
              <a:rPr lang="it-IT" sz="1800" dirty="0"/>
              <a:t>polizza legata ai rischi dell’attività professionale –rimborsa i clienti o utenti per eventuali danni commessi dal lavoratore</a:t>
            </a:r>
            <a:br>
              <a:rPr lang="it-IT" sz="1800" dirty="0"/>
            </a:br>
            <a:br>
              <a:rPr lang="it-IT" sz="1800" dirty="0"/>
            </a:br>
            <a:r>
              <a:rPr lang="it-IT" sz="1800" dirty="0">
                <a:solidFill>
                  <a:schemeClr val="bg2"/>
                </a:solidFill>
              </a:rPr>
              <a:t>2 obiettivi:</a:t>
            </a:r>
            <a:br>
              <a:rPr lang="it-IT" sz="1800" dirty="0"/>
            </a:br>
            <a:r>
              <a:rPr lang="it-IT" sz="1800" dirty="0"/>
              <a:t>1- tutela del cliente/utente</a:t>
            </a:r>
            <a:br>
              <a:rPr lang="it-IT" sz="1800" dirty="0"/>
            </a:br>
            <a:r>
              <a:rPr lang="it-IT" sz="1800" dirty="0"/>
              <a:t>2- tutela del patrimonio del professionista</a:t>
            </a:r>
            <a:br>
              <a:rPr lang="it-IT" sz="1800" dirty="0"/>
            </a:br>
            <a:br>
              <a:rPr lang="it-IT" sz="1800" dirty="0"/>
            </a:br>
            <a:r>
              <a:rPr lang="it-IT" sz="1800" dirty="0">
                <a:solidFill>
                  <a:schemeClr val="bg2"/>
                </a:solidFill>
              </a:rPr>
              <a:t>2 tipi di polizze:</a:t>
            </a:r>
            <a:br>
              <a:rPr lang="it-IT" sz="1800" dirty="0"/>
            </a:br>
            <a:r>
              <a:rPr lang="it-IT" sz="1800" dirty="0"/>
              <a:t>1- rischi nominati (valida per i rischi esplicitati nel contratto)</a:t>
            </a:r>
            <a:br>
              <a:rPr lang="it-IT" sz="1800" dirty="0"/>
            </a:br>
            <a:r>
              <a:rPr lang="it-IT" sz="1800" dirty="0"/>
              <a:t>2- </a:t>
            </a:r>
            <a:r>
              <a:rPr lang="it-IT" sz="1800" dirty="0" err="1"/>
              <a:t>all</a:t>
            </a:r>
            <a:r>
              <a:rPr lang="it-IT" sz="1800" dirty="0"/>
              <a:t> risks (valida per tutti i rischi tranne quelli esplicitamente esclusi nel contratto)</a:t>
            </a:r>
            <a:br>
              <a:rPr lang="it-IT" dirty="0"/>
            </a:br>
            <a:endParaRPr lang="it-IT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88CDDDF9-3743-4250-B97B-CCC4325B57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089" y="186750"/>
            <a:ext cx="506012" cy="658425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5D2CBF66-A717-479A-9060-9CA9CA0E5E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089" y="962168"/>
            <a:ext cx="1201016" cy="243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132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82716"/>
            <a:ext cx="8790725" cy="4818049"/>
          </a:xfrm>
          <a:prstGeom prst="rect">
            <a:avLst/>
          </a:prstGeom>
          <a:gradFill>
            <a:gsLst>
              <a:gs pos="75000">
                <a:schemeClr val="bg2">
                  <a:lumMod val="75000"/>
                  <a:lumOff val="25000"/>
                </a:schemeClr>
              </a:gs>
              <a:gs pos="100000">
                <a:schemeClr val="tx1"/>
              </a:gs>
              <a:gs pos="87000">
                <a:schemeClr val="tx1"/>
              </a:gs>
              <a:gs pos="100000">
                <a:schemeClr val="tx1"/>
              </a:gs>
            </a:gsLst>
            <a:lin ang="5400000" scaled="1"/>
          </a:gradFill>
          <a:ln>
            <a:noFill/>
          </a:ln>
        </p:spPr>
      </p:pic>
      <p:sp>
        <p:nvSpPr>
          <p:cNvPr id="88" name="Google Shape;88;p15"/>
          <p:cNvSpPr txBox="1"/>
          <p:nvPr/>
        </p:nvSpPr>
        <p:spPr>
          <a:xfrm>
            <a:off x="1694762" y="94828"/>
            <a:ext cx="5401200" cy="15375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>
              <a:defRPr/>
            </a:pPr>
            <a:r>
              <a:rPr kumimoji="0" lang="it-IT" sz="2400" b="1" i="0" u="none" strike="noStrike" kern="0" cap="none" spc="0" normalizeH="0" baseline="0" noProof="0" dirty="0">
                <a:ln>
                  <a:noFill/>
                </a:ln>
                <a:solidFill>
                  <a:srgbClr val="757575"/>
                </a:solidFill>
                <a:effectLst/>
                <a:uLnTx/>
                <a:uFillTx/>
                <a:latin typeface="Montserrat"/>
                <a:ea typeface="Montserrat"/>
                <a:cs typeface="Montserrat"/>
                <a:sym typeface="Montserrat"/>
              </a:rPr>
              <a:t>POLIZZE SU AUTO/MOTO</a:t>
            </a:r>
          </a:p>
          <a:p>
            <a:pPr>
              <a:defRPr/>
            </a:pPr>
            <a:endParaRPr kumimoji="0" lang="it-IT" sz="1000" b="1" i="0" u="none" strike="noStrike" kern="0" cap="none" spc="0" normalizeH="0" baseline="0" noProof="0" dirty="0">
              <a:ln>
                <a:noFill/>
              </a:ln>
              <a:solidFill>
                <a:srgbClr val="757575"/>
              </a:solidFill>
              <a:effectLst/>
              <a:uLnTx/>
              <a:uFillTx/>
              <a:latin typeface="Montserrat"/>
              <a:ea typeface="Montserrat"/>
              <a:cs typeface="Montserrat"/>
              <a:sym typeface="Montserrat"/>
            </a:endParaRPr>
          </a:p>
          <a:p>
            <a:pPr>
              <a:defRPr/>
            </a:pPr>
            <a:r>
              <a:rPr lang="it-IT" sz="1000" u="sng" dirty="0">
                <a:hlinkClick r:id="rId4"/>
              </a:rPr>
              <a:t>http://www.unipoleos.it/it/video/lautomobile-come-eliminare-le-preoccupazioni/6/</a:t>
            </a:r>
            <a:endParaRPr lang="it-IT" sz="10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it-IT" sz="2400" b="1" i="0" u="none" strike="noStrike" kern="0" cap="none" spc="0" normalizeH="0" baseline="0" noProof="0" dirty="0">
              <a:ln>
                <a:noFill/>
              </a:ln>
              <a:solidFill>
                <a:srgbClr val="757575"/>
              </a:solidFill>
              <a:effectLst/>
              <a:uLnTx/>
              <a:uFillTx/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9" name="Google Shape;89;p15"/>
          <p:cNvSpPr txBox="1">
            <a:spLocks noGrp="1"/>
          </p:cNvSpPr>
          <p:nvPr>
            <p:ph type="body" idx="4294967295"/>
          </p:nvPr>
        </p:nvSpPr>
        <p:spPr>
          <a:xfrm>
            <a:off x="1418091" y="821150"/>
            <a:ext cx="7299634" cy="366772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L’Rc auto/moto è obbligatoria per legge</a:t>
            </a: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Formula bonus/</a:t>
            </a:r>
            <a:r>
              <a:rPr lang="it-IT" sz="1200" dirty="0" err="1">
                <a:latin typeface="Raleway"/>
                <a:ea typeface="Raleway"/>
                <a:cs typeface="Raleway"/>
                <a:sym typeface="Raleway"/>
              </a:rPr>
              <a:t>malus</a:t>
            </a: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 = uno sconto per i guidatori che non causano incidenti</a:t>
            </a: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Le assicurazioni opzionali principali sono:</a:t>
            </a:r>
          </a:p>
          <a:p>
            <a:pPr marL="3683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+mj-lt"/>
              <a:buAutoNum type="arabicPeriod"/>
            </a:pP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Furto e incendio -&gt; a valore intero (si rimborsa intero valore del mezzo)</a:t>
            </a:r>
          </a:p>
          <a:p>
            <a:pPr marL="3683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+mj-lt"/>
              <a:buAutoNum type="arabicPeriod"/>
            </a:pP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Atti vandalici</a:t>
            </a:r>
          </a:p>
          <a:p>
            <a:pPr marL="3683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+mj-lt"/>
              <a:buAutoNum type="arabicPeriod"/>
            </a:pP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Eventi atmosferici</a:t>
            </a:r>
          </a:p>
          <a:p>
            <a:pPr marL="3683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+mj-lt"/>
              <a:buAutoNum type="arabicPeriod"/>
            </a:pP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Cristalli</a:t>
            </a:r>
          </a:p>
          <a:p>
            <a:pPr marL="3683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+mj-lt"/>
              <a:buAutoNum type="arabicPeriod"/>
            </a:pP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Eventi socio politici</a:t>
            </a:r>
          </a:p>
          <a:p>
            <a:pPr marL="3683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+mj-lt"/>
              <a:buAutoNum type="arabicPeriod"/>
            </a:pP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Indennità per sospensione temporanea della patente</a:t>
            </a:r>
          </a:p>
          <a:p>
            <a:pPr marL="3683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+mj-lt"/>
              <a:buAutoNum type="arabicPeriod"/>
            </a:pP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Assistenza stradale e difesa legale -&gt; prevedono servizio e non sostegno economico</a:t>
            </a:r>
          </a:p>
          <a:p>
            <a:pPr marL="3683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+mj-lt"/>
              <a:buAutoNum type="arabicPeriod"/>
            </a:pPr>
            <a:r>
              <a:rPr lang="it-IT" sz="1200" dirty="0" err="1">
                <a:latin typeface="Raleway"/>
                <a:ea typeface="Raleway"/>
                <a:cs typeface="Raleway"/>
                <a:sym typeface="Raleway"/>
              </a:rPr>
              <a:t>Kasko</a:t>
            </a: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 -&gt; prevede rimborso anche a chi causa incident</a:t>
            </a:r>
            <a:r>
              <a:rPr lang="it-IT" sz="1400" dirty="0">
                <a:latin typeface="Raleway"/>
                <a:ea typeface="Raleway"/>
                <a:cs typeface="Raleway"/>
                <a:sym typeface="Raleway"/>
              </a:rPr>
              <a:t>e</a:t>
            </a:r>
          </a:p>
          <a:p>
            <a:pPr marL="3683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+mj-lt"/>
              <a:buAutoNum type="arabicPeriod"/>
            </a:pPr>
            <a:endParaRPr lang="it-IT" sz="1400" dirty="0">
              <a:latin typeface="Raleway"/>
              <a:ea typeface="Raleway"/>
              <a:cs typeface="Raleway"/>
              <a:sym typeface="Raleway"/>
            </a:endParaRP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  <a:p>
            <a:pPr marL="3683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+mj-lt"/>
              <a:buAutoNum type="arabicPeriod"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8E7AC4E4-4CE4-4800-AF86-5D76D827BEE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3482" y="162725"/>
            <a:ext cx="506012" cy="658425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79A21CAA-7C7B-4F3D-8A10-541E70FD8A6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7075" y="899818"/>
            <a:ext cx="1201016" cy="243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407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bg2">
                <a:lumMod val="75000"/>
                <a:lumOff val="25000"/>
              </a:schemeClr>
            </a:gs>
            <a:gs pos="47000">
              <a:schemeClr val="tx1"/>
            </a:gs>
            <a:gs pos="5000">
              <a:schemeClr val="bg2"/>
            </a:gs>
            <a:gs pos="76000">
              <a:schemeClr val="tx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65FEAB-1C5A-4B2D-BA1B-D60223442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2427" y="962168"/>
            <a:ext cx="7640320" cy="3616606"/>
          </a:xfrm>
        </p:spPr>
        <p:txBody>
          <a:bodyPr/>
          <a:lstStyle/>
          <a:p>
            <a:r>
              <a:rPr lang="it-IT" sz="2800" dirty="0"/>
              <a:t>               POLIZZE SULLA SALUTE</a:t>
            </a:r>
            <a:br>
              <a:rPr lang="it-IT" sz="2800" dirty="0"/>
            </a:br>
            <a:r>
              <a:rPr lang="it-IT" sz="1000" u="sng" dirty="0">
                <a:hlinkClick r:id="rId2"/>
              </a:rPr>
              <a:t>https://www.youtube.com/watch?v=IroseVNbVx4</a:t>
            </a:r>
            <a:br>
              <a:rPr lang="it-IT" dirty="0"/>
            </a:br>
            <a:br>
              <a:rPr lang="it-IT" dirty="0"/>
            </a:br>
            <a:r>
              <a:rPr lang="it-IT" sz="1800" dirty="0">
                <a:solidFill>
                  <a:schemeClr val="bg2"/>
                </a:solidFill>
              </a:rPr>
              <a:t>malattie e infortuni </a:t>
            </a:r>
            <a:r>
              <a:rPr lang="it-IT" sz="1800" dirty="0"/>
              <a:t>-&gt; problema economico</a:t>
            </a:r>
            <a:br>
              <a:rPr lang="it-IT" sz="1800" dirty="0"/>
            </a:br>
            <a:br>
              <a:rPr lang="it-IT" sz="1800" dirty="0"/>
            </a:br>
            <a:r>
              <a:rPr lang="it-IT" sz="1800" dirty="0"/>
              <a:t>diverse </a:t>
            </a:r>
            <a:r>
              <a:rPr lang="it-IT" sz="1800" dirty="0">
                <a:solidFill>
                  <a:schemeClr val="bg2"/>
                </a:solidFill>
              </a:rPr>
              <a:t>tipologie</a:t>
            </a:r>
            <a:r>
              <a:rPr lang="it-IT" sz="1800" dirty="0"/>
              <a:t>:</a:t>
            </a:r>
            <a:br>
              <a:rPr lang="it-IT" sz="1800" dirty="0"/>
            </a:br>
            <a:r>
              <a:rPr lang="it-IT" sz="1800" dirty="0"/>
              <a:t>1. sostitutive -&gt; rimborsano le spese sanitarie</a:t>
            </a:r>
            <a:br>
              <a:rPr lang="it-IT" sz="1800" dirty="0"/>
            </a:br>
            <a:r>
              <a:rPr lang="it-IT" sz="1800" dirty="0"/>
              <a:t>2. indennitarie -&gt; prevedono una sostituzione dei mancati introiti</a:t>
            </a:r>
            <a:br>
              <a:rPr lang="it-IT" sz="1800" dirty="0"/>
            </a:br>
            <a:br>
              <a:rPr lang="it-IT" sz="1800" dirty="0"/>
            </a:br>
            <a:r>
              <a:rPr lang="it-IT" sz="1800" dirty="0">
                <a:solidFill>
                  <a:schemeClr val="bg2"/>
                </a:solidFill>
              </a:rPr>
              <a:t>limiti di età </a:t>
            </a:r>
            <a:r>
              <a:rPr lang="it-IT" sz="1800" dirty="0"/>
              <a:t>per questo tipo di polizza -&gt; 75 anni</a:t>
            </a:r>
            <a:br>
              <a:rPr lang="it-IT" sz="1800" dirty="0"/>
            </a:br>
            <a:r>
              <a:rPr lang="it-IT" sz="1800" dirty="0">
                <a:solidFill>
                  <a:schemeClr val="bg2"/>
                </a:solidFill>
              </a:rPr>
              <a:t>durata</a:t>
            </a:r>
            <a:r>
              <a:rPr lang="it-IT" sz="1800" dirty="0"/>
              <a:t> -&gt; 5 anni</a:t>
            </a:r>
            <a:br>
              <a:rPr lang="it-IT" sz="1800" dirty="0"/>
            </a:br>
            <a:r>
              <a:rPr lang="it-IT" sz="1800" dirty="0"/>
              <a:t>previo controllo sullo stato di salute dell’assicurato</a:t>
            </a:r>
            <a:br>
              <a:rPr lang="it-IT" dirty="0"/>
            </a:br>
            <a:endParaRPr lang="it-IT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88CDDDF9-3743-4250-B97B-CCC4325B57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089" y="186750"/>
            <a:ext cx="506012" cy="658425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5D2CBF66-A717-479A-9060-9CA9CA0E5E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089" y="962168"/>
            <a:ext cx="1201016" cy="243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520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200" y="162725"/>
            <a:ext cx="8790725" cy="4818049"/>
          </a:xfrm>
          <a:prstGeom prst="rect">
            <a:avLst/>
          </a:prstGeom>
          <a:gradFill>
            <a:gsLst>
              <a:gs pos="75000">
                <a:schemeClr val="bg2">
                  <a:lumMod val="75000"/>
                  <a:lumOff val="25000"/>
                </a:schemeClr>
              </a:gs>
              <a:gs pos="100000">
                <a:schemeClr val="tx1"/>
              </a:gs>
              <a:gs pos="87000">
                <a:schemeClr val="tx1"/>
              </a:gs>
              <a:gs pos="100000">
                <a:schemeClr val="tx1"/>
              </a:gs>
            </a:gsLst>
            <a:lin ang="5400000" scaled="1"/>
          </a:gradFill>
          <a:ln>
            <a:noFill/>
          </a:ln>
        </p:spPr>
      </p:pic>
      <p:sp>
        <p:nvSpPr>
          <p:cNvPr id="88" name="Google Shape;88;p15"/>
          <p:cNvSpPr txBox="1"/>
          <p:nvPr/>
        </p:nvSpPr>
        <p:spPr>
          <a:xfrm>
            <a:off x="1712614" y="654626"/>
            <a:ext cx="5401200" cy="748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it-IT" sz="2400" b="1" i="0" u="none" strike="noStrike" kern="0" cap="none" spc="0" normalizeH="0" baseline="0" noProof="0" dirty="0">
                <a:ln>
                  <a:noFill/>
                </a:ln>
                <a:solidFill>
                  <a:srgbClr val="757575"/>
                </a:solidFill>
                <a:effectLst/>
                <a:uLnTx/>
                <a:uFillTx/>
                <a:latin typeface="Montserrat"/>
                <a:ea typeface="Montserrat"/>
                <a:cs typeface="Montserrat"/>
                <a:sym typeface="Montserrat"/>
              </a:rPr>
              <a:t>POLIZZE SULLA CASA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757575"/>
              </a:solidFill>
              <a:effectLst/>
              <a:uLnTx/>
              <a:uFillTx/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9" name="Google Shape;89;p15"/>
          <p:cNvSpPr txBox="1">
            <a:spLocks noGrp="1"/>
          </p:cNvSpPr>
          <p:nvPr>
            <p:ph type="body" idx="4294967295"/>
          </p:nvPr>
        </p:nvSpPr>
        <p:spPr>
          <a:xfrm>
            <a:off x="1122025" y="1347894"/>
            <a:ext cx="7595700" cy="314098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indent="0">
              <a:buNone/>
            </a:pPr>
            <a:r>
              <a:rPr lang="it-IT" sz="1000" u="sng" dirty="0">
                <a:hlinkClick r:id="rId4"/>
              </a:rPr>
              <a:t>https://www.youtube.com/watch?v=XDuOcgozlBk</a:t>
            </a:r>
            <a:endParaRPr lang="it-IT" sz="1000" dirty="0"/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Per chi abita in un condominio -&gt; verificare prima la polizza Fabbricati del condominio (quali garanzie siano già coperte) -&gt; utilizzo efficiente delle risorse economiche</a:t>
            </a: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it-IT" sz="1200" b="1" dirty="0">
                <a:latin typeface="Raleway"/>
                <a:ea typeface="Raleway"/>
                <a:cs typeface="Raleway"/>
                <a:sym typeface="Raleway"/>
              </a:rPr>
              <a:t>Incendio</a:t>
            </a:r>
          </a:p>
          <a:p>
            <a:pPr marL="3683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+mj-lt"/>
              <a:buAutoNum type="arabicPeriod"/>
            </a:pP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A valore intero -&gt; rimborso totale</a:t>
            </a:r>
          </a:p>
          <a:p>
            <a:pPr marL="3683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+mj-lt"/>
              <a:buAutoNum type="arabicPeriod"/>
            </a:pP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A primo fuoco -&gt; rimborso dei danni entro il massimale previsto</a:t>
            </a: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it-IT" sz="1200" b="1" dirty="0">
                <a:solidFill>
                  <a:schemeClr val="bg2"/>
                </a:solidFill>
                <a:latin typeface="Raleway"/>
                <a:ea typeface="Raleway"/>
                <a:cs typeface="Raleway"/>
                <a:sym typeface="Raleway"/>
              </a:rPr>
              <a:t>Furto</a:t>
            </a:r>
          </a:p>
          <a:p>
            <a:pPr marL="3683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+mj-lt"/>
              <a:buAutoNum type="arabicPeriod"/>
            </a:pP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A primo rischio assoluto -&gt; rimborso fino a  un </a:t>
            </a:r>
            <a:r>
              <a:rPr lang="it-IT" sz="1200" dirty="0" err="1">
                <a:latin typeface="Raleway"/>
                <a:ea typeface="Raleway"/>
                <a:cs typeface="Raleway"/>
                <a:sym typeface="Raleway"/>
              </a:rPr>
              <a:t>max</a:t>
            </a: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 di un forfait stabilito</a:t>
            </a:r>
          </a:p>
          <a:p>
            <a:pPr marL="3683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+mj-lt"/>
              <a:buAutoNum type="arabicPeriod"/>
            </a:pPr>
            <a:r>
              <a:rPr lang="it-IT" sz="1200" dirty="0">
                <a:latin typeface="Raleway"/>
                <a:ea typeface="Raleway"/>
                <a:cs typeface="Raleway"/>
                <a:sym typeface="Raleway"/>
              </a:rPr>
              <a:t>A primo rischio relativo -&gt; rimborso dei singoli beni assicurati</a:t>
            </a: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  <a:p>
            <a:pPr marL="3683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+mj-lt"/>
              <a:buAutoNum type="arabicPeriod"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8E7AC4E4-4CE4-4800-AF86-5D76D827BEE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3482" y="162725"/>
            <a:ext cx="506012" cy="658425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79A21CAA-7C7B-4F3D-8A10-541E70FD8A6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7075" y="899818"/>
            <a:ext cx="1201016" cy="243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225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bg2">
                <a:lumMod val="75000"/>
                <a:lumOff val="25000"/>
              </a:schemeClr>
            </a:gs>
            <a:gs pos="47000">
              <a:schemeClr val="tx1"/>
            </a:gs>
            <a:gs pos="5000">
              <a:schemeClr val="bg2"/>
            </a:gs>
            <a:gs pos="76000">
              <a:schemeClr val="tx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65FEAB-1C5A-4B2D-BA1B-D60223442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2399" y="962167"/>
            <a:ext cx="7557511" cy="3867220"/>
          </a:xfrm>
        </p:spPr>
        <p:txBody>
          <a:bodyPr/>
          <a:lstStyle/>
          <a:p>
            <a:br>
              <a:rPr lang="it-IT" sz="2800" dirty="0"/>
            </a:br>
            <a:r>
              <a:rPr lang="it-IT" sz="2800" dirty="0"/>
              <a:t>POLIZZE SULLA PENSIONE</a:t>
            </a:r>
            <a:br>
              <a:rPr lang="it-IT" dirty="0"/>
            </a:br>
            <a:r>
              <a:rPr lang="it-IT" sz="1000" u="sng" dirty="0">
                <a:hlinkClick r:id="rId2"/>
              </a:rPr>
              <a:t>https://www.youtube.com/watch?v=d7YU8-mhhL8</a:t>
            </a:r>
            <a:br>
              <a:rPr lang="it-IT" dirty="0"/>
            </a:br>
            <a:br>
              <a:rPr lang="it-IT" sz="2400" dirty="0"/>
            </a:br>
            <a:r>
              <a:rPr lang="it-IT" sz="1800" dirty="0">
                <a:solidFill>
                  <a:schemeClr val="bg2"/>
                </a:solidFill>
              </a:rPr>
              <a:t>aspettativa di vita </a:t>
            </a:r>
            <a:r>
              <a:rPr lang="it-IT" sz="1800" dirty="0"/>
              <a:t>sempre più </a:t>
            </a:r>
            <a:r>
              <a:rPr lang="it-IT" sz="1800" dirty="0">
                <a:solidFill>
                  <a:schemeClr val="bg2"/>
                </a:solidFill>
              </a:rPr>
              <a:t>lunga</a:t>
            </a:r>
            <a:br>
              <a:rPr lang="it-IT" sz="1800" dirty="0"/>
            </a:br>
            <a:r>
              <a:rPr lang="it-IT" sz="1800" dirty="0"/>
              <a:t>e</a:t>
            </a:r>
            <a:br>
              <a:rPr lang="it-IT" sz="1800" dirty="0"/>
            </a:br>
            <a:r>
              <a:rPr lang="it-IT" sz="1800" dirty="0">
                <a:solidFill>
                  <a:schemeClr val="bg2"/>
                </a:solidFill>
              </a:rPr>
              <a:t>prestazioni pensionistiche </a:t>
            </a:r>
            <a:r>
              <a:rPr lang="it-IT" sz="1800" dirty="0"/>
              <a:t>sempre più ridotte</a:t>
            </a:r>
            <a:br>
              <a:rPr lang="it-IT" sz="1800" dirty="0"/>
            </a:br>
            <a:br>
              <a:rPr lang="it-IT" sz="1800" dirty="0"/>
            </a:br>
            <a:r>
              <a:rPr lang="it-IT" sz="1800" dirty="0">
                <a:solidFill>
                  <a:schemeClr val="bg2"/>
                </a:solidFill>
              </a:rPr>
              <a:t>per integrare </a:t>
            </a:r>
            <a:r>
              <a:rPr lang="it-IT" sz="1800" dirty="0"/>
              <a:t>si può utilizzare anche il </a:t>
            </a:r>
            <a:r>
              <a:rPr lang="it-IT" sz="1800" dirty="0" err="1"/>
              <a:t>tfr</a:t>
            </a:r>
            <a:r>
              <a:rPr lang="it-IT" sz="1800" dirty="0"/>
              <a:t> :</a:t>
            </a:r>
            <a:br>
              <a:rPr lang="it-IT" sz="1800" dirty="0"/>
            </a:br>
            <a:r>
              <a:rPr lang="it-IT" sz="1800" dirty="0"/>
              <a:t>1. </a:t>
            </a:r>
            <a:r>
              <a:rPr lang="it-IT" sz="1800" dirty="0" err="1">
                <a:solidFill>
                  <a:schemeClr val="bg2"/>
                </a:solidFill>
              </a:rPr>
              <a:t>pip</a:t>
            </a:r>
            <a:r>
              <a:rPr lang="it-IT" sz="1800" dirty="0"/>
              <a:t> (piani individuali pensionistici) -&gt; vengono annualmente rivalutati</a:t>
            </a:r>
            <a:br>
              <a:rPr lang="it-IT" sz="1800" dirty="0"/>
            </a:br>
            <a:r>
              <a:rPr lang="it-IT" sz="1800" dirty="0"/>
              <a:t>2. </a:t>
            </a:r>
            <a:r>
              <a:rPr lang="it-IT" sz="1800" dirty="0">
                <a:solidFill>
                  <a:schemeClr val="bg2"/>
                </a:solidFill>
              </a:rPr>
              <a:t>fondi pensione </a:t>
            </a:r>
            <a:r>
              <a:rPr lang="it-IT" sz="1800" dirty="0"/>
              <a:t>-&gt; chiusi (accordo tra datore di lavoro e sindacati per i lavoratori di quell’impresa) e aperti a tutti (gestiti da banche, intermediari, assicuratori…) -&gt; possono avere una rendita aggiuntiva (a seconda degli investimenti)</a:t>
            </a:r>
            <a:br>
              <a:rPr lang="it-IT" dirty="0"/>
            </a:br>
            <a:endParaRPr lang="it-IT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88CDDDF9-3743-4250-B97B-CCC4325B57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089" y="186750"/>
            <a:ext cx="506012" cy="658425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5D2CBF66-A717-479A-9060-9CA9CA0E5E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089" y="962168"/>
            <a:ext cx="1201016" cy="243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269148"/>
      </p:ext>
    </p:extLst>
  </p:cSld>
  <p:clrMapOvr>
    <a:masterClrMapping/>
  </p:clrMapOvr>
</p:sld>
</file>

<file path=ppt/theme/theme1.xml><?xml version="1.0" encoding="utf-8"?>
<a:theme xmlns:a="http://schemas.openxmlformats.org/drawingml/2006/main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842</TotalTime>
  <Words>914</Words>
  <Application>Microsoft Office PowerPoint</Application>
  <PresentationFormat>Presentazione su schermo (16:9)</PresentationFormat>
  <Paragraphs>78</Paragraphs>
  <Slides>11</Slides>
  <Notes>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7" baseType="lpstr">
      <vt:lpstr>Lato</vt:lpstr>
      <vt:lpstr>Raleway</vt:lpstr>
      <vt:lpstr>Montserrat</vt:lpstr>
      <vt:lpstr>Comfortaa</vt:lpstr>
      <vt:lpstr>Arial</vt:lpstr>
      <vt:lpstr>Swiss</vt:lpstr>
      <vt:lpstr>MODULO 3</vt:lpstr>
      <vt:lpstr>Presentazione standard di PowerPoint</vt:lpstr>
      <vt:lpstr>                    GLOSSARIO  https://www.youtube.com/watch?v=TVT8ahDja78  assicuratore = chi si impegna a erogare una prestazione se si verifica un evento stabilito in polizza contraente = colui che firma il contratto assicurato = soggetto garantito contro i rischi previsti beneficiario = a chi spetta la somma se si verifica un evento stabilito in polizza esclusioni = casi in cui la polizza non è valida franchigia e scoperto = ciò che resta a carico dell’assicurato massimale = somma max che la compagnia è tenuta a risarcire </vt:lpstr>
      <vt:lpstr>Presentazione standard di PowerPoint</vt:lpstr>
      <vt:lpstr>        ASSICURAZIONI PROFESSIONALI https://www.youtube.com/watch?v=EXo5T2xUP5A  polizza legata ai rischi dell’attività professionale –rimborsa i clienti o utenti per eventuali danni commessi dal lavoratore  2 obiettivi: 1- tutela del cliente/utente 2- tutela del patrimonio del professionista  2 tipi di polizze: 1- rischi nominati (valida per i rischi esplicitati nel contratto) 2- all risks (valida per tutti i rischi tranne quelli esplicitamente esclusi nel contratto) </vt:lpstr>
      <vt:lpstr>Presentazione standard di PowerPoint</vt:lpstr>
      <vt:lpstr>               POLIZZE SULLA SALUTE https://www.youtube.com/watch?v=IroseVNbVx4  malattie e infortuni -&gt; problema economico  diverse tipologie: 1. sostitutive -&gt; rimborsano le spese sanitarie 2. indennitarie -&gt; prevedono una sostituzione dei mancati introiti  limiti di età per questo tipo di polizza -&gt; 75 anni durata -&gt; 5 anni previo controllo sullo stato di salute dell’assicurato </vt:lpstr>
      <vt:lpstr>Presentazione standard di PowerPoint</vt:lpstr>
      <vt:lpstr> POLIZZE SULLA PENSIONE https://www.youtube.com/watch?v=d7YU8-mhhL8  aspettativa di vita sempre più lunga e prestazioni pensionistiche sempre più ridotte  per integrare si può utilizzare anche il tfr : 1. pip (piani individuali pensionistici) -&gt; vengono annualmente rivalutati 2. fondi pensione -&gt; chiusi (accordo tra datore di lavoro e sindacati per i lavoratori di quell’impresa) e aperti a tutti (gestiti da banche, intermediari, assicuratori…) -&gt; possono avere una rendita aggiuntiva (a seconda degli investimenti) </vt:lpstr>
      <vt:lpstr>Presentazione standard di PowerPoint</vt:lpstr>
      <vt:lpstr> POLIZZE SUL RISPARMIO   http://www.unipoleos.it/it/video/investire-i-propri-risparmi/17/  si dividono in: polizze rivalutabili -&gt; garantiscono una rendita minima polizze unit-linked –&gt; livelli di rischio e relativo rendimento basso, medio, alto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Nome Società</dc:title>
  <cp:lastModifiedBy>Simona</cp:lastModifiedBy>
  <cp:revision>55</cp:revision>
  <dcterms:modified xsi:type="dcterms:W3CDTF">2020-04-18T21:46:32Z</dcterms:modified>
</cp:coreProperties>
</file>