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  <p:sldMasterId id="2147483674" r:id="rId2"/>
  </p:sldMasterIdLst>
  <p:notesMasterIdLst>
    <p:notesMasterId r:id="rId6"/>
  </p:notesMasterIdLst>
  <p:sldIdLst>
    <p:sldId id="260" r:id="rId3"/>
    <p:sldId id="257" r:id="rId4"/>
    <p:sldId id="258" r:id="rId5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C9D64-A795-4AE7-B339-D87D182517E7}" type="datetimeFigureOut">
              <a:rPr lang="it-IT" smtClean="0"/>
              <a:t>17/04/2020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B7DA-003F-41FF-932A-F6755FCDD5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78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6" name="Immagine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77" name="Immagine 76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9482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1320" cy="7146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3" name="Immagine 112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  <p:pic>
        <p:nvPicPr>
          <p:cNvPr id="114" name="Immagine 113"/>
          <p:cNvPicPr/>
          <p:nvPr/>
        </p:nvPicPr>
        <p:blipFill>
          <a:blip r:embed="rId2"/>
          <a:stretch/>
        </p:blipFill>
        <p:spPr>
          <a:xfrm>
            <a:off x="2702160" y="1203480"/>
            <a:ext cx="373896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2371680" y="630360"/>
            <a:ext cx="6331320" cy="71467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5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2477880" y="415800"/>
            <a:ext cx="6243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3816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" name="CustomShape 2"/>
          <p:cNvSpPr/>
          <p:nvPr/>
        </p:nvSpPr>
        <p:spPr>
          <a:xfrm>
            <a:off x="2477880" y="4740120"/>
            <a:ext cx="6243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" name="CustomShape 3"/>
          <p:cNvSpPr/>
          <p:nvPr/>
        </p:nvSpPr>
        <p:spPr>
          <a:xfrm>
            <a:off x="425160" y="415800"/>
            <a:ext cx="1828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80">
            <a:solidFill>
              <a:schemeClr val="lt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" name="PlaceHolder 4"/>
          <p:cNvSpPr>
            <a:spLocks noGrp="1"/>
          </p:cNvSpPr>
          <p:nvPr>
            <p:ph type="title"/>
          </p:nvPr>
        </p:nvSpPr>
        <p:spPr>
          <a:xfrm>
            <a:off x="2371680" y="630360"/>
            <a:ext cx="6331320" cy="1541520"/>
          </a:xfrm>
          <a:prstGeom prst="rect">
            <a:avLst/>
          </a:prstGeom>
        </p:spPr>
        <p:txBody>
          <a:bodyPr tIns="91440" bIns="91440"/>
          <a:lstStyle/>
          <a:p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sldNum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C854B073-1835-49B8-8AB9-1A1C9BB9A794}" type="slidenum">
              <a:rPr lang="it-IT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8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sldNum"/>
          </p:nvPr>
        </p:nvSpPr>
        <p:spPr>
          <a:xfrm>
            <a:off x="8498160" y="4688640"/>
            <a:ext cx="548280" cy="393120"/>
          </a:xfrm>
          <a:prstGeom prst="rect">
            <a:avLst/>
          </a:prstGeom>
        </p:spPr>
        <p:txBody>
          <a:bodyPr tIns="91440" bIns="91440" anchor="ctr"/>
          <a:lstStyle/>
          <a:p>
            <a:pPr algn="r">
              <a:lnSpc>
                <a:spcPct val="100000"/>
              </a:lnSpc>
            </a:pPr>
            <a:fld id="{682B3F39-A2CA-430F-9050-036E86B307B4}" type="slidenum">
              <a:rPr lang="it-IT" sz="1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Lato"/>
                <a:ea typeface="Lato"/>
              </a:rPr>
              <a:t>‹N›</a:t>
            </a:fld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chemeClr val="accent6">
                <a:lumMod val="75000"/>
              </a:schemeClr>
            </a:gs>
            <a:gs pos="7000">
              <a:schemeClr val="tx1"/>
            </a:gs>
            <a:gs pos="73000">
              <a:schemeClr val="accent6">
                <a:lumMod val="75000"/>
              </a:schemeClr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6866A78F-0ED0-46AB-846C-E374F5BF56D7}"/>
              </a:ext>
            </a:extLst>
          </p:cNvPr>
          <p:cNvSpPr txBox="1"/>
          <p:nvPr/>
        </p:nvSpPr>
        <p:spPr>
          <a:xfrm>
            <a:off x="1693333" y="2571750"/>
            <a:ext cx="5933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MAPPA CONCETTUALE </a:t>
            </a:r>
            <a:r>
              <a:rPr lang="it-IT" sz="2400" b="1"/>
              <a:t>MODULO 2</a:t>
            </a:r>
            <a:endParaRPr lang="it-IT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652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72;p1"/>
          <p:cNvPicPr/>
          <p:nvPr/>
        </p:nvPicPr>
        <p:blipFill>
          <a:blip r:embed="rId2"/>
          <a:stretch/>
        </p:blipFill>
        <p:spPr>
          <a:xfrm>
            <a:off x="187920" y="171360"/>
            <a:ext cx="505800" cy="658080"/>
          </a:xfrm>
          <a:prstGeom prst="rect">
            <a:avLst/>
          </a:prstGeom>
          <a:ln>
            <a:noFill/>
          </a:ln>
        </p:spPr>
      </p:pic>
      <p:pic>
        <p:nvPicPr>
          <p:cNvPr id="119" name="Google Shape;73;p1"/>
          <p:cNvPicPr/>
          <p:nvPr/>
        </p:nvPicPr>
        <p:blipFill>
          <a:blip r:embed="rId3"/>
          <a:stretch/>
        </p:blipFill>
        <p:spPr>
          <a:xfrm>
            <a:off x="187920" y="948600"/>
            <a:ext cx="1200600" cy="243360"/>
          </a:xfrm>
          <a:prstGeom prst="rect">
            <a:avLst/>
          </a:prstGeom>
          <a:ln>
            <a:noFill/>
          </a:ln>
        </p:spPr>
      </p:pic>
      <p:sp>
        <p:nvSpPr>
          <p:cNvPr id="120" name="CustomShape 1"/>
          <p:cNvSpPr/>
          <p:nvPr/>
        </p:nvSpPr>
        <p:spPr>
          <a:xfrm>
            <a:off x="2148120" y="859256"/>
            <a:ext cx="2472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CCCCCC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>
                <a:solidFill>
                  <a:srgbClr val="007826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Rivoluzione Industriale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2"/>
          <p:cNvSpPr/>
          <p:nvPr/>
        </p:nvSpPr>
        <p:spPr>
          <a:xfrm>
            <a:off x="695520" y="2174972"/>
            <a:ext cx="1968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Consapevolezza dello sfruttamento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Dosis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6336000" y="1208520"/>
            <a:ext cx="2472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66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Aumento dell’aspettativa di vita</a:t>
            </a:r>
            <a:endParaRPr lang="it-IT" sz="14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4"/>
          <p:cNvSpPr/>
          <p:nvPr/>
        </p:nvSpPr>
        <p:spPr>
          <a:xfrm>
            <a:off x="6048000" y="3096000"/>
            <a:ext cx="2472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0000F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Quicksand"/>
              </a:rPr>
              <a:t>Problema di gestire la vita dopo l’età lavorativa</a:t>
            </a:r>
            <a:endParaRPr lang="it-IT" sz="14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24" name="Line 5"/>
          <p:cNvCxnSpPr>
            <a:cxnSpLocks/>
          </p:cNvCxnSpPr>
          <p:nvPr/>
        </p:nvCxnSpPr>
        <p:spPr>
          <a:xfrm rot="16200000" flipH="1">
            <a:off x="4827928" y="-585604"/>
            <a:ext cx="1300744" cy="4187880"/>
          </a:xfrm>
          <a:prstGeom prst="curvedConnector5">
            <a:avLst>
              <a:gd name="adj1" fmla="val -17575"/>
              <a:gd name="adj2" fmla="val 50000"/>
              <a:gd name="adj3" fmla="val 117575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25" name="Line 6"/>
          <p:cNvCxnSpPr>
            <a:stCxn id="122" idx="3"/>
            <a:endCxn id="122" idx="3"/>
          </p:cNvCxnSpPr>
          <p:nvPr/>
        </p:nvCxnSpPr>
        <p:spPr>
          <a:xfrm>
            <a:off x="8808480" y="1684080"/>
            <a:ext cx="360" cy="360"/>
          </a:xfrm>
          <a:prstGeom prst="curvedConnector3">
            <a:avLst/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26" name="Line 7"/>
          <p:cNvCxnSpPr>
            <a:cxnSpLocks/>
            <a:stCxn id="122" idx="0"/>
          </p:cNvCxnSpPr>
          <p:nvPr/>
        </p:nvCxnSpPr>
        <p:spPr>
          <a:xfrm flipH="1">
            <a:off x="8333364" y="1684260"/>
            <a:ext cx="475116" cy="1411740"/>
          </a:xfrm>
          <a:prstGeom prst="curvedConnector4">
            <a:avLst>
              <a:gd name="adj1" fmla="val -48115"/>
              <a:gd name="adj2" fmla="val 66849"/>
            </a:avLst>
          </a:prstGeom>
          <a:ln>
            <a:solidFill>
              <a:srgbClr val="000000"/>
            </a:solidFill>
            <a:tailEnd type="triangle" w="med" len="med"/>
          </a:ln>
        </p:spPr>
      </p:cxnSp>
      <p:cxnSp>
        <p:nvCxnSpPr>
          <p:cNvPr id="127" name="Line 8"/>
          <p:cNvCxnSpPr>
            <a:cxnSpLocks/>
            <a:stCxn id="120" idx="2"/>
          </p:cNvCxnSpPr>
          <p:nvPr/>
        </p:nvCxnSpPr>
        <p:spPr>
          <a:xfrm rot="10800000" flipV="1">
            <a:off x="1461408" y="1334996"/>
            <a:ext cx="686713" cy="823712"/>
          </a:xfrm>
          <a:prstGeom prst="curvedConnector2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sp>
        <p:nvSpPr>
          <p:cNvPr id="128" name="CustomShape 9"/>
          <p:cNvSpPr/>
          <p:nvPr/>
        </p:nvSpPr>
        <p:spPr>
          <a:xfrm>
            <a:off x="3338717" y="2620260"/>
            <a:ext cx="1968480" cy="95148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966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Mutualità/</a:t>
            </a:r>
          </a:p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cooperazione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Dosis"/>
            </a:endParaRPr>
          </a:p>
        </p:txBody>
      </p:sp>
      <p:cxnSp>
        <p:nvCxnSpPr>
          <p:cNvPr id="129" name="Line 10"/>
          <p:cNvCxnSpPr>
            <a:stCxn id="121" idx="3"/>
            <a:endCxn id="128" idx="1"/>
          </p:cNvCxnSpPr>
          <p:nvPr/>
        </p:nvCxnSpPr>
        <p:spPr>
          <a:xfrm rot="16200000" flipH="1">
            <a:off x="2302974" y="1551758"/>
            <a:ext cx="1396768" cy="2643197"/>
          </a:xfrm>
          <a:prstGeom prst="curvedConnector5">
            <a:avLst>
              <a:gd name="adj1" fmla="val -16366"/>
              <a:gd name="adj2" fmla="val 50000"/>
              <a:gd name="adj3" fmla="val 116366"/>
            </a:avLst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cxnSp>
        <p:nvCxnSpPr>
          <p:cNvPr id="130" name="Line 11"/>
          <p:cNvCxnSpPr>
            <a:cxnSpLocks/>
            <a:stCxn id="128" idx="0"/>
          </p:cNvCxnSpPr>
          <p:nvPr/>
        </p:nvCxnSpPr>
        <p:spPr>
          <a:xfrm>
            <a:off x="5307197" y="3096000"/>
            <a:ext cx="740803" cy="637200"/>
          </a:xfrm>
          <a:prstGeom prst="curvedConnector3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sp>
        <p:nvSpPr>
          <p:cNvPr id="12" name="Ovale 11">
            <a:extLst>
              <a:ext uri="{FF2B5EF4-FFF2-40B4-BE49-F238E27FC236}">
                <a16:creationId xmlns:a16="http://schemas.microsoft.com/office/drawing/2014/main" id="{49985845-5EEF-4B97-9ABE-787F14F65CED}"/>
              </a:ext>
            </a:extLst>
          </p:cNvPr>
          <p:cNvSpPr/>
          <p:nvPr/>
        </p:nvSpPr>
        <p:spPr>
          <a:xfrm>
            <a:off x="555795" y="3935977"/>
            <a:ext cx="1968480" cy="95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accent2">
                    <a:lumMod val="75000"/>
                  </a:schemeClr>
                </a:solidFill>
              </a:rPr>
              <a:t>Compagnie di assicurazione</a:t>
            </a:r>
          </a:p>
        </p:txBody>
      </p:sp>
      <p:sp>
        <p:nvSpPr>
          <p:cNvPr id="39" name="Ovale 38">
            <a:extLst>
              <a:ext uri="{FF2B5EF4-FFF2-40B4-BE49-F238E27FC236}">
                <a16:creationId xmlns:a16="http://schemas.microsoft.com/office/drawing/2014/main" id="{A878CB5A-CAE1-43C4-AD4E-05F70B73A803}"/>
              </a:ext>
            </a:extLst>
          </p:cNvPr>
          <p:cNvSpPr/>
          <p:nvPr/>
        </p:nvSpPr>
        <p:spPr>
          <a:xfrm>
            <a:off x="3348898" y="4019155"/>
            <a:ext cx="1679761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Stato sociale europeo</a:t>
            </a:r>
          </a:p>
        </p:txBody>
      </p:sp>
      <p:cxnSp>
        <p:nvCxnSpPr>
          <p:cNvPr id="42" name="Line 8">
            <a:extLst>
              <a:ext uri="{FF2B5EF4-FFF2-40B4-BE49-F238E27FC236}">
                <a16:creationId xmlns:a16="http://schemas.microsoft.com/office/drawing/2014/main" id="{D15ABBAF-B0BE-49AC-AAE0-0245542423D1}"/>
              </a:ext>
            </a:extLst>
          </p:cNvPr>
          <p:cNvCxnSpPr>
            <a:cxnSpLocks/>
            <a:stCxn id="39" idx="6"/>
          </p:cNvCxnSpPr>
          <p:nvPr/>
        </p:nvCxnSpPr>
        <p:spPr>
          <a:xfrm flipV="1">
            <a:off x="5028659" y="3571740"/>
            <a:ext cx="180155" cy="904615"/>
          </a:xfrm>
          <a:prstGeom prst="curvedConnector2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  <p:cxnSp>
        <p:nvCxnSpPr>
          <p:cNvPr id="47" name="Line 8">
            <a:extLst>
              <a:ext uri="{FF2B5EF4-FFF2-40B4-BE49-F238E27FC236}">
                <a16:creationId xmlns:a16="http://schemas.microsoft.com/office/drawing/2014/main" id="{3ADA8BCE-46E5-40E9-81E2-4A200D7DE1C6}"/>
              </a:ext>
            </a:extLst>
          </p:cNvPr>
          <p:cNvCxnSpPr>
            <a:cxnSpLocks/>
            <a:endCxn id="12" idx="7"/>
          </p:cNvCxnSpPr>
          <p:nvPr/>
        </p:nvCxnSpPr>
        <p:spPr>
          <a:xfrm rot="10800000" flipV="1">
            <a:off x="2235999" y="2993516"/>
            <a:ext cx="1087161" cy="1081802"/>
          </a:xfrm>
          <a:prstGeom prst="curvedConnector2">
            <a:avLst/>
          </a:prstGeom>
          <a:ln>
            <a:solidFill>
              <a:srgbClr val="000000"/>
            </a:solidFill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2000">
              <a:schemeClr val="accent6">
                <a:lumMod val="75000"/>
              </a:schemeClr>
            </a:gs>
            <a:gs pos="60000">
              <a:schemeClr val="tx1"/>
            </a:gs>
            <a:gs pos="87000">
              <a:schemeClr val="accent6">
                <a:lumMod val="75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10;g731ea7dfb0_0_163"/>
          <p:cNvPicPr/>
          <p:nvPr/>
        </p:nvPicPr>
        <p:blipFill>
          <a:blip r:embed="rId2"/>
          <a:stretch/>
        </p:blipFill>
        <p:spPr>
          <a:xfrm>
            <a:off x="187920" y="171360"/>
            <a:ext cx="505800" cy="658080"/>
          </a:xfrm>
          <a:prstGeom prst="rect">
            <a:avLst/>
          </a:prstGeom>
          <a:ln>
            <a:noFill/>
          </a:ln>
        </p:spPr>
      </p:pic>
      <p:pic>
        <p:nvPicPr>
          <p:cNvPr id="132" name="Google Shape;111;g731ea7dfb0_0_163"/>
          <p:cNvPicPr/>
          <p:nvPr/>
        </p:nvPicPr>
        <p:blipFill>
          <a:blip r:embed="rId3"/>
          <a:stretch/>
        </p:blipFill>
        <p:spPr>
          <a:xfrm>
            <a:off x="187920" y="948600"/>
            <a:ext cx="1200600" cy="243360"/>
          </a:xfrm>
          <a:prstGeom prst="rect">
            <a:avLst/>
          </a:prstGeom>
          <a:ln>
            <a:noFill/>
          </a:ln>
        </p:spPr>
      </p:pic>
      <p:sp>
        <p:nvSpPr>
          <p:cNvPr id="133" name="CustomShape 1"/>
          <p:cNvSpPr/>
          <p:nvPr/>
        </p:nvSpPr>
        <p:spPr>
          <a:xfrm>
            <a:off x="547007" y="2215800"/>
            <a:ext cx="2298793" cy="71136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Infortuni/malattie del lavoro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3772800" y="2215800"/>
            <a:ext cx="2226600" cy="71136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Disoccupazione/</a:t>
            </a:r>
          </a:p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povertà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3"/>
          <p:cNvSpPr/>
          <p:nvPr/>
        </p:nvSpPr>
        <p:spPr>
          <a:xfrm>
            <a:off x="6638040" y="2215800"/>
            <a:ext cx="2152080" cy="711360"/>
          </a:xfrm>
          <a:prstGeom prst="round1Rect">
            <a:avLst>
              <a:gd name="adj" fmla="val 16667"/>
            </a:avLst>
          </a:prstGeom>
          <a:solidFill>
            <a:schemeClr val="lt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            Vecchiaia</a:t>
            </a:r>
            <a:endParaRPr lang="it-IT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4"/>
          <p:cNvSpPr/>
          <p:nvPr/>
        </p:nvSpPr>
        <p:spPr>
          <a:xfrm>
            <a:off x="807120" y="1234080"/>
            <a:ext cx="1876320" cy="658080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7" name="CustomShape 5"/>
          <p:cNvSpPr/>
          <p:nvPr/>
        </p:nvSpPr>
        <p:spPr>
          <a:xfrm>
            <a:off x="3669069" y="579189"/>
            <a:ext cx="2226600" cy="711360"/>
          </a:xfrm>
          <a:prstGeom prst="roundRect">
            <a:avLst>
              <a:gd name="adj" fmla="val 16667"/>
            </a:avLst>
          </a:prstGeom>
          <a:solidFill>
            <a:srgbClr val="B2B2B2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800" b="1" strike="noStrike" spc="-1" dirty="0">
                <a:solidFill>
                  <a:srgbClr val="000066"/>
                </a:solidFill>
                <a:uFill>
                  <a:solidFill>
                    <a:srgbClr val="FFFFFF"/>
                  </a:solidFill>
                </a:uFill>
                <a:latin typeface="F25 Executive"/>
              </a:rPr>
              <a:t>    mutualità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6"/>
          <p:cNvSpPr/>
          <p:nvPr/>
        </p:nvSpPr>
        <p:spPr>
          <a:xfrm>
            <a:off x="6597720" y="780480"/>
            <a:ext cx="1956600" cy="1067040"/>
          </a:xfrm>
          <a:prstGeom prst="roundRect">
            <a:avLst>
              <a:gd name="adj" fmla="val 16667"/>
            </a:avLst>
          </a:prstGeom>
          <a:solidFill>
            <a:srgbClr val="990000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   Sciopero</a:t>
            </a:r>
            <a:endParaRPr lang="it-IT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7"/>
          <p:cNvSpPr/>
          <p:nvPr/>
        </p:nvSpPr>
        <p:spPr>
          <a:xfrm>
            <a:off x="187920" y="3417120"/>
            <a:ext cx="2246400" cy="902880"/>
          </a:xfrm>
          <a:prstGeom prst="roundRect">
            <a:avLst>
              <a:gd name="adj" fmla="val 16667"/>
            </a:avLst>
          </a:prstGeom>
          <a:solidFill>
            <a:srgbClr val="663366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      </a:t>
            </a:r>
            <a:r>
              <a:rPr lang="it-IT" sz="2000" b="1" strike="noStrike" spc="-1" dirty="0">
                <a:solidFill>
                  <a:srgbClr val="FFCCFF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 Sussidio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it-IT" sz="2000" b="1" strike="noStrike" spc="-1">
                <a:solidFill>
                  <a:srgbClr val="FFCCFF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Disoccupazione/</a:t>
            </a:r>
          </a:p>
          <a:p>
            <a:r>
              <a:rPr lang="it-IT" sz="2000" b="1" strike="noStrike" spc="-1">
                <a:solidFill>
                  <a:srgbClr val="FFCCFF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Povertà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8"/>
          <p:cNvSpPr/>
          <p:nvPr/>
        </p:nvSpPr>
        <p:spPr>
          <a:xfrm>
            <a:off x="5112000" y="3417120"/>
            <a:ext cx="1008000" cy="822240"/>
          </a:xfrm>
          <a:prstGeom prst="roundRect">
            <a:avLst>
              <a:gd name="adj" fmla="val 16667"/>
            </a:avLst>
          </a:prstGeom>
          <a:solidFill>
            <a:srgbClr val="729FC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1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Cassa Comune  </a:t>
            </a:r>
            <a:endParaRPr lang="it-IT" sz="1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TextShape 9"/>
          <p:cNvSpPr txBox="1"/>
          <p:nvPr/>
        </p:nvSpPr>
        <p:spPr>
          <a:xfrm>
            <a:off x="864000" y="1234079"/>
            <a:ext cx="1728000" cy="714549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it-IT" sz="2000" b="1" strike="noStrike" spc="-1" dirty="0">
                <a:solidFill>
                  <a:srgbClr val="B1000C"/>
                </a:solidFill>
                <a:uFill>
                  <a:solidFill>
                    <a:srgbClr val="FFFFFF"/>
                  </a:solidFill>
                </a:uFill>
                <a:latin typeface="Dosis"/>
              </a:rPr>
              <a:t>Conflitto sociale</a:t>
            </a:r>
          </a:p>
        </p:txBody>
      </p:sp>
      <p:cxnSp>
        <p:nvCxnSpPr>
          <p:cNvPr id="142" name="Line 10"/>
          <p:cNvCxnSpPr>
            <a:cxnSpLocks/>
          </p:cNvCxnSpPr>
          <p:nvPr/>
        </p:nvCxnSpPr>
        <p:spPr>
          <a:xfrm rot="10800000" flipH="1">
            <a:off x="462299" y="1515600"/>
            <a:ext cx="316993" cy="980126"/>
          </a:xfrm>
          <a:prstGeom prst="curvedConnector3">
            <a:avLst>
              <a:gd name="adj1" fmla="val -72115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3" name="Line 11"/>
          <p:cNvCxnSpPr>
            <a:stCxn id="136" idx="3"/>
            <a:endCxn id="137" idx="1"/>
          </p:cNvCxnSpPr>
          <p:nvPr/>
        </p:nvCxnSpPr>
        <p:spPr>
          <a:xfrm flipV="1">
            <a:off x="2683440" y="934869"/>
            <a:ext cx="985629" cy="628251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5" name="Line 13"/>
          <p:cNvCxnSpPr>
            <a:cxnSpLocks/>
            <a:stCxn id="140" idx="3"/>
            <a:endCxn id="138" idx="1"/>
          </p:cNvCxnSpPr>
          <p:nvPr/>
        </p:nvCxnSpPr>
        <p:spPr>
          <a:xfrm flipV="1">
            <a:off x="6120000" y="1314000"/>
            <a:ext cx="477720" cy="2514240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6" name="Line 14"/>
          <p:cNvCxnSpPr>
            <a:cxnSpLocks/>
            <a:stCxn id="137" idx="1"/>
            <a:endCxn id="140" idx="1"/>
          </p:cNvCxnSpPr>
          <p:nvPr/>
        </p:nvCxnSpPr>
        <p:spPr>
          <a:xfrm rot="10800000" flipH="1" flipV="1">
            <a:off x="3669068" y="934868"/>
            <a:ext cx="1442931" cy="2893371"/>
          </a:xfrm>
          <a:prstGeom prst="curvedConnector3">
            <a:avLst>
              <a:gd name="adj1" fmla="val -15843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7" name="Line 15"/>
          <p:cNvCxnSpPr>
            <a:cxnSpLocks/>
            <a:stCxn id="134" idx="1"/>
            <a:endCxn id="136" idx="3"/>
          </p:cNvCxnSpPr>
          <p:nvPr/>
        </p:nvCxnSpPr>
        <p:spPr>
          <a:xfrm rot="10800000">
            <a:off x="2683440" y="1563120"/>
            <a:ext cx="1089360" cy="1008360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8" name="Line 16"/>
          <p:cNvCxnSpPr>
            <a:cxnSpLocks/>
          </p:cNvCxnSpPr>
          <p:nvPr/>
        </p:nvCxnSpPr>
        <p:spPr>
          <a:xfrm rot="16200000" flipV="1">
            <a:off x="5574238" y="1372220"/>
            <a:ext cx="1125314" cy="961972"/>
          </a:xfrm>
          <a:prstGeom prst="curvedConnector3">
            <a:avLst>
              <a:gd name="adj1" fmla="val 50000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49" name="Line 17"/>
          <p:cNvCxnSpPr>
            <a:cxnSpLocks/>
            <a:stCxn id="137" idx="2"/>
            <a:endCxn id="139" idx="0"/>
          </p:cNvCxnSpPr>
          <p:nvPr/>
        </p:nvCxnSpPr>
        <p:spPr>
          <a:xfrm rot="5400000">
            <a:off x="1983460" y="618210"/>
            <a:ext cx="2126571" cy="3471249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sp>
        <p:nvSpPr>
          <p:cNvPr id="150" name="CustomShape 18"/>
          <p:cNvSpPr/>
          <p:nvPr/>
        </p:nvSpPr>
        <p:spPr>
          <a:xfrm>
            <a:off x="6755400" y="3240000"/>
            <a:ext cx="1524600" cy="648000"/>
          </a:xfrm>
          <a:prstGeom prst="roundRect">
            <a:avLst>
              <a:gd name="adj" fmla="val 16667"/>
            </a:avLst>
          </a:prstGeom>
          <a:solidFill>
            <a:srgbClr val="CC9999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 </a:t>
            </a:r>
            <a:r>
              <a:rPr lang="it-IT" sz="2400" b="1" strike="noStrike" spc="-1">
                <a:solidFill>
                  <a:srgbClr val="800000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Pensioni</a:t>
            </a:r>
            <a:endParaRPr lang="it-IT" sz="1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51" name="Line 19"/>
          <p:cNvCxnSpPr>
            <a:cxnSpLocks/>
          </p:cNvCxnSpPr>
          <p:nvPr/>
        </p:nvCxnSpPr>
        <p:spPr>
          <a:xfrm>
            <a:off x="5920188" y="1157349"/>
            <a:ext cx="859731" cy="2629131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sp>
        <p:nvSpPr>
          <p:cNvPr id="152" name="CustomShape 20"/>
          <p:cNvSpPr/>
          <p:nvPr/>
        </p:nvSpPr>
        <p:spPr>
          <a:xfrm>
            <a:off x="2591999" y="3496730"/>
            <a:ext cx="2122612" cy="984190"/>
          </a:xfrm>
          <a:prstGeom prst="roundRect">
            <a:avLst>
              <a:gd name="adj" fmla="val 16667"/>
            </a:avLst>
          </a:prstGeom>
          <a:solidFill>
            <a:srgbClr val="3333FF"/>
          </a:solidFill>
          <a:ln w="9360">
            <a:solidFill>
              <a:schemeClr val="dk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ctr"/>
          <a:lstStyle/>
          <a:p>
            <a:r>
              <a:rPr lang="it-IT" sz="24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Brandon Grotesque Regular"/>
              </a:rPr>
              <a:t>Assistenza Sanitaria</a:t>
            </a:r>
            <a:endParaRPr lang="it-IT" sz="1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cxnSp>
        <p:nvCxnSpPr>
          <p:cNvPr id="153" name="Line 21"/>
          <p:cNvCxnSpPr>
            <a:cxnSpLocks/>
          </p:cNvCxnSpPr>
          <p:nvPr/>
        </p:nvCxnSpPr>
        <p:spPr>
          <a:xfrm>
            <a:off x="5895669" y="957859"/>
            <a:ext cx="12700" cy="12700"/>
          </a:xfrm>
          <a:prstGeom prst="curvedConnector3">
            <a:avLst>
              <a:gd name="adj1" fmla="val 5400000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cxnSp>
        <p:nvCxnSpPr>
          <p:cNvPr id="154" name="Line 22"/>
          <p:cNvCxnSpPr>
            <a:cxnSpLocks/>
            <a:stCxn id="137" idx="2"/>
            <a:endCxn id="152" idx="0"/>
          </p:cNvCxnSpPr>
          <p:nvPr/>
        </p:nvCxnSpPr>
        <p:spPr>
          <a:xfrm rot="5400000">
            <a:off x="3114747" y="1829107"/>
            <a:ext cx="2206181" cy="1129064"/>
          </a:xfrm>
          <a:prstGeom prst="curvedConnector3">
            <a:avLst/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  <p:sp>
        <p:nvSpPr>
          <p:cNvPr id="25" name="Triangolo isoscele 24">
            <a:extLst>
              <a:ext uri="{FF2B5EF4-FFF2-40B4-BE49-F238E27FC236}">
                <a16:creationId xmlns:a16="http://schemas.microsoft.com/office/drawing/2014/main" id="{C48802BB-771E-4774-B122-38AE6FE7378B}"/>
              </a:ext>
            </a:extLst>
          </p:cNvPr>
          <p:cNvSpPr/>
          <p:nvPr/>
        </p:nvSpPr>
        <p:spPr>
          <a:xfrm>
            <a:off x="4754931" y="4239681"/>
            <a:ext cx="4384440" cy="398957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>
                <a:solidFill>
                  <a:schemeClr val="tx2"/>
                </a:solidFill>
              </a:rPr>
              <a:t>Istruzione pubblica</a:t>
            </a:r>
          </a:p>
        </p:txBody>
      </p:sp>
      <p:cxnSp>
        <p:nvCxnSpPr>
          <p:cNvPr id="51" name="Line 14">
            <a:extLst>
              <a:ext uri="{FF2B5EF4-FFF2-40B4-BE49-F238E27FC236}">
                <a16:creationId xmlns:a16="http://schemas.microsoft.com/office/drawing/2014/main" id="{868BA032-0D63-4241-A46D-710E9624582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540990" y="2292483"/>
            <a:ext cx="3018342" cy="1014478"/>
          </a:xfrm>
          <a:prstGeom prst="curvedConnector3">
            <a:avLst>
              <a:gd name="adj1" fmla="val 50000"/>
            </a:avLst>
          </a:prstGeom>
          <a:ln>
            <a:solidFill>
              <a:srgbClr val="FFFFFF"/>
            </a:solidFill>
            <a:headEnd type="triangle" w="med" len="med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59</Words>
  <Application>Microsoft Office PowerPoint</Application>
  <PresentationFormat>Presentazione su schermo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5" baseType="lpstr">
      <vt:lpstr>Arial</vt:lpstr>
      <vt:lpstr>Brandon Grotesque Regular</vt:lpstr>
      <vt:lpstr>Calibri</vt:lpstr>
      <vt:lpstr>Dosis</vt:lpstr>
      <vt:lpstr>F25 Executive</vt:lpstr>
      <vt:lpstr>Lato</vt:lpstr>
      <vt:lpstr>Quicksand</vt:lpstr>
      <vt:lpstr>Symbol</vt:lpstr>
      <vt:lpstr>Times New Roman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/>
  <dc:description/>
  <cp:lastModifiedBy>Simona</cp:lastModifiedBy>
  <cp:revision>21</cp:revision>
  <dcterms:modified xsi:type="dcterms:W3CDTF">2020-04-17T14:11:05Z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Presentazione su schermo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