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1" r:id="rId2"/>
  </p:sldMasterIdLst>
  <p:notesMasterIdLst>
    <p:notesMasterId r:id="rId7"/>
  </p:notesMasterIdLst>
  <p:sldIdLst>
    <p:sldId id="256" r:id="rId3"/>
    <p:sldId id="261" r:id="rId4"/>
    <p:sldId id="258" r:id="rId5"/>
    <p:sldId id="263" r:id="rId6"/>
  </p:sldIdLst>
  <p:sldSz cx="9144000" cy="5143500" type="screen16x9"/>
  <p:notesSz cx="6858000" cy="9144000"/>
  <p:embeddedFontLst>
    <p:embeddedFont>
      <p:font typeface="Comfortaa" panose="020B0604020202020204" charset="0"/>
      <p:regular r:id="rId8"/>
      <p:bold r:id="rId9"/>
    </p:embeddedFont>
    <p:embeddedFont>
      <p:font typeface="Lato" panose="020B0604020202020204" charset="0"/>
      <p:regular r:id="rId10"/>
      <p:bold r:id="rId11"/>
      <p:italic r:id="rId12"/>
      <p:boldItalic r:id="rId13"/>
    </p:embeddedFont>
    <p:embeddedFont>
      <p:font typeface="Montserrat" panose="020B0604020202020204" charset="0"/>
      <p:regular r:id="rId14"/>
      <p:bold r:id="rId15"/>
      <p:italic r:id="rId16"/>
      <p:boldItalic r:id="rId17"/>
    </p:embeddedFont>
    <p:embeddedFont>
      <p:font typeface="Raleway" panose="020B060402020202020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38" y="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1.xml"/><Relationship Id="rId21" Type="http://schemas.openxmlformats.org/officeDocument/2006/relationships/font" Target="fonts/font14.fntdata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4.fntdata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font" Target="fonts/font8.fntdata"/><Relationship Id="rId23" Type="http://schemas.openxmlformats.org/officeDocument/2006/relationships/viewProps" Target="viewProp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2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2300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5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3964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07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rgbClr val="353535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3141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dk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oogle Shape;23;p8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5242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" name="Google Shape;29;p9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9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5687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1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9801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42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Google Shape;46;p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314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1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202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4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44676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5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5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5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15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9753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2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latin typeface="Comfortaa"/>
                <a:ea typeface="Comfortaa"/>
                <a:cs typeface="Comfortaa"/>
                <a:sym typeface="Comfortaa"/>
              </a:rPr>
              <a:t>CONCETTO DI MUTUALITA’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69ACE0A-44BC-47CE-8343-3DACDB728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69" y="171301"/>
            <a:ext cx="506012" cy="65842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CE1B27B6-90E8-43E7-9FA1-7F11A7F00C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759" y="94863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089" y="186750"/>
            <a:ext cx="506012" cy="65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4089" y="962168"/>
            <a:ext cx="1201016" cy="24386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A005ADD1-B1E3-437E-9B6A-7BA80DE24B52}"/>
              </a:ext>
            </a:extLst>
          </p:cNvPr>
          <p:cNvSpPr txBox="1"/>
          <p:nvPr/>
        </p:nvSpPr>
        <p:spPr>
          <a:xfrm>
            <a:off x="1212426" y="1815254"/>
            <a:ext cx="696976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/>
              <a:t>SOCIETA’ DI MUTUO SOCCORSO</a:t>
            </a:r>
          </a:p>
          <a:p>
            <a:endParaRPr lang="it-IT" sz="18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bg1"/>
                </a:solidFill>
              </a:rPr>
              <a:t>NASCONO A FINE ‘700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bg1"/>
                </a:solidFill>
              </a:rPr>
              <a:t>MUTUO  = RECIPROCO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bg1"/>
                </a:solidFill>
              </a:rPr>
              <a:t>INIZIATIVA PRIVATA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bg1"/>
                </a:solidFill>
              </a:rPr>
              <a:t>OBBLIGO DEL CONTRIBUTO PER ISCRITTI</a:t>
            </a:r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r>
              <a:rPr lang="it-IT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principali obiettivi:</a:t>
            </a:r>
          </a:p>
          <a:p>
            <a:endParaRPr lang="it-IT" b="1" dirty="0"/>
          </a:p>
          <a:p>
            <a:r>
              <a:rPr lang="it-IT" b="1" dirty="0"/>
              <a:t>- istruzione</a:t>
            </a:r>
            <a:r>
              <a:rPr lang="it-IT" dirty="0"/>
              <a:t> (scuole domenicali, letture)</a:t>
            </a:r>
          </a:p>
          <a:p>
            <a:pPr lvl="0"/>
            <a:r>
              <a:rPr lang="it-IT" b="1" dirty="0"/>
              <a:t>-</a:t>
            </a:r>
            <a:r>
              <a:rPr lang="it-IT" dirty="0"/>
              <a:t> mutualismo in caso di </a:t>
            </a:r>
            <a:r>
              <a:rPr lang="it-IT" b="1" dirty="0"/>
              <a:t>infermità </a:t>
            </a:r>
            <a:endParaRPr lang="it-IT" dirty="0"/>
          </a:p>
          <a:p>
            <a:pPr lvl="0"/>
            <a:r>
              <a:rPr lang="it-IT" b="1" dirty="0"/>
              <a:t>- previdenza</a:t>
            </a:r>
            <a:endParaRPr lang="it-IT" dirty="0"/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871399" y="899819"/>
            <a:ext cx="6209187" cy="3035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/>
            <a:r>
              <a:rPr lang="it-IT" sz="1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Il mutuo soccorso si intreccia fin da subito con il movimento cooperativo:</a:t>
            </a:r>
          </a:p>
          <a:p>
            <a:pPr lvl="0"/>
            <a:r>
              <a:rPr lang="it-IT" sz="1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300480"/>
            <a:ext cx="7595700" cy="35289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050" b="1" dirty="0">
                <a:latin typeface="Raleway"/>
                <a:ea typeface="Raleway"/>
                <a:cs typeface="Raleway"/>
                <a:sym typeface="Raleway"/>
              </a:rPr>
              <a:t>CONDIVISIONE DI TRATTI DI STORIA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050" b="1" dirty="0">
                <a:latin typeface="Raleway"/>
                <a:ea typeface="Raleway"/>
                <a:cs typeface="Raleway"/>
                <a:sym typeface="Raleway"/>
              </a:rPr>
              <a:t>LE COOPERATIVE INGLOBERANNO GRAN PARTE DELLE SMS</a:t>
            </a:r>
          </a:p>
          <a:p>
            <a:pPr marL="152400" indent="0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indent="0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Oggi in Italia sono attive circa 2.000 società di mutuo soccorso, con attività in:</a:t>
            </a:r>
          </a:p>
          <a:p>
            <a:pPr marL="438150" indent="-285750" algn="ctr">
              <a:spcBef>
                <a:spcPts val="1000"/>
              </a:spcBef>
              <a:buClr>
                <a:schemeClr val="dk1"/>
              </a:buClr>
              <a:buSzPts val="1200"/>
              <a:buFont typeface="Wingdings" panose="05000000000000000000" pitchFamily="2" charset="2"/>
              <a:buChar char="v"/>
            </a:pPr>
            <a:r>
              <a:rPr lang="it-IT" sz="1100" b="1" dirty="0">
                <a:latin typeface="Raleway"/>
                <a:ea typeface="Raleway"/>
                <a:cs typeface="Raleway"/>
                <a:sym typeface="Raleway"/>
              </a:rPr>
              <a:t>SANITA’ O PENSIONE INTEGRATIVA </a:t>
            </a:r>
          </a:p>
          <a:p>
            <a:pPr marL="438150" indent="-285750" algn="ctr">
              <a:spcBef>
                <a:spcPts val="1000"/>
              </a:spcBef>
              <a:buClr>
                <a:schemeClr val="dk1"/>
              </a:buClr>
              <a:buSzPts val="1200"/>
              <a:buFont typeface="Wingdings" panose="05000000000000000000" pitchFamily="2" charset="2"/>
              <a:buChar char="v"/>
            </a:pPr>
            <a:r>
              <a:rPr lang="it-IT" sz="1100" b="1" dirty="0">
                <a:latin typeface="Raleway"/>
                <a:ea typeface="Raleway"/>
                <a:cs typeface="Raleway"/>
                <a:sym typeface="Raleway"/>
              </a:rPr>
              <a:t>SPESE FUNERARIE</a:t>
            </a:r>
          </a:p>
          <a:p>
            <a:pPr marL="438150" indent="-285750" algn="ctr">
              <a:spcBef>
                <a:spcPts val="1000"/>
              </a:spcBef>
              <a:buClr>
                <a:schemeClr val="dk1"/>
              </a:buClr>
              <a:buSzPts val="1200"/>
              <a:buFont typeface="Wingdings" panose="05000000000000000000" pitchFamily="2" charset="2"/>
              <a:buChar char="v"/>
            </a:pPr>
            <a:r>
              <a:rPr lang="it-IT" sz="1100" b="1" dirty="0">
                <a:latin typeface="Raleway"/>
                <a:ea typeface="Raleway"/>
                <a:cs typeface="Raleway"/>
                <a:sym typeface="Raleway"/>
              </a:rPr>
              <a:t>TRASPORTO DISABILI E ANZIANI</a:t>
            </a:r>
          </a:p>
          <a:p>
            <a:pPr marL="438150" indent="-285750" algn="ctr">
              <a:spcBef>
                <a:spcPts val="1000"/>
              </a:spcBef>
              <a:buClr>
                <a:schemeClr val="dk1"/>
              </a:buClr>
              <a:buSzPts val="1200"/>
              <a:buFont typeface="Wingdings" panose="05000000000000000000" pitchFamily="2" charset="2"/>
              <a:buChar char="v"/>
            </a:pPr>
            <a:r>
              <a:rPr lang="it-IT" sz="1100" b="1" dirty="0">
                <a:latin typeface="Raleway"/>
                <a:ea typeface="Raleway"/>
                <a:cs typeface="Raleway"/>
                <a:sym typeface="Raleway"/>
              </a:rPr>
              <a:t>ASSISTENZA DOMICILIARE</a:t>
            </a:r>
          </a:p>
          <a:p>
            <a:pPr marL="438150" indent="-285750" algn="ctr">
              <a:spcBef>
                <a:spcPts val="1000"/>
              </a:spcBef>
              <a:buClr>
                <a:schemeClr val="dk1"/>
              </a:buClr>
              <a:buSzPts val="1200"/>
              <a:buFont typeface="Wingdings" panose="05000000000000000000" pitchFamily="2" charset="2"/>
              <a:buChar char="v"/>
            </a:pPr>
            <a:r>
              <a:rPr lang="it-IT" sz="1100" b="1" dirty="0">
                <a:latin typeface="Raleway"/>
                <a:ea typeface="Raleway"/>
                <a:cs typeface="Raleway"/>
                <a:sym typeface="Raleway"/>
              </a:rPr>
              <a:t>ATTIVITA’ RICREATIVE</a:t>
            </a:r>
          </a:p>
          <a:p>
            <a:pPr marL="438150" indent="-285750" algn="ctr">
              <a:spcBef>
                <a:spcPts val="1000"/>
              </a:spcBef>
              <a:buClr>
                <a:schemeClr val="dk1"/>
              </a:buClr>
              <a:buSzPts val="1200"/>
              <a:buFont typeface="Wingdings" panose="05000000000000000000" pitchFamily="2" charset="2"/>
              <a:buChar char="v"/>
            </a:pPr>
            <a:r>
              <a:rPr lang="it-IT" sz="1100" b="1" dirty="0">
                <a:latin typeface="Raleway"/>
                <a:ea typeface="Raleway"/>
                <a:cs typeface="Raleway"/>
                <a:sym typeface="Raleway"/>
              </a:rPr>
              <a:t>BORSE DI STUDIO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E7AC4E4-4CE4-4800-AF86-5D76D827BE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482" y="162725"/>
            <a:ext cx="506012" cy="65842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9A21CAA-7C7B-4F3D-8A10-541E70FD8A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075" y="89981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089" y="186750"/>
            <a:ext cx="506012" cy="65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4089" y="962168"/>
            <a:ext cx="1201016" cy="2438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51C1E1C-AF97-44BB-904C-65240F71B655}"/>
              </a:ext>
            </a:extLst>
          </p:cNvPr>
          <p:cNvSpPr txBox="1"/>
          <p:nvPr/>
        </p:nvSpPr>
        <p:spPr>
          <a:xfrm>
            <a:off x="1855893" y="555413"/>
            <a:ext cx="516128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MUTUALITÀ 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bg1"/>
                </a:solidFill>
              </a:rPr>
              <a:t>aiutarsi aiutando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bg2"/>
                </a:solidFill>
              </a:rPr>
              <a:t>rinunciare a una piccola quota del proprio stipendio per coprire le necessità comuni, anche se non se ne avesse mai personalmente bisogno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bg1"/>
                </a:solidFill>
              </a:rPr>
              <a:t>principio alla base dello stato sociale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bg2"/>
                </a:solidFill>
              </a:rPr>
              <a:t>principio alla base delle assicurazioni private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>
              <a:solidFill>
                <a:schemeClr val="bg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>
              <a:solidFill>
                <a:schemeClr val="bg2"/>
              </a:solidFill>
            </a:endParaRPr>
          </a:p>
          <a:p>
            <a:pPr algn="r"/>
            <a:r>
              <a:rPr lang="it-IT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 EVADE LE TASSE ABBASSA IL LIVELLO DELLA “CASSA COMUNE” PRODUCENDO DUE EFFETTI: </a:t>
            </a:r>
          </a:p>
          <a:p>
            <a:endParaRPr lang="it-IT" sz="1200" b="1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diminuzione del servizio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aumento delle tasse per chi invece le paga</a:t>
            </a:r>
          </a:p>
          <a:p>
            <a:endParaRPr lang="it-IT" dirty="0">
              <a:solidFill>
                <a:schemeClr val="bg2"/>
              </a:solidFill>
            </a:endParaRPr>
          </a:p>
          <a:p>
            <a:endParaRPr lang="it-IT" sz="1000" dirty="0">
              <a:solidFill>
                <a:schemeClr val="bg1"/>
              </a:solidFill>
            </a:endParaRPr>
          </a:p>
        </p:txBody>
      </p:sp>
      <p:sp>
        <p:nvSpPr>
          <p:cNvPr id="3" name="Freccia in giù 2">
            <a:extLst>
              <a:ext uri="{FF2B5EF4-FFF2-40B4-BE49-F238E27FC236}">
                <a16:creationId xmlns:a16="http://schemas.microsoft.com/office/drawing/2014/main" id="{A4FA6E12-229A-4E11-AC04-15A43A8348AA}"/>
              </a:ext>
            </a:extLst>
          </p:cNvPr>
          <p:cNvSpPr/>
          <p:nvPr/>
        </p:nvSpPr>
        <p:spPr>
          <a:xfrm>
            <a:off x="2149283" y="962168"/>
            <a:ext cx="484632" cy="450088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5017751"/>
      </p:ext>
    </p:extLst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173</Words>
  <Application>Microsoft Office PowerPoint</Application>
  <PresentationFormat>Presentazione su schermo (16:9)</PresentationFormat>
  <Paragraphs>56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4</vt:i4>
      </vt:variant>
    </vt:vector>
  </HeadingPairs>
  <TitlesOfParts>
    <vt:vector size="12" baseType="lpstr">
      <vt:lpstr>Raleway</vt:lpstr>
      <vt:lpstr>Montserrat</vt:lpstr>
      <vt:lpstr>Comfortaa</vt:lpstr>
      <vt:lpstr>Wingdings</vt:lpstr>
      <vt:lpstr>Lato</vt:lpstr>
      <vt:lpstr>Arial</vt:lpstr>
      <vt:lpstr>Swiss</vt:lpstr>
      <vt:lpstr>1_Swiss</vt:lpstr>
      <vt:lpstr>MODULO 2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cp:lastModifiedBy>Simona</cp:lastModifiedBy>
  <cp:revision>36</cp:revision>
  <dcterms:modified xsi:type="dcterms:W3CDTF">2020-04-17T14:45:42Z</dcterms:modified>
</cp:coreProperties>
</file>