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  <p:sldMasterId id="2147483661" r:id="rId2"/>
  </p:sldMasterIdLst>
  <p:notesMasterIdLst>
    <p:notesMasterId r:id="rId6"/>
  </p:notesMasterIdLst>
  <p:sldIdLst>
    <p:sldId id="256" r:id="rId3"/>
    <p:sldId id="261" r:id="rId4"/>
    <p:sldId id="258" r:id="rId5"/>
  </p:sldIdLst>
  <p:sldSz cx="9144000" cy="5143500" type="screen16x9"/>
  <p:notesSz cx="6858000" cy="9144000"/>
  <p:embeddedFontLst>
    <p:embeddedFont>
      <p:font typeface="Comfortaa" panose="020B0604020202020204" charset="0"/>
      <p:regular r:id="rId7"/>
      <p:bold r:id="rId8"/>
    </p:embeddedFont>
    <p:embeddedFont>
      <p:font typeface="Lato" panose="020B0604020202020204" charset="0"/>
      <p:regular r:id="rId9"/>
      <p:bold r:id="rId10"/>
      <p:italic r:id="rId11"/>
      <p:boldItalic r:id="rId12"/>
    </p:embeddedFont>
    <p:embeddedFont>
      <p:font typeface="Montserrat" panose="020B0604020202020204" charset="0"/>
      <p:regular r:id="rId13"/>
      <p:bold r:id="rId14"/>
      <p:italic r:id="rId15"/>
      <p:boldItalic r:id="rId16"/>
    </p:embeddedFont>
    <p:embeddedFont>
      <p:font typeface="Raleway" panose="020B0604020202020204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4690ED6-2B78-4921-9739-BF9B6A6A56F0}">
  <a:tblStyle styleId="{44690ED6-2B78-4921-9739-BF9B6A6A56F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1" d="100"/>
          <a:sy n="141" d="100"/>
        </p:scale>
        <p:origin x="138" y="33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font" Target="fonts/font12.fntdata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font" Target="fonts/font11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10.fntdata"/><Relationship Id="rId20" Type="http://schemas.openxmlformats.org/officeDocument/2006/relationships/font" Target="fonts/font14.fntdata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font" Target="fonts/font9.fntdata"/><Relationship Id="rId23" Type="http://schemas.openxmlformats.org/officeDocument/2006/relationships/theme" Target="theme/theme1.xml"/><Relationship Id="rId10" Type="http://schemas.openxmlformats.org/officeDocument/2006/relationships/font" Target="fonts/font4.fntdata"/><Relationship Id="rId19" Type="http://schemas.openxmlformats.org/officeDocument/2006/relationships/font" Target="fonts/font13.fntdata"/><Relationship Id="rId4" Type="http://schemas.openxmlformats.org/officeDocument/2006/relationships/slide" Target="slides/slide2.xml"/><Relationship Id="rId9" Type="http://schemas.openxmlformats.org/officeDocument/2006/relationships/font" Target="fonts/font3.fntdata"/><Relationship Id="rId14" Type="http://schemas.openxmlformats.org/officeDocument/2006/relationships/font" Target="fonts/font8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b9a0b07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b9a0b07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23630543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23630543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5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339644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075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rgbClr val="353535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Google Shape;19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" name="Google Shape;20;p7"/>
          <p:cNvSpPr txBox="1">
            <a:spLocks noGrp="1"/>
          </p:cNvSpPr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931413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chemeClr val="dk1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Google Shape;23;p8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8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8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052424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Google Shape;28;p9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9" name="Google Shape;29;p9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9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1" name="Google Shape;31;p9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05687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10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" name="Google Shape;36;p10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7" name="Google Shape;3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8" name="Google Shape;38;p10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998016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1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34217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Google Shape;46;p1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7" name="Google Shape;47;p12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3143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2" name="Google Shape;52;p13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3" name="Google Shape;53;p13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32024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Google Shape;58;p14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9" name="Google Shape;59;p1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44676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Google Shape;63;p15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4" name="Google Shape;64;p15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5" name="Google Shape;65;p15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21512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3" name="Google Shape;63;p11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wiss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6997534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5622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>
                <a:solidFill>
                  <a:schemeClr val="bg2"/>
                </a:solidFill>
                <a:latin typeface="Comfortaa"/>
                <a:ea typeface="Comfortaa"/>
                <a:cs typeface="Comfortaa"/>
                <a:sym typeface="Comfortaa"/>
              </a:rPr>
              <a:t>MODULO 2 </a:t>
            </a:r>
            <a:endParaRPr sz="3000" dirty="0">
              <a:solidFill>
                <a:schemeClr val="bg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3" name="Google Shape;73;p13"/>
          <p:cNvSpPr txBox="1">
            <a:spLocks noGrp="1"/>
          </p:cNvSpPr>
          <p:nvPr>
            <p:ph type="subTitle" idx="1"/>
          </p:nvPr>
        </p:nvSpPr>
        <p:spPr>
          <a:xfrm>
            <a:off x="2390267" y="1363579"/>
            <a:ext cx="6331500" cy="311657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200" b="1" dirty="0">
                <a:latin typeface="Comfortaa"/>
                <a:ea typeface="Comfortaa"/>
                <a:cs typeface="Comfortaa"/>
                <a:sym typeface="Comfortaa"/>
              </a:rPr>
              <a:t>CONTESTI PER LA MUTUALITA’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769ACE0A-44BC-47CE-8343-3DACDB7284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769" y="171301"/>
            <a:ext cx="506012" cy="658425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CE1B27B6-90E8-43E7-9FA1-7F11A7F00C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759" y="948638"/>
            <a:ext cx="1201016" cy="24386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dk2"/>
            </a:gs>
            <a:gs pos="5000">
              <a:schemeClr val="dk2"/>
            </a:gs>
            <a:gs pos="47000">
              <a:schemeClr val="dk1"/>
            </a:gs>
            <a:gs pos="76000">
              <a:schemeClr val="dk1"/>
            </a:gs>
            <a:gs pos="100000">
              <a:srgbClr val="3F3F3F"/>
            </a:gs>
          </a:gsLst>
          <a:lin ang="5400000" scaled="0"/>
        </a:gra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4089" y="186750"/>
            <a:ext cx="506012" cy="658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4089" y="962168"/>
            <a:ext cx="1201016" cy="24386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A005ADD1-B1E3-437E-9B6A-7BA80DE24B52}"/>
              </a:ext>
            </a:extLst>
          </p:cNvPr>
          <p:cNvSpPr txBox="1"/>
          <p:nvPr/>
        </p:nvSpPr>
        <p:spPr>
          <a:xfrm>
            <a:off x="1212426" y="1815254"/>
            <a:ext cx="696976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b="1" dirty="0"/>
              <a:t>PARTENDO DALLA </a:t>
            </a:r>
            <a:r>
              <a:rPr lang="it-IT" sz="1800" b="1" dirty="0">
                <a:solidFill>
                  <a:schemeClr val="bg1"/>
                </a:solidFill>
              </a:rPr>
              <a:t>CONSAPEVOLEZZA</a:t>
            </a:r>
            <a:r>
              <a:rPr lang="it-IT" sz="1800" b="1" dirty="0"/>
              <a:t> DI: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b="1" dirty="0"/>
              <a:t>SFRUTTAMENTO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b="1" dirty="0"/>
              <a:t>DIFFICOLTA’ SIMILI PER TUTTI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sz="1800" b="1" dirty="0"/>
          </a:p>
          <a:p>
            <a:r>
              <a:rPr lang="it-IT" sz="1800" b="1" dirty="0"/>
              <a:t>                     COME AIUTARSI DA SOLI?</a:t>
            </a:r>
          </a:p>
          <a:p>
            <a:endParaRPr lang="it-IT" sz="1800" b="1" dirty="0"/>
          </a:p>
          <a:p>
            <a:r>
              <a:rPr lang="it-IT" sz="1800" b="1" dirty="0"/>
              <a:t>                                       </a:t>
            </a:r>
            <a:r>
              <a:rPr lang="it-IT" sz="1800" b="1" dirty="0">
                <a:solidFill>
                  <a:schemeClr val="bg1"/>
                </a:solidFill>
              </a:rPr>
              <a:t>LA RISPOSTA E’ COLLETTIVA</a:t>
            </a:r>
          </a:p>
          <a:p>
            <a:endParaRPr lang="it-IT" sz="1800" b="1" dirty="0"/>
          </a:p>
          <a:p>
            <a:pPr algn="ctr"/>
            <a:endParaRPr lang="it-IT" b="1" i="1" dirty="0">
              <a:solidFill>
                <a:schemeClr val="bg1"/>
              </a:solidFill>
            </a:endParaRPr>
          </a:p>
          <a:p>
            <a:pPr algn="ctr"/>
            <a:endParaRPr lang="it-IT" b="1" i="1" dirty="0">
              <a:solidFill>
                <a:schemeClr val="bg1"/>
              </a:solidFill>
            </a:endParaRPr>
          </a:p>
        </p:txBody>
      </p:sp>
      <p:sp>
        <p:nvSpPr>
          <p:cNvPr id="4" name="Freccia destra rientrata 3">
            <a:extLst>
              <a:ext uri="{FF2B5EF4-FFF2-40B4-BE49-F238E27FC236}">
                <a16:creationId xmlns:a16="http://schemas.microsoft.com/office/drawing/2014/main" id="{9FEF9338-5F03-40E1-BF4A-57287248CE48}"/>
              </a:ext>
            </a:extLst>
          </p:cNvPr>
          <p:cNvSpPr/>
          <p:nvPr/>
        </p:nvSpPr>
        <p:spPr>
          <a:xfrm>
            <a:off x="1365105" y="2872691"/>
            <a:ext cx="1029547" cy="250613"/>
          </a:xfrm>
          <a:prstGeom prst="notched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destra rientrata 6">
            <a:extLst>
              <a:ext uri="{FF2B5EF4-FFF2-40B4-BE49-F238E27FC236}">
                <a16:creationId xmlns:a16="http://schemas.microsoft.com/office/drawing/2014/main" id="{A71392CA-BB1A-4633-B734-3AF9477FA9C8}"/>
              </a:ext>
            </a:extLst>
          </p:cNvPr>
          <p:cNvSpPr/>
          <p:nvPr/>
        </p:nvSpPr>
        <p:spPr>
          <a:xfrm>
            <a:off x="2394652" y="3350211"/>
            <a:ext cx="1029547" cy="250613"/>
          </a:xfrm>
          <a:prstGeom prst="notched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6200" y="162726"/>
            <a:ext cx="8790725" cy="4818049"/>
          </a:xfrm>
          <a:prstGeom prst="rect">
            <a:avLst/>
          </a:prstGeom>
          <a:gradFill>
            <a:gsLst>
              <a:gs pos="75000">
                <a:schemeClr val="bg2">
                  <a:lumMod val="75000"/>
                  <a:lumOff val="25000"/>
                </a:schemeClr>
              </a:gs>
              <a:gs pos="100000">
                <a:schemeClr val="tx1"/>
              </a:gs>
              <a:gs pos="87000">
                <a:schemeClr val="tx1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</p:spPr>
      </p:pic>
      <p:sp>
        <p:nvSpPr>
          <p:cNvPr id="88" name="Google Shape;88;p15"/>
          <p:cNvSpPr txBox="1"/>
          <p:nvPr/>
        </p:nvSpPr>
        <p:spPr>
          <a:xfrm>
            <a:off x="1571160" y="821150"/>
            <a:ext cx="5401200" cy="2992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dirty="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rPr>
              <a:t>DIFFICOLTA’ SIMILI PER TUTTI: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lang="it-IT" sz="1800" b="1" dirty="0">
              <a:solidFill>
                <a:schemeClr val="bg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9" name="Google Shape;89;p15"/>
          <p:cNvSpPr txBox="1">
            <a:spLocks noGrp="1"/>
          </p:cNvSpPr>
          <p:nvPr>
            <p:ph type="body" idx="4294967295"/>
          </p:nvPr>
        </p:nvSpPr>
        <p:spPr>
          <a:xfrm>
            <a:off x="1122025" y="821151"/>
            <a:ext cx="7595700" cy="290418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➔"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r>
              <a:rPr lang="it-IT" sz="1400" b="1" dirty="0">
                <a:latin typeface="Raleway"/>
                <a:ea typeface="Raleway"/>
                <a:cs typeface="Raleway"/>
                <a:sym typeface="Raleway"/>
              </a:rPr>
              <a:t>Perdere il carico durante il trasporto</a:t>
            </a: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r>
              <a:rPr lang="it-IT" sz="1400" b="1" dirty="0">
                <a:latin typeface="Raleway"/>
                <a:ea typeface="Raleway"/>
                <a:cs typeface="Raleway"/>
                <a:sym typeface="Raleway"/>
              </a:rPr>
              <a:t>Inabilità o incidenti sul lavoro</a:t>
            </a: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r>
              <a:rPr lang="it-IT" sz="1400" b="1" dirty="0">
                <a:latin typeface="Raleway"/>
                <a:ea typeface="Raleway"/>
                <a:cs typeface="Raleway"/>
                <a:sym typeface="Raleway"/>
              </a:rPr>
              <a:t>Malattie non pagate</a:t>
            </a: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r>
              <a:rPr lang="it-IT" sz="1400" b="1" dirty="0">
                <a:latin typeface="Raleway"/>
                <a:ea typeface="Raleway"/>
                <a:cs typeface="Raleway"/>
                <a:sym typeface="Raleway"/>
              </a:rPr>
              <a:t>Diventare troppo vecchi per lavorare</a:t>
            </a: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r>
              <a:rPr lang="it-IT" sz="1400" b="1" dirty="0">
                <a:latin typeface="Raleway"/>
                <a:ea typeface="Raleway"/>
                <a:cs typeface="Raleway"/>
                <a:sym typeface="Raleway"/>
              </a:rPr>
              <a:t>Istruzione minima comune a tutti</a:t>
            </a: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r>
              <a:rPr lang="it-IT" sz="1400" b="1" dirty="0">
                <a:latin typeface="Raleway"/>
                <a:ea typeface="Raleway"/>
                <a:cs typeface="Raleway"/>
                <a:sym typeface="Raleway"/>
              </a:rPr>
              <a:t>Diritti sul lavoro</a:t>
            </a:r>
          </a:p>
          <a:p>
            <a:pPr marL="152400" indent="0">
              <a:spcBef>
                <a:spcPts val="1000"/>
              </a:spcBef>
              <a:buClr>
                <a:schemeClr val="dk1"/>
              </a:buClr>
              <a:buSzPts val="1200"/>
              <a:buNone/>
            </a:pPr>
            <a:endParaRPr lang="it-IT" sz="1400" b="1" dirty="0">
              <a:latin typeface="Raleway"/>
              <a:ea typeface="Raleway"/>
              <a:cs typeface="Raleway"/>
              <a:sym typeface="Raleway"/>
            </a:endParaRPr>
          </a:p>
          <a:p>
            <a:pPr marL="152400" indent="0" algn="ctr">
              <a:spcBef>
                <a:spcPts val="1000"/>
              </a:spcBef>
              <a:buClr>
                <a:schemeClr val="dk1"/>
              </a:buClr>
              <a:buSzPts val="1200"/>
              <a:buNone/>
            </a:pPr>
            <a:r>
              <a:rPr lang="it-IT" sz="1600" b="1" i="1" dirty="0">
                <a:solidFill>
                  <a:schemeClr val="bg2"/>
                </a:solidFill>
                <a:latin typeface="Raleway"/>
                <a:ea typeface="Raleway"/>
                <a:cs typeface="Raleway"/>
                <a:sym typeface="Raleway"/>
              </a:rPr>
              <a:t>SOLUZIONI INDIVIDUALI O COLLETTIVE?</a:t>
            </a:r>
          </a:p>
          <a:p>
            <a:pPr marL="152400" indent="0">
              <a:spcBef>
                <a:spcPts val="1000"/>
              </a:spcBef>
              <a:buClr>
                <a:schemeClr val="dk1"/>
              </a:buClr>
              <a:buSzPts val="1200"/>
              <a:buNone/>
            </a:pPr>
            <a:endParaRPr lang="it-IT" sz="1400" b="1" dirty="0">
              <a:latin typeface="Raleway"/>
              <a:ea typeface="Raleway"/>
              <a:cs typeface="Raleway"/>
              <a:sym typeface="Raleway"/>
            </a:endParaRP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endParaRPr lang="it-IT" sz="1400" dirty="0">
              <a:latin typeface="Raleway"/>
              <a:ea typeface="Raleway"/>
              <a:cs typeface="Raleway"/>
              <a:sym typeface="Raleway"/>
            </a:endParaRPr>
          </a:p>
          <a:p>
            <a:pPr marL="15240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 b="1" dirty="0">
              <a:latin typeface="Raleway"/>
              <a:ea typeface="Raleway"/>
              <a:cs typeface="Raleway"/>
              <a:sym typeface="Raleway"/>
            </a:endParaRPr>
          </a:p>
          <a:p>
            <a:pPr marL="152400" lvl="0" indent="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200"/>
              <a:buNone/>
            </a:pPr>
            <a:endParaRPr lang="it-IT" sz="1200" b="1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0480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200"/>
              <a:buFont typeface="Raleway"/>
              <a:buChar char="➔"/>
            </a:pPr>
            <a:endParaRPr sz="1200" dirty="0"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8E7AC4E4-4CE4-4800-AF86-5D76D827BE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482" y="162725"/>
            <a:ext cx="506012" cy="658425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79A21CAA-7C7B-4F3D-8A10-541E70FD8A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7075" y="899818"/>
            <a:ext cx="1201016" cy="24386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68</Words>
  <Application>Microsoft Office PowerPoint</Application>
  <PresentationFormat>Presentazione su schermo (16:9)</PresentationFormat>
  <Paragraphs>29</Paragraphs>
  <Slides>3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3</vt:i4>
      </vt:variant>
    </vt:vector>
  </HeadingPairs>
  <TitlesOfParts>
    <vt:vector size="11" baseType="lpstr">
      <vt:lpstr>Lato</vt:lpstr>
      <vt:lpstr>Raleway</vt:lpstr>
      <vt:lpstr>Montserrat</vt:lpstr>
      <vt:lpstr>Wingdings</vt:lpstr>
      <vt:lpstr>Comfortaa</vt:lpstr>
      <vt:lpstr>Arial</vt:lpstr>
      <vt:lpstr>Swiss</vt:lpstr>
      <vt:lpstr>1_Swiss</vt:lpstr>
      <vt:lpstr>MODULO 2 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Nome Società</dc:title>
  <cp:lastModifiedBy>Simona</cp:lastModifiedBy>
  <cp:revision>35</cp:revision>
  <dcterms:modified xsi:type="dcterms:W3CDTF">2020-04-16T21:31:10Z</dcterms:modified>
</cp:coreProperties>
</file>