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</p:sldIdLst>
  <p:sldSz cx="9144000" cy="5143500" type="screen16x9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36" name="Immagine 3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Immagine 73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5" name="Immagine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Immagine 10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1" name="Immagine 110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425160" y="415800"/>
            <a:ext cx="1825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477880" y="415800"/>
            <a:ext cx="6243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CustomShape 2"/>
          <p:cNvSpPr/>
          <p:nvPr/>
        </p:nvSpPr>
        <p:spPr>
          <a:xfrm>
            <a:off x="2477880" y="4740120"/>
            <a:ext cx="6243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3"/>
          <p:cNvSpPr/>
          <p:nvPr/>
        </p:nvSpPr>
        <p:spPr>
          <a:xfrm>
            <a:off x="425160" y="415800"/>
            <a:ext cx="1825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4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6">
                <a:lumMod val="75000"/>
              </a:schemeClr>
            </a:gs>
            <a:gs pos="0">
              <a:schemeClr val="tx1"/>
            </a:gs>
            <a:gs pos="71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43;p3"/>
          <p:cNvPicPr/>
          <p:nvPr/>
        </p:nvPicPr>
        <p:blipFill>
          <a:blip r:embed="rId2"/>
          <a:stretch/>
        </p:blipFill>
        <p:spPr>
          <a:xfrm>
            <a:off x="164160" y="186840"/>
            <a:ext cx="505440" cy="657720"/>
          </a:xfrm>
          <a:prstGeom prst="rect">
            <a:avLst/>
          </a:prstGeom>
          <a:ln>
            <a:noFill/>
          </a:ln>
        </p:spPr>
      </p:pic>
      <p:pic>
        <p:nvPicPr>
          <p:cNvPr id="113" name="Google Shape;144;p3"/>
          <p:cNvPicPr/>
          <p:nvPr/>
        </p:nvPicPr>
        <p:blipFill>
          <a:blip r:embed="rId3"/>
          <a:stretch/>
        </p:blipFill>
        <p:spPr>
          <a:xfrm>
            <a:off x="164160" y="962280"/>
            <a:ext cx="1200240" cy="243000"/>
          </a:xfrm>
          <a:prstGeom prst="rect">
            <a:avLst/>
          </a:prstGeom>
          <a:ln>
            <a:noFill/>
          </a:ln>
        </p:spPr>
      </p:pic>
      <p:sp>
        <p:nvSpPr>
          <p:cNvPr id="114" name="CustomShape 1"/>
          <p:cNvSpPr/>
          <p:nvPr/>
        </p:nvSpPr>
        <p:spPr>
          <a:xfrm>
            <a:off x="1693440" y="2571840"/>
            <a:ext cx="59328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MAPPA CONCETTUALE MODULO 1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6">
                <a:lumMod val="75000"/>
              </a:schemeClr>
            </a:gs>
            <a:gs pos="0">
              <a:schemeClr val="tx1"/>
            </a:gs>
            <a:gs pos="90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72;p1"/>
          <p:cNvPicPr/>
          <p:nvPr/>
        </p:nvPicPr>
        <p:blipFill>
          <a:blip r:embed="rId2"/>
          <a:stretch/>
        </p:blipFill>
        <p:spPr>
          <a:xfrm>
            <a:off x="187920" y="171360"/>
            <a:ext cx="505440" cy="657720"/>
          </a:xfrm>
          <a:prstGeom prst="rect">
            <a:avLst/>
          </a:prstGeom>
          <a:ln>
            <a:noFill/>
          </a:ln>
        </p:spPr>
      </p:pic>
      <p:pic>
        <p:nvPicPr>
          <p:cNvPr id="116" name="Google Shape;73;p1"/>
          <p:cNvPicPr/>
          <p:nvPr/>
        </p:nvPicPr>
        <p:blipFill>
          <a:blip r:embed="rId3"/>
          <a:stretch/>
        </p:blipFill>
        <p:spPr>
          <a:xfrm>
            <a:off x="187920" y="948600"/>
            <a:ext cx="1200240" cy="243000"/>
          </a:xfrm>
          <a:prstGeom prst="rect">
            <a:avLst/>
          </a:prstGeom>
          <a:ln>
            <a:noFill/>
          </a:ln>
        </p:spPr>
      </p:pic>
      <p:sp>
        <p:nvSpPr>
          <p:cNvPr id="117" name="CustomShape 1"/>
          <p:cNvSpPr/>
          <p:nvPr/>
        </p:nvSpPr>
        <p:spPr>
          <a:xfrm>
            <a:off x="191520" y="1352519"/>
            <a:ext cx="2472120" cy="1079107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r>
              <a:rPr lang="it-IT" sz="1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protocolli europei </a:t>
            </a:r>
            <a:r>
              <a:rPr lang="it-IT" sz="1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-&gt; dare ai giovani di tutte le scuole superiori di secondo grado </a:t>
            </a:r>
            <a:r>
              <a:rPr lang="it-IT" sz="13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nozioni economico finanziarie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728000" y="336852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3"/>
          <p:cNvSpPr/>
          <p:nvPr/>
        </p:nvSpPr>
        <p:spPr>
          <a:xfrm>
            <a:off x="1879560" y="3531600"/>
            <a:ext cx="2231640" cy="66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Importanza del rischio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  <p:sp>
        <p:nvSpPr>
          <p:cNvPr id="120" name="CustomShape 4"/>
          <p:cNvSpPr/>
          <p:nvPr/>
        </p:nvSpPr>
        <p:spPr>
          <a:xfrm>
            <a:off x="4319640" y="920520"/>
            <a:ext cx="2472120" cy="6919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Gestione del risparmio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5"/>
          <p:cNvSpPr/>
          <p:nvPr/>
        </p:nvSpPr>
        <p:spPr>
          <a:xfrm>
            <a:off x="5904000" y="216000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Valutazione opportunità imprenditoriali</a:t>
            </a:r>
          </a:p>
        </p:txBody>
      </p:sp>
      <p:sp>
        <p:nvSpPr>
          <p:cNvPr id="122" name="CustomShape 6"/>
          <p:cNvSpPr/>
          <p:nvPr/>
        </p:nvSpPr>
        <p:spPr>
          <a:xfrm>
            <a:off x="6023520" y="3512520"/>
            <a:ext cx="2472120" cy="109548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Consapevolezza dell’importanza della mutualità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Freeform 7"/>
          <p:cNvSpPr/>
          <p:nvPr/>
        </p:nvSpPr>
        <p:spPr>
          <a:xfrm>
            <a:off x="648360" y="2477160"/>
            <a:ext cx="1050840" cy="1525680"/>
          </a:xfrm>
          <a:custGeom>
            <a:avLst/>
            <a:gdLst/>
            <a:ahLst/>
            <a:cxnLst/>
            <a:rect l="0" t="0" r="r" b="b"/>
            <a:pathLst>
              <a:path w="2919" h="4238">
                <a:moveTo>
                  <a:pt x="1083" y="0"/>
                </a:moveTo>
                <a:cubicBezTo>
                  <a:pt x="0" y="3880"/>
                  <a:pt x="2918" y="4237"/>
                  <a:pt x="2918" y="4237"/>
                </a:cubicBezTo>
              </a:path>
            </a:pathLst>
          </a:custGeom>
          <a:ln w="18000">
            <a:solidFill>
              <a:srgbClr val="0000CC"/>
            </a:solidFill>
            <a:round/>
          </a:ln>
        </p:spPr>
      </p:sp>
      <p:cxnSp>
        <p:nvCxnSpPr>
          <p:cNvPr id="124" name="Line 8"/>
          <p:cNvCxnSpPr>
            <a:stCxn id="118" idx="3"/>
            <a:endCxn id="118" idx="3"/>
          </p:cNvCxnSpPr>
          <p:nvPr/>
        </p:nvCxnSpPr>
        <p:spPr>
          <a:xfrm>
            <a:off x="4200120" y="3844080"/>
            <a:ext cx="360" cy="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5" name="Line 9"/>
          <p:cNvCxnSpPr>
            <a:stCxn id="118" idx="3"/>
            <a:endCxn id="122" idx="1"/>
          </p:cNvCxnSpPr>
          <p:nvPr/>
        </p:nvCxnSpPr>
        <p:spPr>
          <a:xfrm>
            <a:off x="4200120" y="3844080"/>
            <a:ext cx="1823760" cy="216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6" name="Line 10"/>
          <p:cNvCxnSpPr>
            <a:cxnSpLocks/>
            <a:endCxn id="120" idx="2"/>
          </p:cNvCxnSpPr>
          <p:nvPr/>
        </p:nvCxnSpPr>
        <p:spPr>
          <a:xfrm rot="5400000" flipH="1" flipV="1">
            <a:off x="2465100" y="1501020"/>
            <a:ext cx="2089080" cy="1620000"/>
          </a:xfrm>
          <a:prstGeom prst="curvedConnector2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7" name="Line 11"/>
          <p:cNvCxnSpPr>
            <a:stCxn id="118" idx="3"/>
            <a:endCxn id="121" idx="1"/>
          </p:cNvCxnSpPr>
          <p:nvPr/>
        </p:nvCxnSpPr>
        <p:spPr>
          <a:xfrm flipV="1">
            <a:off x="4200120" y="2635560"/>
            <a:ext cx="1704240" cy="12088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9000">
              <a:schemeClr val="tx1"/>
            </a:gs>
            <a:gs pos="100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90;p2"/>
          <p:cNvPicPr/>
          <p:nvPr/>
        </p:nvPicPr>
        <p:blipFill>
          <a:blip r:embed="rId2"/>
          <a:stretch/>
        </p:blipFill>
        <p:spPr>
          <a:xfrm>
            <a:off x="176760" y="118080"/>
            <a:ext cx="8790120" cy="4817160"/>
          </a:xfrm>
          <a:prstGeom prst="rect">
            <a:avLst/>
          </a:prstGeom>
          <a:ln>
            <a:noFill/>
          </a:ln>
        </p:spPr>
      </p:pic>
      <p:pic>
        <p:nvPicPr>
          <p:cNvPr id="129" name="Google Shape;91;p2"/>
          <p:cNvPicPr/>
          <p:nvPr/>
        </p:nvPicPr>
        <p:blipFill>
          <a:blip r:embed="rId3"/>
          <a:stretch/>
        </p:blipFill>
        <p:spPr>
          <a:xfrm>
            <a:off x="233640" y="162720"/>
            <a:ext cx="505440" cy="657720"/>
          </a:xfrm>
          <a:prstGeom prst="rect">
            <a:avLst/>
          </a:prstGeom>
          <a:ln>
            <a:noFill/>
          </a:ln>
        </p:spPr>
      </p:pic>
      <p:pic>
        <p:nvPicPr>
          <p:cNvPr id="130" name="Google Shape;92;p2"/>
          <p:cNvPicPr/>
          <p:nvPr/>
        </p:nvPicPr>
        <p:blipFill>
          <a:blip r:embed="rId4"/>
          <a:stretch/>
        </p:blipFill>
        <p:spPr>
          <a:xfrm>
            <a:off x="217080" y="899640"/>
            <a:ext cx="1200240" cy="24300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3689280" y="736200"/>
            <a:ext cx="1404720" cy="847800"/>
          </a:xfrm>
          <a:prstGeom prst="round1Rect">
            <a:avLst>
              <a:gd name="adj" fmla="val 16667"/>
            </a:avLst>
          </a:prstGeom>
          <a:solidFill>
            <a:srgbClr val="B4A7D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  </a:t>
            </a:r>
            <a:r>
              <a:rPr lang="it-IT" sz="18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Rischio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3689280" y="3565800"/>
            <a:ext cx="1638720" cy="898200"/>
          </a:xfrm>
          <a:prstGeom prst="round1Rect">
            <a:avLst>
              <a:gd name="adj" fmla="val 16667"/>
            </a:avLst>
          </a:prstGeom>
          <a:solidFill>
            <a:srgbClr val="EA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Opportunità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6120000" y="792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danno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4"/>
          <p:cNvSpPr/>
          <p:nvPr/>
        </p:nvSpPr>
        <p:spPr>
          <a:xfrm>
            <a:off x="6192360" y="1872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incertezza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5"/>
          <p:cNvSpPr/>
          <p:nvPr/>
        </p:nvSpPr>
        <p:spPr>
          <a:xfrm>
            <a:off x="5544000" y="3816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calcolabilità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36" name="Line 6"/>
          <p:cNvCxnSpPr>
            <a:stCxn id="131" idx="3"/>
            <a:endCxn id="133" idx="0"/>
          </p:cNvCxnSpPr>
          <p:nvPr/>
        </p:nvCxnSpPr>
        <p:spPr>
          <a:xfrm flipV="1">
            <a:off x="5094000" y="792000"/>
            <a:ext cx="1890360" cy="3682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37" name="Line 7"/>
          <p:cNvCxnSpPr>
            <a:stCxn id="131" idx="3"/>
            <a:endCxn id="134" idx="1"/>
          </p:cNvCxnSpPr>
          <p:nvPr/>
        </p:nvCxnSpPr>
        <p:spPr>
          <a:xfrm>
            <a:off x="5094000" y="1159920"/>
            <a:ext cx="1098720" cy="110844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38" name="Line 8"/>
          <p:cNvCxnSpPr>
            <a:stCxn id="131" idx="1"/>
            <a:endCxn id="132" idx="0"/>
          </p:cNvCxnSpPr>
          <p:nvPr/>
        </p:nvCxnSpPr>
        <p:spPr>
          <a:xfrm>
            <a:off x="3689280" y="1159920"/>
            <a:ext cx="819720" cy="240624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sp>
        <p:nvSpPr>
          <p:cNvPr id="139" name="CustomShape 9"/>
          <p:cNvSpPr/>
          <p:nvPr/>
        </p:nvSpPr>
        <p:spPr>
          <a:xfrm>
            <a:off x="953280" y="1944000"/>
            <a:ext cx="1638720" cy="1440000"/>
          </a:xfrm>
          <a:prstGeom prst="round1Rect">
            <a:avLst>
              <a:gd name="adj" fmla="val 16667"/>
            </a:avLst>
          </a:prstGeom>
          <a:solidFill>
            <a:srgbClr val="EA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Nuove possibilità di di azione e di impresa</a:t>
            </a:r>
            <a:endParaRPr lang="it-IT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randon Grotesque Regular"/>
            </a:endParaRPr>
          </a:p>
        </p:txBody>
      </p:sp>
      <p:cxnSp>
        <p:nvCxnSpPr>
          <p:cNvPr id="140" name="Line 10"/>
          <p:cNvCxnSpPr>
            <a:stCxn id="132" idx="1"/>
            <a:endCxn id="139" idx="3"/>
          </p:cNvCxnSpPr>
          <p:nvPr/>
        </p:nvCxnSpPr>
        <p:spPr>
          <a:xfrm flipH="1" flipV="1">
            <a:off x="2592000" y="2664000"/>
            <a:ext cx="1097640" cy="13510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sp>
        <p:nvSpPr>
          <p:cNvPr id="141" name="CustomShape 11"/>
          <p:cNvSpPr/>
          <p:nvPr/>
        </p:nvSpPr>
        <p:spPr>
          <a:xfrm>
            <a:off x="6696000" y="2808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futuro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42" name="Line 12"/>
          <p:cNvCxnSpPr>
            <a:stCxn id="131" idx="2"/>
            <a:endCxn id="141" idx="1"/>
          </p:cNvCxnSpPr>
          <p:nvPr/>
        </p:nvCxnSpPr>
        <p:spPr>
          <a:xfrm>
            <a:off x="4391640" y="1584000"/>
            <a:ext cx="2304720" cy="1620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43" name="Line 13"/>
          <p:cNvCxnSpPr>
            <a:stCxn id="131" idx="2"/>
            <a:endCxn id="135" idx="0"/>
          </p:cNvCxnSpPr>
          <p:nvPr/>
        </p:nvCxnSpPr>
        <p:spPr>
          <a:xfrm>
            <a:off x="4391640" y="1584000"/>
            <a:ext cx="2016720" cy="2232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10;g731ea7dfb0_0_163"/>
          <p:cNvPicPr/>
          <p:nvPr/>
        </p:nvPicPr>
        <p:blipFill>
          <a:blip r:embed="rId2"/>
          <a:stretch/>
        </p:blipFill>
        <p:spPr>
          <a:xfrm>
            <a:off x="187920" y="171360"/>
            <a:ext cx="505440" cy="657720"/>
          </a:xfrm>
          <a:prstGeom prst="rect">
            <a:avLst/>
          </a:prstGeom>
          <a:ln>
            <a:noFill/>
          </a:ln>
        </p:spPr>
      </p:pic>
      <p:pic>
        <p:nvPicPr>
          <p:cNvPr id="145" name="Google Shape;111;g731ea7dfb0_0_163"/>
          <p:cNvPicPr/>
          <p:nvPr/>
        </p:nvPicPr>
        <p:blipFill>
          <a:blip r:embed="rId3"/>
          <a:stretch/>
        </p:blipFill>
        <p:spPr>
          <a:xfrm>
            <a:off x="187920" y="948600"/>
            <a:ext cx="1200240" cy="243000"/>
          </a:xfrm>
          <a:prstGeom prst="rect">
            <a:avLst/>
          </a:prstGeom>
          <a:ln>
            <a:noFill/>
          </a:ln>
        </p:spPr>
      </p:pic>
      <p:sp>
        <p:nvSpPr>
          <p:cNvPr id="146" name="CustomShape 1"/>
          <p:cNvSpPr/>
          <p:nvPr/>
        </p:nvSpPr>
        <p:spPr>
          <a:xfrm>
            <a:off x="2116800" y="2304000"/>
            <a:ext cx="1771200" cy="1368000"/>
          </a:xfrm>
          <a:prstGeom prst="round1Rect">
            <a:avLst>
              <a:gd name="adj" fmla="val 16667"/>
            </a:avLst>
          </a:prstGeom>
          <a:solidFill>
            <a:srgbClr val="99006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Valutazione del rischio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3528907" y="604157"/>
            <a:ext cx="2429453" cy="979713"/>
          </a:xfrm>
          <a:prstGeom prst="roundRect">
            <a:avLst>
              <a:gd name="adj" fmla="val 16667"/>
            </a:avLst>
          </a:prstGeom>
          <a:solidFill>
            <a:srgbClr val="6699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Frequenza/probabilità dell’evento dannoso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3"/>
          <p:cNvSpPr/>
          <p:nvPr/>
        </p:nvSpPr>
        <p:spPr>
          <a:xfrm>
            <a:off x="6597720" y="780480"/>
            <a:ext cx="1956240" cy="803390"/>
          </a:xfrm>
          <a:prstGeom prst="roundRect">
            <a:avLst>
              <a:gd name="adj" fmla="val 16667"/>
            </a:avLst>
          </a:prstGeom>
          <a:solidFill>
            <a:srgbClr val="6699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Gravità del danno implicato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49" name="Line 4"/>
          <p:cNvCxnSpPr>
            <a:cxnSpLocks/>
            <a:stCxn id="146" idx="0"/>
            <a:endCxn id="147" idx="2"/>
          </p:cNvCxnSpPr>
          <p:nvPr/>
        </p:nvCxnSpPr>
        <p:spPr>
          <a:xfrm rot="5400000" flipH="1" flipV="1">
            <a:off x="3512952" y="1073318"/>
            <a:ext cx="720130" cy="1741234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50" name="Line 5"/>
          <p:cNvCxnSpPr>
            <a:cxnSpLocks/>
            <a:stCxn id="146" idx="3"/>
            <a:endCxn id="148" idx="2"/>
          </p:cNvCxnSpPr>
          <p:nvPr/>
        </p:nvCxnSpPr>
        <p:spPr>
          <a:xfrm flipV="1">
            <a:off x="3888000" y="1583870"/>
            <a:ext cx="3687840" cy="1404130"/>
          </a:xfrm>
          <a:prstGeom prst="curvedConnector2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61</Words>
  <Application>Microsoft Office PowerPoint</Application>
  <PresentationFormat>Presentazione su schermo (16:9)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Arial</vt:lpstr>
      <vt:lpstr>Brandon Grotesque Regular</vt:lpstr>
      <vt:lpstr>Quicksand</vt:lpstr>
      <vt:lpstr>Raleway</vt:lpstr>
      <vt:lpstr>Symbol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/>
  <dc:description/>
  <cp:lastModifiedBy>Simona</cp:lastModifiedBy>
  <cp:revision>14</cp:revision>
  <dcterms:modified xsi:type="dcterms:W3CDTF">2020-04-17T14:08:21Z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