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20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Immagine 37"/>
          <p:cNvPicPr/>
          <p:nvPr/>
        </p:nvPicPr>
        <p:blipFill>
          <a:blip r:embed="rId2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  <p:pic>
        <p:nvPicPr>
          <p:cNvPr id="39" name="Immagine 38"/>
          <p:cNvPicPr/>
          <p:nvPr/>
        </p:nvPicPr>
        <p:blipFill>
          <a:blip r:embed="rId2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282960" y="4457520"/>
            <a:ext cx="6243840" cy="10287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5" name="Immagine 74"/>
          <p:cNvPicPr/>
          <p:nvPr/>
        </p:nvPicPr>
        <p:blipFill>
          <a:blip r:embed="rId2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  <p:pic>
        <p:nvPicPr>
          <p:cNvPr id="76" name="Immagine 75"/>
          <p:cNvPicPr/>
          <p:nvPr/>
        </p:nvPicPr>
        <p:blipFill>
          <a:blip r:embed="rId2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282960" y="4457520"/>
            <a:ext cx="6243840" cy="10287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3" name="Immagine 112"/>
          <p:cNvPicPr/>
          <p:nvPr/>
        </p:nvPicPr>
        <p:blipFill>
          <a:blip r:embed="rId2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  <p:pic>
        <p:nvPicPr>
          <p:cNvPr id="114" name="Immagine 113"/>
          <p:cNvPicPr/>
          <p:nvPr/>
        </p:nvPicPr>
        <p:blipFill>
          <a:blip r:embed="rId2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282960" y="4457520"/>
            <a:ext cx="6243840" cy="10287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2477880" y="415800"/>
            <a:ext cx="62438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l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2"/>
          <p:cNvSpPr/>
          <p:nvPr/>
        </p:nvSpPr>
        <p:spPr>
          <a:xfrm>
            <a:off x="2477880" y="4740120"/>
            <a:ext cx="62438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l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425160" y="415800"/>
            <a:ext cx="1828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l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2371680" y="630360"/>
            <a:ext cx="6331320" cy="1541520"/>
          </a:xfrm>
          <a:prstGeom prst="rect">
            <a:avLst/>
          </a:prstGeom>
        </p:spPr>
        <p:txBody>
          <a:bodyPr tIns="91440" bIns="91440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498160" y="468864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 algn="r">
              <a:lnSpc>
                <a:spcPct val="100000"/>
              </a:lnSpc>
            </a:pPr>
            <a:fld id="{4932CFC6-7DB7-4BF5-A08A-4EB4F566D1E3}" type="slidenum">
              <a:rPr lang="it-IT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sldNum"/>
          </p:nvPr>
        </p:nvSpPr>
        <p:spPr>
          <a:xfrm>
            <a:off x="8498160" y="468864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 algn="r">
              <a:lnSpc>
                <a:spcPct val="100000"/>
              </a:lnSpc>
            </a:pPr>
            <a:fld id="{20A31415-768D-4CF1-853A-2345DACAA5A4}" type="slidenum">
              <a:rPr lang="it-IT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425160" y="415800"/>
            <a:ext cx="1828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l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PlaceHolder 2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tIns="91440" bIns="9144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sldNum"/>
          </p:nvPr>
        </p:nvSpPr>
        <p:spPr>
          <a:xfrm>
            <a:off x="8498160" y="468864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 algn="r">
              <a:lnSpc>
                <a:spcPct val="100000"/>
              </a:lnSpc>
            </a:pPr>
            <a:fld id="{DD82062B-1C13-45C4-99CF-CE22905A12B9}" type="slidenum">
              <a:rPr lang="it-IT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357920" y="630360"/>
            <a:ext cx="7345080" cy="154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it-IT" sz="3000" b="1" strike="noStrike" spc="-1">
                <a:solidFill>
                  <a:srgbClr val="01579B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             
</a:t>
            </a:r>
            <a:r>
              <a:rPr lang="it-IT" sz="8800" b="1" i="1" u="sng" strike="noStrike" spc="-1">
                <a:solidFill>
                  <a:srgbClr val="01579B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Comfortaa"/>
              </a:rPr>
              <a:t>Occhi di gatto 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Picture 2"/>
          <p:cNvPicPr/>
          <p:nvPr/>
        </p:nvPicPr>
        <p:blipFill>
          <a:blip r:embed="rId2"/>
          <a:stretch/>
        </p:blipFill>
        <p:spPr>
          <a:xfrm>
            <a:off x="3401280" y="645840"/>
            <a:ext cx="2145960" cy="192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1257840" y="1775160"/>
            <a:ext cx="6815880" cy="2772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15000"/>
              </a:lnSpc>
            </a:pPr>
            <a:r>
              <a:rPr lang="it-IT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Comfortaa"/>
              </a:rPr>
              <a:t>Occhi di gatto è un ristorante che propone a tavola degli indovinelli la cui soluzione corrisponde ad un piatto, ma anche esperienze sensoriali con cene al buio e piatti a sorpresa. 
</a:t>
            </a:r>
            <a:endParaRPr lang="it-IT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Picture 2"/>
          <p:cNvPicPr/>
          <p:nvPr/>
        </p:nvPicPr>
        <p:blipFill>
          <a:blip r:embed="rId2"/>
          <a:stretch/>
        </p:blipFill>
        <p:spPr>
          <a:xfrm>
            <a:off x="0" y="12600"/>
            <a:ext cx="1311120" cy="117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1122120" y="1176840"/>
            <a:ext cx="7595280" cy="4408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endParaRPr lang="it-IT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F46524"/>
              </a:buClr>
              <a:buFont typeface="Raleway"/>
              <a:buChar char="➔"/>
            </a:pPr>
            <a:r>
              <a:rPr lang="it-IT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Raleway"/>
              </a:rPr>
              <a:t>Il nostro ristorante si trova a Bergen in Norvegia.</a:t>
            </a:r>
            <a:endParaRPr lang="it-IT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F46524"/>
              </a:buClr>
              <a:buFont typeface="Raleway"/>
              <a:buChar char="➔"/>
            </a:pPr>
            <a:r>
              <a:rPr lang="it-IT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Raleway"/>
              </a:rPr>
              <a:t>La nostra idea è far conoscere i piatti italiani attraverso vari sensi, non solo tramite la vista. </a:t>
            </a:r>
            <a:endParaRPr lang="it-IT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F46524"/>
              </a:buClr>
              <a:buFont typeface="Raleway"/>
              <a:buChar char="➔"/>
            </a:pPr>
            <a:r>
              <a:rPr lang="it-IT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Raleway"/>
              </a:rPr>
              <a:t>La proposta non è solo di nutrirsi, ma anche un modo per fare una bella esperienza in compagnia, arricchendosi </a:t>
            </a:r>
            <a:r>
              <a:rPr lang="it-IT" sz="2000" b="1" strike="noStrike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Harrington"/>
                <a:ea typeface="Raleway"/>
              </a:rPr>
              <a:t>interiormente</a:t>
            </a:r>
            <a:r>
              <a:rPr lang="it-IT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Raleway"/>
              </a:rPr>
              <a:t> e divertendosi. </a:t>
            </a:r>
            <a:endParaRPr lang="it-IT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311120" cy="117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373760" y="712080"/>
            <a:ext cx="7540560" cy="38350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it-IT" sz="4000" b="1" strike="noStrike" spc="-1">
                <a:solidFill>
                  <a:srgbClr val="01579B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Comfortaa"/>
              </a:rPr>
              <a:t>punti di forza:
</a:t>
            </a:r>
            <a:r>
              <a:rPr lang="it-IT" sz="2000" b="1" strike="noStrike" spc="-1">
                <a:solidFill>
                  <a:srgbClr val="01579B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Comfortaa"/>
              </a:rPr>
              <a:t>- un modo diverso di assaporare i cibi
- abbinare cibo e divertimento
- poca concorrenza di locali simili</a:t>
            </a:r>
            <a:r>
              <a:rPr lang="it-IT" sz="4000" b="1" strike="noStrike" spc="-1">
                <a:solidFill>
                  <a:srgbClr val="01579B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Comfortaa"/>
              </a:rPr>
              <a:t>
</a:t>
            </a:r>
            <a:r>
              <a:rPr lang="it-IT" sz="1800" b="1" strike="noStrike" spc="-1">
                <a:solidFill>
                  <a:srgbClr val="01579B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
</a:t>
            </a:r>
            <a:r>
              <a:rPr lang="it-IT" sz="4000" b="1" strike="noStrike" spc="-1">
                <a:solidFill>
                  <a:srgbClr val="01579B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Comfortaa"/>
              </a:rPr>
              <a:t>punti di debolezza:</a:t>
            </a:r>
            <a:r>
              <a:rPr lang="it-IT" sz="1800" b="1" strike="noStrike" spc="-1">
                <a:solidFill>
                  <a:srgbClr val="01579B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
</a:t>
            </a:r>
            <a:r>
              <a:rPr lang="it-IT" sz="1800" b="1" strike="noStrike" spc="-1">
                <a:solidFill>
                  <a:srgbClr val="01579B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Comfortaa"/>
              </a:rPr>
              <a:t>- avere una clientela di nicchia
- rischi maggiori per le serate al buio</a:t>
            </a:r>
            <a:r>
              <a:rPr lang="it-IT" sz="1800" b="1" strike="noStrike" spc="-1">
                <a:solidFill>
                  <a:srgbClr val="01579B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
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311120" cy="117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Table 1"/>
          <p:cNvGraphicFramePr/>
          <p:nvPr>
            <p:extLst>
              <p:ext uri="{D42A27DB-BD31-4B8C-83A1-F6EECF244321}">
                <p14:modId xmlns:p14="http://schemas.microsoft.com/office/powerpoint/2010/main" val="364071805"/>
              </p:ext>
            </p:extLst>
          </p:nvPr>
        </p:nvGraphicFramePr>
        <p:xfrm>
          <a:off x="0" y="0"/>
          <a:ext cx="9143640" cy="5139000"/>
        </p:xfrm>
        <a:graphic>
          <a:graphicData uri="http://schemas.openxmlformats.org/drawingml/2006/table">
            <a:tbl>
              <a:tblPr/>
              <a:tblGrid>
                <a:gridCol w="1568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2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mfortaa"/>
                          <a:ea typeface="Comfortaa"/>
                        </a:rPr>
                        <a:t>rischio</a:t>
                      </a:r>
                      <a:endParaRPr lang="it-IT" sz="2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mfortaa"/>
                          <a:ea typeface="Comfortaa"/>
                        </a:rPr>
                        <a:t>prevenzione</a:t>
                      </a:r>
                      <a:endParaRPr lang="it-IT" sz="2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mfortaa"/>
                          <a:ea typeface="Comfortaa"/>
                        </a:rPr>
                        <a:t>assicurazione</a:t>
                      </a:r>
                      <a:endParaRPr lang="it-IT" sz="2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mfortaa"/>
                          <a:ea typeface="Comfortaa"/>
                        </a:rPr>
                        <a:t>altre opzioni</a:t>
                      </a:r>
                      <a:endParaRPr lang="it-IT" sz="2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mfortaa"/>
                          <a:ea typeface="Comfortaa"/>
                        </a:rPr>
                        <a:t>Incendio, calamità </a:t>
                      </a:r>
                      <a:endParaRPr lang="it-IT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mfortaa"/>
                          <a:ea typeface="Comfortaa"/>
                        </a:rPr>
                        <a:t>installare allarmi anti-incendio</a:t>
                      </a:r>
                      <a:endParaRPr lang="it-IT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mfortaa"/>
                          <a:ea typeface="Comfortaa"/>
                        </a:rPr>
                        <a:t>Assicurazione incendio calamità</a:t>
                      </a:r>
                      <a:endParaRPr lang="it-IT" sz="1400" b="1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b="1"/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mfortaa"/>
                          <a:ea typeface="Comfortaa"/>
                        </a:rPr>
                        <a:t>Furto </a:t>
                      </a:r>
                      <a:endParaRPr lang="it-IT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Installare telecamere di sicurezza</a:t>
                      </a:r>
                      <a:endParaRPr lang="it-IT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Assicurazione furto </a:t>
                      </a:r>
                      <a:endParaRPr lang="it-IT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b="1"/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mfortaa"/>
                          <a:ea typeface="Comfortaa"/>
                        </a:rPr>
                        <a:t>Infortunio sul lavoro </a:t>
                      </a:r>
                      <a:endParaRPr lang="it-IT" sz="1400" b="1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tutti i lavoratori dovranno avere i DPI,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Corsi e simulazioni sui rischi sul lavoro</a:t>
                      </a: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1" strike="noStrike" spc="-1" dirty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Assicurazione RC professionale e </a:t>
                      </a:r>
                      <a:r>
                        <a:rPr lang="it-IT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sugli infortuni</a:t>
                      </a:r>
                      <a:endParaRPr lang="it-IT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b="1" dirty="0"/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7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mfortaa"/>
                          <a:ea typeface="Comfortaa"/>
                        </a:rPr>
                        <a:t>Danni a terzi</a:t>
                      </a:r>
                      <a:endParaRPr lang="it-IT" sz="1400" b="1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mfortaa"/>
                          <a:ea typeface="Comfortaa"/>
                        </a:rPr>
                        <a:t>Presenza di personale addetto al primo soccorso</a:t>
                      </a:r>
                      <a:endParaRPr lang="it-IT" sz="1400" b="1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mfortaa"/>
                          <a:ea typeface="Comfortaa"/>
                        </a:rPr>
                        <a:t>RC verso terzi </a:t>
                      </a:r>
                      <a:endParaRPr lang="it-IT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b="1" dirty="0"/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304200" y="285840"/>
            <a:ext cx="8534880" cy="7909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it-IT" sz="3000" b="1" strike="noStrike" spc="-1" dirty="0">
                <a:solidFill>
                  <a:srgbClr val="01579B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Comfortaa"/>
              </a:rPr>
              <a:t>CASO DI STUDIO</a:t>
            </a:r>
            <a:endParaRPr lang="it-IT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314280" y="1154520"/>
            <a:ext cx="8534880" cy="378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400" b="1" strike="noStrike" spc="-1" dirty="0">
                <a:solidFill>
                  <a:srgbClr val="002B4D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Comfortaa"/>
              </a:rPr>
              <a:t>Uno dei clienti ha un att</a:t>
            </a:r>
            <a:r>
              <a:rPr lang="it-IT" sz="2400" b="1" strike="noStrike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Harrington"/>
                <a:ea typeface="Comfortaa"/>
              </a:rPr>
              <a:t>a</a:t>
            </a:r>
            <a:r>
              <a:rPr lang="it-IT" sz="2400" b="1" strike="noStrike" spc="-1" dirty="0">
                <a:solidFill>
                  <a:srgbClr val="002B4D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Comfortaa"/>
              </a:rPr>
              <a:t>cco di panico al buio e provoca un danno rovesciando una zuppa rovente sopra un altro cliente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6" name="Immagine 1"/>
          <p:cNvPicPr/>
          <p:nvPr/>
        </p:nvPicPr>
        <p:blipFill>
          <a:blip r:embed="rId2"/>
          <a:stretch/>
        </p:blipFill>
        <p:spPr>
          <a:xfrm>
            <a:off x="7662600" y="3814560"/>
            <a:ext cx="1481040" cy="1328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304200" y="285840"/>
            <a:ext cx="8534880" cy="7909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it-IT" sz="4000" b="1" strike="noStrike" spc="-1">
                <a:solidFill>
                  <a:srgbClr val="01579B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Comfortaa"/>
              </a:rPr>
              <a:t>Caso di studio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314280" y="1154520"/>
            <a:ext cx="8534880" cy="378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it-IT" sz="1800" b="1" u="sng" strike="noStrike" spc="-1">
                <a:solidFill>
                  <a:srgbClr val="002B4D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Comfortaa"/>
              </a:rPr>
              <a:t>Danno diretto: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002B4D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Comfortaa"/>
              </a:rPr>
              <a:t>L’attacco di panico e rovesciamento di una zuppa rovente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002B4D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Comfortaa"/>
              </a:rPr>
              <a:t>(risarcimento di entrambi i clienti)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u="sng" strike="noStrike" spc="-1">
                <a:solidFill>
                  <a:srgbClr val="002B4D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Comfortaa"/>
              </a:rPr>
              <a:t>Danno indiretto: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002B4D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Comfortaa"/>
              </a:rPr>
              <a:t>Diminuzione della buona reputazione della sicurezza del locale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u="sng" strike="noStrike" spc="-1">
                <a:solidFill>
                  <a:srgbClr val="002B4D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Comfortaa"/>
              </a:rPr>
              <a:t>Protezione assicurativa: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002B4D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Comfortaa"/>
              </a:rPr>
              <a:t>Rc verso terzi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u="sng" strike="noStrike" spc="-1">
                <a:solidFill>
                  <a:srgbClr val="002B4D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Comfortaa"/>
              </a:rPr>
              <a:t>Utilità delle misure di prevenzione: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2B4D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Comfortaa"/>
              </a:rPr>
              <a:t>Il personale addetto al primo soccorso ha accorciato i tempi del disagio e prevenuto ulteriori danni agli stessi e ad altri clienti.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Immagine 1"/>
          <p:cNvPicPr/>
          <p:nvPr/>
        </p:nvPicPr>
        <p:blipFill>
          <a:blip r:embed="rId2"/>
          <a:stretch/>
        </p:blipFill>
        <p:spPr>
          <a:xfrm>
            <a:off x="7662600" y="0"/>
            <a:ext cx="1481040" cy="1328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304200" y="285840"/>
            <a:ext cx="8534880" cy="7909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it-IT" sz="4000" b="1" strike="noStrike" spc="-1">
                <a:solidFill>
                  <a:srgbClr val="01579B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Comfortaa"/>
              </a:rPr>
              <a:t>Caso di studio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314280" y="1154520"/>
            <a:ext cx="8534880" cy="378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1579B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Comfortaa"/>
              </a:rPr>
              <a:t>Non possiamo rinunciare alla particolarità del locale perché strategica.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1579B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Comfortaa"/>
              </a:rPr>
              <a:t>Dobbiamo elaborare strategie per prevenire questo tipo di situazioni e/o intervenire il prima possibile: ci proponiamo di effettuare ricerche nel campo delle nuove tecnologi</a:t>
            </a:r>
            <a:r>
              <a:rPr lang="it-IT" sz="1800" b="0" strike="noStrike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Harrington"/>
                <a:ea typeface="Comfortaa"/>
              </a:rPr>
              <a:t>e</a:t>
            </a:r>
            <a:r>
              <a:rPr lang="it-IT" sz="1800" b="0" strike="noStrike" spc="-1" dirty="0">
                <a:solidFill>
                  <a:srgbClr val="01579B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Comfortaa"/>
              </a:rPr>
              <a:t> (sensori capaci di percepire i cambi di umore/tensione nei partecipanti?) e dei piani assicurativi (contrattare una polizza che possa adattarsi meglio alle nostre esigenze)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1579B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Comfortaa"/>
              </a:rPr>
              <a:t>Proponiamo ai clienti, oltre al risarcimento, dei bonus per altre serate ed anche </a:t>
            </a:r>
            <a:r>
              <a:rPr lang="it-IT" spc="-1" dirty="0">
                <a:solidFill>
                  <a:srgbClr val="01579B"/>
                </a:solidFill>
                <a:uFill>
                  <a:solidFill>
                    <a:srgbClr val="FFFFFF"/>
                  </a:solidFill>
                </a:uFill>
                <a:latin typeface="Harrington"/>
                <a:ea typeface="Comfortaa"/>
              </a:rPr>
              <a:t>la cena in omaggio.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2" name="Immagine 1"/>
          <p:cNvPicPr/>
          <p:nvPr/>
        </p:nvPicPr>
        <p:blipFill>
          <a:blip r:embed="rId2"/>
          <a:stretch/>
        </p:blipFill>
        <p:spPr>
          <a:xfrm>
            <a:off x="7662600" y="0"/>
            <a:ext cx="1481040" cy="1328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333</Words>
  <Application>Microsoft Office PowerPoint</Application>
  <PresentationFormat>Presentazione su schermo (16:9)</PresentationFormat>
  <Paragraphs>54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8</vt:i4>
      </vt:variant>
    </vt:vector>
  </HeadingPairs>
  <TitlesOfParts>
    <vt:vector size="19" baseType="lpstr">
      <vt:lpstr>Arial</vt:lpstr>
      <vt:lpstr>Comfortaa</vt:lpstr>
      <vt:lpstr>Harrington</vt:lpstr>
      <vt:lpstr>Lato</vt:lpstr>
      <vt:lpstr>Raleway</vt:lpstr>
      <vt:lpstr>Symbol</vt:lpstr>
      <vt:lpstr>Times New Roman</vt:lpstr>
      <vt:lpstr>Wingdings</vt:lpstr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Società</dc:title>
  <dc:subject/>
  <dc:creator>Azzurro15</dc:creator>
  <dc:description/>
  <cp:lastModifiedBy>Simona</cp:lastModifiedBy>
  <cp:revision>29</cp:revision>
  <dcterms:modified xsi:type="dcterms:W3CDTF">2019-05-30T17:53:42Z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8</vt:i4>
  </property>
  <property fmtid="{D5CDD505-2E9C-101B-9397-08002B2CF9AE}" pid="8" name="PresentationFormat">
    <vt:lpwstr>Presentazione su schermo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