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40" name="Immagine 3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79" name="Immagine 78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80" name="Immagine 7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17" name="Immagine 116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8" name="Immagine 117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9B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 hidden="1"/>
          <p:cNvSpPr/>
          <p:nvPr/>
        </p:nvSpPr>
        <p:spPr>
          <a:xfrm>
            <a:off x="360" y="132120"/>
            <a:ext cx="9141480" cy="1234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-5040" y="1544400"/>
            <a:ext cx="9146520" cy="1371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274320" y="1624680"/>
            <a:ext cx="8603280" cy="13042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4500" b="0" strike="noStrike" cap="all" spc="111">
                <a:solidFill>
                  <a:srgbClr val="099BDD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Fare clic per modificare lo stile del titolo dello schema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901800" y="4817160"/>
            <a:ext cx="2250360" cy="273600"/>
          </a:xfrm>
          <a:prstGeom prst="rect">
            <a:avLst/>
          </a:prstGeom>
        </p:spPr>
        <p:txBody>
          <a:bodyPr rIns="45720" anchor="ctr"/>
          <a:lstStyle/>
          <a:p>
            <a:pPr>
              <a:lnSpc>
                <a:spcPct val="100000"/>
              </a:lnSpc>
            </a:pPr>
            <a:r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30/05/19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197240" y="4817160"/>
            <a:ext cx="3782880" cy="273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7994160" y="4817160"/>
            <a:ext cx="709200" cy="273600"/>
          </a:xfrm>
          <a:prstGeom prst="rect">
            <a:avLst/>
          </a:prstGeom>
        </p:spPr>
        <p:txBody>
          <a:bodyPr lIns="45720" anchor="ctr"/>
          <a:lstStyle/>
          <a:p>
            <a:pPr algn="r">
              <a:lnSpc>
                <a:spcPct val="100000"/>
              </a:lnSpc>
            </a:pPr>
            <a:fld id="{FF9BC839-26FA-440F-842D-9EB70B411C03}" type="slidenum">
              <a:rPr lang="it-IT" sz="9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9B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 hidden="1"/>
          <p:cNvSpPr/>
          <p:nvPr/>
        </p:nvSpPr>
        <p:spPr>
          <a:xfrm>
            <a:off x="360" y="132120"/>
            <a:ext cx="9141480" cy="1234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901800" y="4817160"/>
            <a:ext cx="2250360" cy="273600"/>
          </a:xfrm>
          <a:prstGeom prst="rect">
            <a:avLst/>
          </a:prstGeom>
        </p:spPr>
        <p:txBody>
          <a:bodyPr rIns="45720" anchor="ctr"/>
          <a:lstStyle/>
          <a:p>
            <a:pPr>
              <a:lnSpc>
                <a:spcPct val="100000"/>
              </a:lnSpc>
            </a:pPr>
            <a:r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30/05/19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197240" y="4817160"/>
            <a:ext cx="3782880" cy="273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7994160" y="4817160"/>
            <a:ext cx="709200" cy="273600"/>
          </a:xfrm>
          <a:prstGeom prst="rect">
            <a:avLst/>
          </a:prstGeom>
        </p:spPr>
        <p:txBody>
          <a:bodyPr lIns="45720" anchor="ctr"/>
          <a:lstStyle/>
          <a:p>
            <a:pPr algn="r">
              <a:lnSpc>
                <a:spcPct val="100000"/>
              </a:lnSpc>
            </a:pPr>
            <a:fld id="{D4DECAB1-AB69-482A-BCD0-73EB65B393DA}" type="slidenum">
              <a:rPr lang="it-IT" sz="9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title text format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60" y="132120"/>
            <a:ext cx="9141480" cy="1234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tIns="91440" bIns="9144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7097AB6E-4F1A-4E59-A02C-D99774046D2E}" type="slidenum">
              <a:rPr lang="it-IT" sz="9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‹N›</a:t>
            </a:fld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274320" y="1717920"/>
            <a:ext cx="8603280" cy="1211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r">
              <a:lnSpc>
                <a:spcPct val="100000"/>
              </a:lnSpc>
            </a:pPr>
            <a:r>
              <a:rPr lang="en-US" sz="3000" b="0" strike="noStrike" cap="all" spc="111">
                <a:solidFill>
                  <a:srgbClr val="38761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
</a:t>
            </a:r>
            <a:r>
              <a:rPr lang="en-US" sz="3000" b="1" i="1" strike="noStrike" cap="all" spc="111">
                <a:solidFill>
                  <a:srgbClr val="0774A6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Walla Walla Tasty Burger</a:t>
            </a:r>
            <a:r>
              <a:rPr lang="en-US" sz="3000" b="0" strike="noStrike" cap="all" spc="111">
                <a:solidFill>
                  <a:srgbClr val="38761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
</a:t>
            </a:r>
            <a:r>
              <a:rPr lang="en-US" sz="3000" b="1" strike="noStrike" spc="111">
                <a:solidFill>
                  <a:srgbClr val="044D6E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via s. giacomo della vittoria n.46, alessandria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20" name="Google Shape;74;p13"/>
          <p:cNvPicPr/>
          <p:nvPr/>
        </p:nvPicPr>
        <p:blipFill>
          <a:blip r:embed="rId2"/>
          <a:stretch/>
        </p:blipFill>
        <p:spPr>
          <a:xfrm>
            <a:off x="129240" y="314280"/>
            <a:ext cx="1199160" cy="1199160"/>
          </a:xfrm>
          <a:prstGeom prst="rect">
            <a:avLst/>
          </a:prstGeom>
          <a:ln>
            <a:noFill/>
          </a:ln>
        </p:spPr>
      </p:pic>
      <p:sp>
        <p:nvSpPr>
          <p:cNvPr id="121" name="CustomShape 2"/>
          <p:cNvSpPr/>
          <p:nvPr/>
        </p:nvSpPr>
        <p:spPr>
          <a:xfrm>
            <a:off x="724320" y="768960"/>
            <a:ext cx="5986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logo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2" name="Immagine 2"/>
          <p:cNvPicPr/>
          <p:nvPr/>
        </p:nvPicPr>
        <p:blipFill>
          <a:blip r:embed="rId3"/>
          <a:stretch/>
        </p:blipFill>
        <p:spPr>
          <a:xfrm>
            <a:off x="57960" y="166320"/>
            <a:ext cx="1341000" cy="1347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773360" y="197280"/>
            <a:ext cx="6989400" cy="13471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just">
              <a:lnSpc>
                <a:spcPct val="100000"/>
              </a:lnSpc>
            </a:pPr>
            <a:r>
              <a:rPr lang="en-US" sz="2400" b="1" strike="noStrike" cap="all" spc="-1">
                <a:solidFill>
                  <a:srgbClr val="0774A6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La novità della proposta si basa sulla costruzione di un menù a base di hamburger, di ogni genere per ingredienti e dimensioni
 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24" name="Google Shape;81;p14"/>
          <p:cNvPicPr/>
          <p:nvPr/>
        </p:nvPicPr>
        <p:blipFill>
          <a:blip r:embed="rId2"/>
          <a:stretch/>
        </p:blipFill>
        <p:spPr>
          <a:xfrm>
            <a:off x="129240" y="314280"/>
            <a:ext cx="1230120" cy="1230120"/>
          </a:xfrm>
          <a:prstGeom prst="rect">
            <a:avLst/>
          </a:prstGeom>
          <a:ln>
            <a:noFill/>
          </a:ln>
        </p:spPr>
      </p:pic>
      <p:pic>
        <p:nvPicPr>
          <p:cNvPr id="125" name="Immagine 4"/>
          <p:cNvPicPr/>
          <p:nvPr/>
        </p:nvPicPr>
        <p:blipFill>
          <a:blip r:embed="rId3"/>
          <a:stretch/>
        </p:blipFill>
        <p:spPr>
          <a:xfrm>
            <a:off x="73800" y="197280"/>
            <a:ext cx="1341000" cy="134712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436320" y="2660040"/>
            <a:ext cx="832608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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Mini hamburger per antipasto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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Hamburger racchiusi in diversi tipi di pane (vari cereali e legumi) come main course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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Hamburger sciolti (non nel panino) con contorni vari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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Hamburger fatti di patate dolci  coperti di salse al cioccolato, al miele, alla frutta come dessert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"/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L’hamburger caffè (caffè liofilizzato e agglomerato a forma di hamburger da sciogliere in acqua calda)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519480" y="1905120"/>
            <a:ext cx="82429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i="1" strike="noStrike" spc="-1">
                <a:solidFill>
                  <a:srgbClr val="C9EDFD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Gli ingredienti degli hamburger comprendono 5 tipi diversi di carne (bovina, suina, pollame, cacciagione, grillo), 4 tipi di legumi (piselli, fave, ceci), patate dolci (americane)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Table 1"/>
          <p:cNvGraphicFramePr/>
          <p:nvPr>
            <p:extLst>
              <p:ext uri="{D42A27DB-BD31-4B8C-83A1-F6EECF244321}">
                <p14:modId xmlns:p14="http://schemas.microsoft.com/office/powerpoint/2010/main" val="2058523494"/>
              </p:ext>
            </p:extLst>
          </p:nvPr>
        </p:nvGraphicFramePr>
        <p:xfrm>
          <a:off x="41400" y="4320"/>
          <a:ext cx="9053640" cy="5139000"/>
        </p:xfrm>
        <a:graphic>
          <a:graphicData uri="http://schemas.openxmlformats.org/drawingml/2006/table">
            <a:tbl>
              <a:tblPr/>
              <a:tblGrid>
                <a:gridCol w="122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2C2C2C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rischio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2C2C2C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prevenzione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2C2C2C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assicurazione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2C2C2C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altre opzioni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Sensori di fumo, utilizzo materiali ignifughi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Assicurazione </a:t>
                      </a:r>
                      <a:r>
                        <a:rPr lang="it-IT" sz="1350" b="1" strike="noStrike" spc="-1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</a:t>
                      </a:r>
                      <a:endParaRPr lang="it-IT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Infortuni sul lavoro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Corsi di sicurezza per i dipendenti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Infortunio </a:t>
                      </a:r>
                      <a:r>
                        <a:rPr lang="it-IT" sz="1350" b="1" strike="noStrike" spc="-1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per liberi professionisti</a:t>
                      </a:r>
                      <a:endParaRPr lang="it-IT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Gia compresa nel contratto dei dipendenti (INAIL) 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Calamità( allagamento)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Canaline nelle cucine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Arial"/>
                        </a:rPr>
                        <a:t>Assicurazione calamità</a:t>
                      </a:r>
                      <a:endParaRPr lang="it-IT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Furto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Doppie vetrate, serrature blindate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Furto</a:t>
                      </a:r>
                      <a:endParaRPr lang="it-IT" sz="14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Table 1"/>
          <p:cNvGraphicFramePr/>
          <p:nvPr/>
        </p:nvGraphicFramePr>
        <p:xfrm>
          <a:off x="0" y="1454760"/>
          <a:ext cx="9143640" cy="2188800"/>
        </p:xfrm>
        <a:graphic>
          <a:graphicData uri="http://schemas.openxmlformats.org/drawingml/2006/table">
            <a:tbl>
              <a:tblPr/>
              <a:tblGrid>
                <a:gridCol w="257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9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7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Perdita quote di mercato a vantaggio della concorrenza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Creare promo sui social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Blackout e interruzioni nella produzione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Generatore di riserva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304200" y="285840"/>
            <a:ext cx="8534880" cy="790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en-US" sz="4000" b="1" strike="noStrike" cap="all" spc="-1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Caso di studio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76560" y="1161720"/>
            <a:ext cx="8534880" cy="378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Abbiamo accettato un catering per un insolito matrimonio in cui la metà degli invitati era vegetariana.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Sono </a:t>
            </a:r>
            <a:r>
              <a:rPr lang="it-IT" sz="1800" b="1" strike="noStrike" spc="-1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state involontariamente </a:t>
            </a:r>
            <a:r>
              <a:rPr lang="it-IT" sz="1800" b="1" strike="noStrike" spc="-1" dirty="0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confuse le scatole con i diversi tipi di hamburger e alcuni invitati vegetariani hanno mangiato della carne.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Il committente ha chiesto un risarcimento per danni morali.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Il danno diretto corrisponde all’entità del risarcimento richiesto</a:t>
            </a:r>
            <a:endParaRPr lang="it-IT" sz="1800" b="1" strike="noStrike" spc="-1" dirty="0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1" strike="noStrike" spc="-1" dirty="0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Il danno indiretto si basa sulla lesione della reputazione della nostra attività</a:t>
            </a:r>
            <a:endParaRPr lang="it-IT" sz="1800" b="1" strike="noStrike" spc="-1" dirty="0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04200" y="285840"/>
            <a:ext cx="8534880" cy="790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en-US" sz="4000" b="1" strike="noStrike" cap="all" spc="-1">
                <a:solidFill>
                  <a:srgbClr val="5EC8F8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Caso di studio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14280" y="1330200"/>
            <a:ext cx="8534880" cy="361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Non eravamo assicurati perche non pensavamo che potesse succedere, non essendoci confrontati con un agente specializzato in assicurazioni per le imprese come la nostra.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Stipuleremo al più presto una polizza Rc verso terzi.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Occorre prima di tutto limitare uscite impreviste di capitali.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Per sopperire ai danni indiretti (diffusione di una cattiva reputazione) 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ci siamo scusati e abbiamo offerto gli hamburger e dei buoni per i clienti per mangiare dei panini vegetariani da noi.  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5;p23"/>
          <p:cNvPicPr/>
          <p:nvPr/>
        </p:nvPicPr>
        <p:blipFill>
          <a:blip r:embed="rId2"/>
          <a:stretch/>
        </p:blipFill>
        <p:spPr>
          <a:xfrm>
            <a:off x="129240" y="314280"/>
            <a:ext cx="1199160" cy="119916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1606680" y="396000"/>
            <a:ext cx="7459200" cy="467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2"/>
          <p:cNvSpPr/>
          <p:nvPr/>
        </p:nvSpPr>
        <p:spPr>
          <a:xfrm>
            <a:off x="1676520" y="364680"/>
            <a:ext cx="7389360" cy="467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3600" b="1" strike="noStrike" spc="-1" dirty="0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Conclusioni 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È fondamentale dotarci di un piano di rischio più completo e di una consulenza adeguata su tutti i temi del rischio per scegliere su una base razionale ed economica</a:t>
            </a:r>
            <a:r>
              <a:rPr lang="it-IT" sz="1600" b="1" strike="noStrike" spc="-1" dirty="0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,</a:t>
            </a:r>
            <a:r>
              <a:rPr lang="it-IT" sz="1600" b="1" strike="noStrike" spc="-1" dirty="0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incentrata prima di tutto su una lista completa di eventi negativi, successivamente su una valutazione dal punto di vista della probabilità del verificarsi di ciascun evento e sulla gravità del danno presumibile. Questo perché difficilmente potremo permetterci tutti i tipi di contratti di protezione</a:t>
            </a:r>
            <a:r>
              <a:rPr lang="it-IT" sz="1600" b="1" strike="noStrike" spc="-1" dirty="0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: </a:t>
            </a:r>
            <a:r>
              <a:rPr lang="it-IT" sz="1600" b="1" strike="noStrike" spc="-1" dirty="0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abbiamo bisogno di effettuare la scelta più efficiente ed efficace.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Infine ci doteremo di una segnaletica sulle confezioni che evidenzi il prodotto a colpo d’occhio, non solo per le etichette (ad es. tutto ciò che è vegetariano va in scatole verdi, ciò che è senza glutine in scatole azzurre, </a:t>
            </a:r>
            <a:r>
              <a:rPr lang="it-IT" sz="1600" b="1" strike="noStrike" spc="-1" dirty="0" err="1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ecc</a:t>
            </a:r>
            <a:r>
              <a:rPr lang="it-IT" sz="1600" b="1" strike="noStrike" spc="-1" dirty="0">
                <a:solidFill>
                  <a:srgbClr val="93DAFB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….)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7" name="Immagine 4"/>
          <p:cNvPicPr/>
          <p:nvPr/>
        </p:nvPicPr>
        <p:blipFill>
          <a:blip r:embed="rId3"/>
          <a:stretch/>
        </p:blipFill>
        <p:spPr>
          <a:xfrm>
            <a:off x="91440" y="249120"/>
            <a:ext cx="1341000" cy="1347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173</TotalTime>
  <Words>488</Words>
  <Application>Microsoft Office PowerPoint</Application>
  <PresentationFormat>Presentazione su schermo (16:9)</PresentationFormat>
  <Paragraphs>55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Comfortaa</vt:lpstr>
      <vt:lpstr>Corbel</vt:lpstr>
      <vt:lpstr>Symbol</vt:lpstr>
      <vt:lpstr>Times New Roman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subject/>
  <dc:creator/>
  <dc:description/>
  <cp:lastModifiedBy>Simona</cp:lastModifiedBy>
  <cp:revision>21</cp:revision>
  <dcterms:modified xsi:type="dcterms:W3CDTF">2019-05-30T17:56:14Z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