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43" name="Immagine 42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44" name="Immagine 43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282960" y="4457520"/>
            <a:ext cx="624384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88" name="Immagine 87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89" name="Immagine 88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282960" y="4457520"/>
            <a:ext cx="624384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31" name="Immagine 130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132" name="Immagine 131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282960" y="4457520"/>
            <a:ext cx="6243840" cy="1028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5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002320"/>
            <a:ext cx="3027240" cy="3141000"/>
          </a:xfrm>
          <a:prstGeom prst="rect">
            <a:avLst/>
          </a:prstGeom>
          <a:ln>
            <a:noFill/>
          </a:ln>
        </p:spPr>
      </p:pic>
      <p:pic>
        <p:nvPicPr>
          <p:cNvPr id="12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169360"/>
            <a:ext cx="1141560" cy="177372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6456600" y="1257480"/>
            <a:ext cx="2114280" cy="211428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/>
          <p:cNvPicPr/>
          <p:nvPr/>
        </p:nvPicPr>
        <p:blipFill>
          <a:blip r:embed="rId17"/>
          <a:srcRect t="28812"/>
          <a:stretch/>
        </p:blipFill>
        <p:spPr>
          <a:xfrm>
            <a:off x="5999400" y="0"/>
            <a:ext cx="1202040" cy="855720"/>
          </a:xfrm>
          <a:prstGeom prst="rect">
            <a:avLst/>
          </a:prstGeom>
          <a:ln>
            <a:noFill/>
          </a:ln>
        </p:spPr>
      </p:pic>
      <p:pic>
        <p:nvPicPr>
          <p:cNvPr id="4" name="Picture 9"/>
          <p:cNvPicPr/>
          <p:nvPr/>
        </p:nvPicPr>
        <p:blipFill>
          <a:blip r:embed="rId18"/>
          <a:srcRect b="23333"/>
          <a:stretch/>
        </p:blipFill>
        <p:spPr>
          <a:xfrm>
            <a:off x="6454440" y="4572000"/>
            <a:ext cx="744840" cy="57132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7828200" y="0"/>
            <a:ext cx="514080" cy="85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866160" y="1085760"/>
            <a:ext cx="6618960" cy="24969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it-IT" sz="5400" b="0" strike="noStrike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Fare clic per modificare lo stile del titolo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/>
          </p:nvPr>
        </p:nvSpPr>
        <p:spPr>
          <a:xfrm rot="5400000">
            <a:off x="7616880" y="1342800"/>
            <a:ext cx="742680" cy="228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83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30/05/19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/>
          </p:nvPr>
        </p:nvSpPr>
        <p:spPr>
          <a:xfrm rot="5400000">
            <a:off x="6714000" y="2418840"/>
            <a:ext cx="2894400" cy="228240"/>
          </a:xfrm>
          <a:prstGeom prst="rect">
            <a:avLst/>
          </a:prstGeom>
        </p:spPr>
        <p:txBody>
          <a:bodyPr anchor="b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sldNum"/>
          </p:nvPr>
        </p:nvSpPr>
        <p:spPr>
          <a:xfrm>
            <a:off x="7764480" y="221760"/>
            <a:ext cx="628200" cy="575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C1547993-3153-47B7-9B47-FD3066212014}" type="slidenum">
              <a:rPr lang="it-IT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002320"/>
            <a:ext cx="3027240" cy="3141000"/>
          </a:xfrm>
          <a:prstGeom prst="rect">
            <a:avLst/>
          </a:prstGeom>
          <a:ln>
            <a:noFill/>
          </a:ln>
        </p:spPr>
      </p:pic>
      <p:pic>
        <p:nvPicPr>
          <p:cNvPr id="46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169360"/>
            <a:ext cx="1141560" cy="177372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6456600" y="1257480"/>
            <a:ext cx="2114280" cy="211428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8" name="Picture 8"/>
          <p:cNvPicPr/>
          <p:nvPr/>
        </p:nvPicPr>
        <p:blipFill>
          <a:blip r:embed="rId17"/>
          <a:srcRect t="28812"/>
          <a:stretch/>
        </p:blipFill>
        <p:spPr>
          <a:xfrm>
            <a:off x="5999400" y="0"/>
            <a:ext cx="1202040" cy="855720"/>
          </a:xfrm>
          <a:prstGeom prst="rect">
            <a:avLst/>
          </a:prstGeom>
          <a:ln>
            <a:noFill/>
          </a:ln>
        </p:spPr>
      </p:pic>
      <p:pic>
        <p:nvPicPr>
          <p:cNvPr id="49" name="Picture 9"/>
          <p:cNvPicPr/>
          <p:nvPr/>
        </p:nvPicPr>
        <p:blipFill>
          <a:blip r:embed="rId18"/>
          <a:srcRect b="23333"/>
          <a:stretch/>
        </p:blipFill>
        <p:spPr>
          <a:xfrm>
            <a:off x="6454440" y="4572000"/>
            <a:ext cx="744840" cy="571320"/>
          </a:xfrm>
          <a:prstGeom prst="rect">
            <a:avLst/>
          </a:prstGeom>
          <a:ln>
            <a:noFill/>
          </a:ln>
        </p:spPr>
      </p:pic>
      <p:sp>
        <p:nvSpPr>
          <p:cNvPr id="50" name="CustomShape 2"/>
          <p:cNvSpPr/>
          <p:nvPr/>
        </p:nvSpPr>
        <p:spPr>
          <a:xfrm>
            <a:off x="7828200" y="0"/>
            <a:ext cx="514080" cy="85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PlaceHolder 3"/>
          <p:cNvSpPr>
            <a:spLocks noGrp="1"/>
          </p:cNvSpPr>
          <p:nvPr>
            <p:ph type="dt"/>
          </p:nvPr>
        </p:nvSpPr>
        <p:spPr>
          <a:xfrm rot="5400000">
            <a:off x="7616880" y="1342800"/>
            <a:ext cx="742680" cy="228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83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30/05/19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/>
          </p:nvPr>
        </p:nvSpPr>
        <p:spPr>
          <a:xfrm rot="5400000">
            <a:off x="6714000" y="2418840"/>
            <a:ext cx="2894400" cy="228240"/>
          </a:xfrm>
          <a:prstGeom prst="rect">
            <a:avLst/>
          </a:prstGeom>
        </p:spPr>
        <p:txBody>
          <a:bodyPr anchor="b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/>
          </p:nvPr>
        </p:nvSpPr>
        <p:spPr>
          <a:xfrm>
            <a:off x="7764480" y="221760"/>
            <a:ext cx="628200" cy="575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BD9BF82B-AADC-402A-A400-538208E19083}" type="slidenum">
              <a:rPr lang="it-IT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/>
          <p:cNvPicPr/>
          <p:nvPr/>
        </p:nvPicPr>
        <p:blipFill>
          <a:blip r:embed="rId14"/>
          <a:srcRect l="3610"/>
          <a:stretch/>
        </p:blipFill>
        <p:spPr>
          <a:xfrm>
            <a:off x="0" y="2002320"/>
            <a:ext cx="3027240" cy="3141000"/>
          </a:xfrm>
          <a:prstGeom prst="rect">
            <a:avLst/>
          </a:prstGeom>
          <a:ln>
            <a:noFill/>
          </a:ln>
        </p:spPr>
      </p:pic>
      <p:pic>
        <p:nvPicPr>
          <p:cNvPr id="91" name="Picture 6"/>
          <p:cNvPicPr/>
          <p:nvPr/>
        </p:nvPicPr>
        <p:blipFill>
          <a:blip r:embed="rId15"/>
          <a:srcRect l="35647"/>
          <a:stretch/>
        </p:blipFill>
        <p:spPr>
          <a:xfrm>
            <a:off x="0" y="2169360"/>
            <a:ext cx="1141560" cy="177372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6456600" y="1257480"/>
            <a:ext cx="2114280" cy="211428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3" name="Picture 8"/>
          <p:cNvPicPr/>
          <p:nvPr/>
        </p:nvPicPr>
        <p:blipFill>
          <a:blip r:embed="rId16"/>
          <a:srcRect t="28812"/>
          <a:stretch/>
        </p:blipFill>
        <p:spPr>
          <a:xfrm>
            <a:off x="5999400" y="0"/>
            <a:ext cx="1202040" cy="855720"/>
          </a:xfrm>
          <a:prstGeom prst="rect">
            <a:avLst/>
          </a:prstGeom>
          <a:ln>
            <a:noFill/>
          </a:ln>
        </p:spPr>
      </p:pic>
      <p:pic>
        <p:nvPicPr>
          <p:cNvPr id="94" name="Picture 9"/>
          <p:cNvPicPr/>
          <p:nvPr/>
        </p:nvPicPr>
        <p:blipFill>
          <a:blip r:embed="rId17"/>
          <a:srcRect b="23333"/>
          <a:stretch/>
        </p:blipFill>
        <p:spPr>
          <a:xfrm>
            <a:off x="6454440" y="4572000"/>
            <a:ext cx="744840" cy="57132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7828200" y="0"/>
            <a:ext cx="514080" cy="85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3"/>
          <p:cNvSpPr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</p:spPr>
        <p:txBody>
          <a:bodyPr tIns="91440" bIns="91440" anchor="ctr"/>
          <a:lstStyle/>
          <a:p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sldNum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8A00BA30-A68E-49BC-8BF6-E11CBA12B757}" type="slidenum">
              <a:rPr lang="it-IT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‹N›</a:t>
            </a:fld>
            <a:endParaRPr lang="it-IT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1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Click to edit the outline text format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 Outline Level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Third Outline Level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Fourth Outline Level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Fifth Outline Level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Sixth Outline Level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951560" y="395280"/>
            <a:ext cx="6618960" cy="2524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it-IT" sz="3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Astrobar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877040" y="3304440"/>
            <a:ext cx="6618960" cy="929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it-IT" sz="2400" b="1" strike="noStrike" cap="all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Innovazione e futurismo che da’ nuova veste al consumismo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Immagine 2"/>
          <p:cNvPicPr/>
          <p:nvPr/>
        </p:nvPicPr>
        <p:blipFill>
          <a:blip r:embed="rId2"/>
          <a:stretch/>
        </p:blipFill>
        <p:spPr>
          <a:xfrm>
            <a:off x="174600" y="395280"/>
            <a:ext cx="1776600" cy="177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606680" y="396000"/>
            <a:ext cx="7459200" cy="467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2"/>
          <p:cNvSpPr/>
          <p:nvPr/>
        </p:nvSpPr>
        <p:spPr>
          <a:xfrm>
            <a:off x="1676520" y="364680"/>
            <a:ext cx="7389360" cy="467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4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Conclusioni </a:t>
            </a:r>
            <a:endParaRPr lang="it-IT" sz="4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I Robot sono molto precisi, sia nei tempi che nelle </a:t>
            </a:r>
            <a:r>
              <a:rPr lang="it-IT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cautele </a:t>
            </a:r>
            <a:r>
              <a:rPr lang="it-IT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al momento del servizio. Procedono in modo schematico non sbagliando mai nelle operazioni di tutti i giorni, ma possono sbagliare nelle situazioni impreviste che possono essere sempre dietro l’angolo.</a:t>
            </a:r>
            <a:endParaRPr lang="it-IT" sz="20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Per migliorare dobbiamo stare attenti agli aggiornamenti dei robot e ricercare il modello più sicuro.</a:t>
            </a:r>
            <a:endParaRPr lang="it-IT" sz="20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Immagine 1"/>
          <p:cNvPicPr/>
          <p:nvPr/>
        </p:nvPicPr>
        <p:blipFill>
          <a:blip r:embed="rId2"/>
          <a:stretch/>
        </p:blipFill>
        <p:spPr>
          <a:xfrm>
            <a:off x="147600" y="188280"/>
            <a:ext cx="1532520" cy="153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750126" y="-762000"/>
            <a:ext cx="4701873" cy="1600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endParaRPr lang="it-IT" sz="24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fortaa"/>
              <a:ea typeface="Comfortaa"/>
            </a:endParaRPr>
          </a:p>
          <a:p>
            <a:pPr>
              <a:lnSpc>
                <a:spcPct val="100000"/>
              </a:lnSpc>
            </a:pPr>
            <a:endParaRPr lang="it-IT" sz="2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fortaa"/>
              <a:ea typeface="Comfortaa"/>
            </a:endParaRPr>
          </a:p>
          <a:p>
            <a:pPr>
              <a:lnSpc>
                <a:spcPct val="100000"/>
              </a:lnSpc>
            </a:pPr>
            <a:endParaRPr lang="it-IT" sz="24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fortaa"/>
              <a:ea typeface="Comfortaa"/>
            </a:endParaRPr>
          </a:p>
          <a:p>
            <a:pPr>
              <a:lnSpc>
                <a:spcPct val="100000"/>
              </a:lnSpc>
            </a:pPr>
            <a:endParaRPr lang="it-IT" sz="2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fortaa"/>
              <a:ea typeface="Comfortaa"/>
            </a:endParaRPr>
          </a:p>
          <a:p>
            <a:pPr>
              <a:lnSpc>
                <a:spcPct val="100000"/>
              </a:lnSpc>
            </a:pPr>
            <a:r>
              <a:rPr lang="it-IT" sz="2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Astrobar</a:t>
            </a:r>
            <a:r>
              <a:rPr lang="it-IT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 è un nuovo modo di vivere il bar di tutti i giorni, che si può percepire anche solo entrando: si notano subito le forme che ricordano </a:t>
            </a:r>
            <a:r>
              <a:rPr lang="it-IT" sz="24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una astronave, e la sensazione di essere nello spazio è data dal posizionamento a palafitta della struttura su ‘invisibili’ strutture</a:t>
            </a:r>
            <a:r>
              <a:rPr lang="it-IT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 composte da tubi trasparenti (materiali sperimentali di nuova generazione).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Immagine 1"/>
          <p:cNvPicPr/>
          <p:nvPr/>
        </p:nvPicPr>
        <p:blipFill>
          <a:blip r:embed="rId2"/>
          <a:stretch/>
        </p:blipFill>
        <p:spPr>
          <a:xfrm>
            <a:off x="111600" y="168480"/>
            <a:ext cx="2142720" cy="214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590800" y="-144001"/>
            <a:ext cx="4861200" cy="1889673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endParaRPr lang="it-IT" sz="24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fortaa"/>
              <a:ea typeface="Comfortaa"/>
            </a:endParaRPr>
          </a:p>
          <a:p>
            <a:pPr>
              <a:lnSpc>
                <a:spcPct val="100000"/>
              </a:lnSpc>
            </a:pPr>
            <a:endParaRPr lang="it-IT" sz="2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fortaa"/>
              <a:ea typeface="Comfortaa"/>
            </a:endParaRPr>
          </a:p>
          <a:p>
            <a:pPr>
              <a:lnSpc>
                <a:spcPct val="100000"/>
              </a:lnSpc>
            </a:pPr>
            <a:endParaRPr lang="it-IT" sz="24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fortaa"/>
              <a:ea typeface="Comfortaa"/>
            </a:endParaRPr>
          </a:p>
          <a:p>
            <a:pPr>
              <a:lnSpc>
                <a:spcPct val="100000"/>
              </a:lnSpc>
            </a:pPr>
            <a:r>
              <a:rPr lang="it-IT" sz="2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Astrobar</a:t>
            </a:r>
            <a:r>
              <a:rPr lang="it-IT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 è un nuovo modo di vivere il bar di tutti i giorni, che si può percepire anche solo entrando: si notano subito le forme che ricordano un</a:t>
            </a:r>
            <a:r>
              <a:rPr lang="it-IT" sz="24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a</a:t>
            </a:r>
            <a:r>
              <a:rPr lang="it-IT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 astronave e la sensazione di essere nello spazio è data dal posizionamento rialzato della struttura su ‘invisibili’ palafitte composte da tubi trasparenti (materiali sperimentali di nuova generazione).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Immagine 1"/>
          <p:cNvPicPr/>
          <p:nvPr/>
        </p:nvPicPr>
        <p:blipFill>
          <a:blip r:embed="rId2"/>
          <a:stretch/>
        </p:blipFill>
        <p:spPr>
          <a:xfrm>
            <a:off x="111600" y="168480"/>
            <a:ext cx="2142720" cy="214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86;p15"/>
          <p:cNvPicPr/>
          <p:nvPr/>
        </p:nvPicPr>
        <p:blipFill>
          <a:blip r:embed="rId2"/>
          <a:stretch/>
        </p:blipFill>
        <p:spPr>
          <a:xfrm>
            <a:off x="150120" y="199440"/>
            <a:ext cx="8790480" cy="4817520"/>
          </a:xfrm>
          <a:prstGeom prst="rect">
            <a:avLst/>
          </a:prstGeom>
          <a:ln>
            <a:noFill/>
          </a:ln>
        </p:spPr>
      </p:pic>
      <p:pic>
        <p:nvPicPr>
          <p:cNvPr id="141" name="Google Shape;87;p15"/>
          <p:cNvPicPr/>
          <p:nvPr/>
        </p:nvPicPr>
        <p:blipFill>
          <a:blip r:embed="rId3"/>
          <a:srcRect l="9247" t="5930" r="2118" b="10016"/>
          <a:stretch/>
        </p:blipFill>
        <p:spPr>
          <a:xfrm rot="154800">
            <a:off x="3706200" y="108360"/>
            <a:ext cx="2071800" cy="73584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1997640" y="1399320"/>
            <a:ext cx="5400720" cy="29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it-IT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I nostri punti di forza sono l’accoglienza del personale ‘umano’, l’efficienza del personale ‘robotico’ e l’ambiente particolare. Puntiamo a dare al cliente la miglior qualità nei nostri servizi, soprattutto </a:t>
            </a:r>
            <a:r>
              <a:rPr lang="it-IT" sz="2400" b="1" strike="noStrike" spc="-1" dirty="0"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nel</a:t>
            </a:r>
            <a:r>
              <a:rPr lang="it-IT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l’offerta di cocktail innovativi.  </a:t>
            </a: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2117520" y="3409507"/>
            <a:ext cx="7594200" cy="2306456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endParaRPr lang="it-IT" sz="1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it-IT" sz="1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it-IT" sz="1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44" name="Immagine 1"/>
          <p:cNvPicPr/>
          <p:nvPr/>
        </p:nvPicPr>
        <p:blipFill>
          <a:blip r:embed="rId4"/>
          <a:stretch/>
        </p:blipFill>
        <p:spPr>
          <a:xfrm>
            <a:off x="150120" y="199440"/>
            <a:ext cx="1894680" cy="189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2576880" y="801720"/>
            <a:ext cx="4834800" cy="2938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
I </a:t>
            </a:r>
            <a:r>
              <a:rPr lang="it-IT" sz="18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vari </a:t>
            </a:r>
            <a:r>
              <a:rPr lang="it-IT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cocktail vengono serviti ai tavoli </a:t>
            </a:r>
            <a:r>
              <a:rPr lang="it-IT" sz="18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da</a:t>
            </a:r>
            <a:r>
              <a:rPr lang="it-IT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 camerieri robot, alcuni cibi di accompagnamento appaiono da sportelli apparentemente invisibili dai tavoli e si ordinerà tramite un tablet incorporato ai braccioli delle sedie</a:t>
            </a:r>
            <a:endParaRPr lang="it-IT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Immagine 1"/>
          <p:cNvPicPr/>
          <p:nvPr/>
        </p:nvPicPr>
        <p:blipFill>
          <a:blip r:embed="rId2"/>
          <a:stretch/>
        </p:blipFill>
        <p:spPr>
          <a:xfrm>
            <a:off x="174600" y="170280"/>
            <a:ext cx="1491480" cy="149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Table 1"/>
          <p:cNvGraphicFramePr/>
          <p:nvPr>
            <p:extLst>
              <p:ext uri="{D42A27DB-BD31-4B8C-83A1-F6EECF244321}">
                <p14:modId xmlns:p14="http://schemas.microsoft.com/office/powerpoint/2010/main" val="1570370637"/>
              </p:ext>
            </p:extLst>
          </p:nvPr>
        </p:nvGraphicFramePr>
        <p:xfrm>
          <a:off x="0" y="0"/>
          <a:ext cx="9143640" cy="5139000"/>
        </p:xfrm>
        <a:graphic>
          <a:graphicData uri="http://schemas.openxmlformats.org/drawingml/2006/table">
            <a:tbl>
              <a:tblPr/>
              <a:tblGrid>
                <a:gridCol w="151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RISCHIO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PREVENZIONE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ASSICURAZIONE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strike="noStrike" spc="-1">
                          <a:solidFill>
                            <a:srgbClr val="FFFF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ALTRE OPZIONI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Incendio, calamità e furto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Sistemi di sicurezza, sensori 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Contro calamità e furto</a:t>
                      </a:r>
                      <a:endParaRPr lang="it-IT" sz="1800" b="0" strike="noStrike" spc="-1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Infortuni sul lavoro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Sistemi di sicurezza e corsi sulla sicurezza</a:t>
                      </a:r>
                      <a:endParaRPr lang="it-IT" sz="1800" b="0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Contro gli infortuni</a:t>
                      </a:r>
                      <a:endParaRPr lang="it-IT" sz="1800" b="0" strike="noStrike" spc="-1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Cyber risk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Sistemi di sicurezza informatici 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Contro attacchi informatici</a:t>
                      </a:r>
                      <a:endParaRPr lang="it-IT" sz="1800" b="0" strike="noStrike" spc="-1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Danni ai clienti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35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mfortaa"/>
                          <a:ea typeface="Comfortaa"/>
                        </a:rPr>
                        <a:t>Sistemi di sicurezza</a:t>
                      </a:r>
                      <a:endParaRPr lang="it-IT" sz="1800" b="0" strike="noStrike" spc="-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Comfortaa"/>
                        </a:rPr>
                        <a:t>RC professionale</a:t>
                      </a:r>
                      <a:endParaRPr lang="it-IT" sz="1400" b="0" strike="noStrike" spc="-1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04560" y="268587"/>
            <a:ext cx="8534880" cy="790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it-IT" sz="4800" b="1" strike="noStrike" spc="-1" dirty="0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Caso di studio</a:t>
            </a:r>
            <a:endParaRPr lang="it-IT" sz="4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14280" y="1154520"/>
            <a:ext cx="853488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endParaRPr lang="it-IT" sz="4000" b="0" strike="noStrike" spc="-1" dirty="0">
              <a:solidFill>
                <a:srgbClr val="FF9900"/>
              </a:solidFill>
              <a:uFill>
                <a:solidFill>
                  <a:srgbClr val="FFFFFF"/>
                </a:solidFill>
              </a:uFill>
              <a:latin typeface="Comfortaa"/>
              <a:ea typeface="Comfortaa"/>
            </a:endParaRPr>
          </a:p>
          <a:p>
            <a:pPr>
              <a:lnSpc>
                <a:spcPct val="100000"/>
              </a:lnSpc>
            </a:pPr>
            <a:r>
              <a:rPr lang="it-IT" sz="40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Durante una serata, uno dei Robot camerieri s’impiglia nel vestito molto costoso di una cliente, rovinandolo completamente.</a:t>
            </a:r>
            <a:endParaRPr lang="it-IT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226563" y="277214"/>
            <a:ext cx="8534880" cy="790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it-IT" sz="4800" b="1" strike="noStrike" spc="-1" dirty="0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Caso di studio</a:t>
            </a:r>
            <a:endParaRPr lang="it-IT" sz="4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314280" y="1154520"/>
            <a:ext cx="853488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it-IT" b="1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danno diretto:</a:t>
            </a: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1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Dover risarcire il vestito alla cliente</a:t>
            </a: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1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danno indiretto:</a:t>
            </a: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1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Cattiva reputazione di tutto ciò che è robotizzato e quindi </a:t>
            </a:r>
            <a:r>
              <a:rPr lang="it-IT" b="1" strike="noStrike" spc="-1" dirty="0" err="1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dela</a:t>
            </a:r>
            <a:r>
              <a:rPr lang="it-IT" b="1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 particolarità stessa del nostro locale</a:t>
            </a: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1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Il nostro Piano del rischio contempla la sottoscrizione della Rc verso terzi, che minimizza i costi generati dallo spiacevole evento, ma occorre riparare anche il danno indiretto</a:t>
            </a:r>
            <a:endParaRPr lang="it-IT" b="1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314280" y="303092"/>
            <a:ext cx="9102770" cy="790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it-IT" sz="4800" b="1" strike="noStrike" spc="-1" dirty="0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Danno indiretto</a:t>
            </a:r>
            <a:endParaRPr lang="it-IT" sz="4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14280" y="1154520"/>
            <a:ext cx="8534880" cy="37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endParaRPr lang="it-IT" sz="1400" b="0" strike="noStrike" spc="-1" dirty="0">
              <a:solidFill>
                <a:srgbClr val="FF9900"/>
              </a:solidFill>
              <a:uFill>
                <a:solidFill>
                  <a:srgbClr val="FFFFFF"/>
                </a:solidFill>
              </a:uFill>
              <a:latin typeface="Comfortaa"/>
              <a:ea typeface="Comfortaa"/>
            </a:endParaRPr>
          </a:p>
          <a:p>
            <a:pPr>
              <a:lnSpc>
                <a:spcPct val="100000"/>
              </a:lnSpc>
            </a:pPr>
            <a:endParaRPr lang="it-IT" sz="1400" spc="-1" dirty="0">
              <a:solidFill>
                <a:srgbClr val="FF9900"/>
              </a:solidFill>
              <a:uFill>
                <a:solidFill>
                  <a:srgbClr val="FFFFFF"/>
                </a:solidFill>
              </a:uFill>
              <a:latin typeface="Comfortaa"/>
              <a:ea typeface="Comfortaa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Obiettivo:</a:t>
            </a:r>
            <a:endParaRPr lang="it-IT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Minor diffusione possibile della comunicazione di ciò che è accaduto.</a:t>
            </a:r>
            <a:endParaRPr lang="it-IT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Strumenti:</a:t>
            </a:r>
            <a:endParaRPr lang="it-IT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Rendere noti tutti i sistemi di sicurezza atti a prevenire questo tipo di situazione, in modo da evidenziare l’eccezionalità dell’evento</a:t>
            </a:r>
            <a:endParaRPr lang="it-IT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Comfortaa"/>
                <a:ea typeface="Comfortaa"/>
              </a:rPr>
              <a:t>Per scusarsi offrire dei buoni utilizzabili per un aperitivo di gruppo  </a:t>
            </a:r>
            <a:endParaRPr lang="it-IT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417</Words>
  <Application>Microsoft Office PowerPoint</Application>
  <PresentationFormat>Presentazione su schermo (16:9)</PresentationFormat>
  <Paragraphs>68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Century Gothic</vt:lpstr>
      <vt:lpstr>Comfortaa</vt:lpstr>
      <vt:lpstr>Montserrat</vt:lpstr>
      <vt:lpstr>Symbol</vt:lpstr>
      <vt:lpstr>Times New Roman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Società</dc:title>
  <dc:subject/>
  <dc:creator/>
  <dc:description/>
  <cp:lastModifiedBy>Simona</cp:lastModifiedBy>
  <cp:revision>24</cp:revision>
  <dcterms:modified xsi:type="dcterms:W3CDTF">2019-05-30T17:46:42Z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Presentazione su schermo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