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20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pic>
        <p:nvPicPr>
          <p:cNvPr id="39" name="Immagine 38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40" name="Immagine 39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282960" y="4457520"/>
            <a:ext cx="6243840" cy="10287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pic>
        <p:nvPicPr>
          <p:cNvPr id="79" name="Immagine 78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80" name="Immagine 79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ubTitle"/>
          </p:nvPr>
        </p:nvSpPr>
        <p:spPr>
          <a:xfrm>
            <a:off x="282960" y="4457520"/>
            <a:ext cx="6243840" cy="10287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pic>
        <p:nvPicPr>
          <p:cNvPr id="117" name="Immagine 116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118" name="Immagine 117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282960" y="4457520"/>
            <a:ext cx="6243840" cy="10287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5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14"/>
          <a:stretch/>
        </p:blipFill>
        <p:spPr>
          <a:xfrm>
            <a:off x="0" y="0"/>
            <a:ext cx="9143640" cy="1080720"/>
          </a:xfrm>
          <a:prstGeom prst="rect">
            <a:avLst/>
          </a:prstGeom>
          <a:ln>
            <a:noFill/>
          </a:ln>
        </p:spPr>
      </p:pic>
      <p:pic>
        <p:nvPicPr>
          <p:cNvPr id="8" name="Picture 6"/>
          <p:cNvPicPr/>
          <p:nvPr/>
        </p:nvPicPr>
        <p:blipFill>
          <a:blip r:embed="rId15"/>
          <a:stretch/>
        </p:blipFill>
        <p:spPr>
          <a:xfrm>
            <a:off x="0" y="3281400"/>
            <a:ext cx="9143640" cy="1861920"/>
          </a:xfrm>
          <a:prstGeom prst="rect">
            <a:avLst/>
          </a:prstGeom>
          <a:ln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028880" y="1352520"/>
            <a:ext cx="7086240" cy="136836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500" b="0" strike="noStrike" cap="all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Fare clic per modificare lo stile del titolo dello schema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/>
          </p:nvPr>
        </p:nvSpPr>
        <p:spPr>
          <a:xfrm>
            <a:off x="5932080" y="3235680"/>
            <a:ext cx="2182680" cy="2808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it-IT" sz="79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30/05/19</a:t>
            </a:r>
            <a:endParaRPr lang="it-IT" sz="1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/>
          </p:nvPr>
        </p:nvSpPr>
        <p:spPr>
          <a:xfrm>
            <a:off x="1028880" y="3242880"/>
            <a:ext cx="4800240" cy="273600"/>
          </a:xfrm>
          <a:prstGeom prst="rect">
            <a:avLst/>
          </a:prstGeom>
        </p:spPr>
        <p:txBody>
          <a:bodyPr anchor="ctr"/>
          <a:lstStyle/>
          <a:p>
            <a:endParaRPr lang="it-IT" sz="2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/>
          </p:nvPr>
        </p:nvSpPr>
        <p:spPr>
          <a:xfrm>
            <a:off x="6058080" y="1073160"/>
            <a:ext cx="2057040" cy="2736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43F542D-00FE-47AB-BE73-E7E0E838A948}" type="slidenum">
              <a:rPr lang="it-IT" sz="79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‹N›</a:t>
            </a:fld>
            <a:endParaRPr lang="it-IT" sz="1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6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Click to edit the outline text format</a:t>
            </a:r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3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Second Outline Level</a:t>
            </a:r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Third Outline Level</a:t>
            </a:r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Fourth Outline Level</a:t>
            </a:r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Fifth Outline Level</a:t>
            </a:r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Sixth Outline Level</a:t>
            </a:r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6"/>
          <p:cNvPicPr/>
          <p:nvPr/>
        </p:nvPicPr>
        <p:blipFill>
          <a:blip r:embed="rId14"/>
          <a:stretch/>
        </p:blipFill>
        <p:spPr>
          <a:xfrm>
            <a:off x="0" y="0"/>
            <a:ext cx="9143640" cy="1080720"/>
          </a:xfrm>
          <a:prstGeom prst="rect">
            <a:avLst/>
          </a:prstGeom>
          <a:ln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dt"/>
          </p:nvPr>
        </p:nvSpPr>
        <p:spPr>
          <a:xfrm>
            <a:off x="6446520" y="4767120"/>
            <a:ext cx="2182680" cy="2736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it-IT" sz="79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30/05/19</a:t>
            </a:r>
            <a:endParaRPr lang="it-IT" sz="1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ftr"/>
          </p:nvPr>
        </p:nvSpPr>
        <p:spPr>
          <a:xfrm>
            <a:off x="514440" y="4766760"/>
            <a:ext cx="5829120" cy="273600"/>
          </a:xfrm>
          <a:prstGeom prst="rect">
            <a:avLst/>
          </a:prstGeom>
        </p:spPr>
        <p:txBody>
          <a:bodyPr anchor="ctr"/>
          <a:lstStyle/>
          <a:p>
            <a:endParaRPr lang="it-IT" sz="2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sldNum"/>
          </p:nvPr>
        </p:nvSpPr>
        <p:spPr>
          <a:xfrm>
            <a:off x="6572160" y="285840"/>
            <a:ext cx="2057040" cy="2736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97EC988-EFA9-42FD-85EF-A7C752BE4132}" type="slidenum">
              <a:rPr lang="it-IT" sz="79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‹N›</a:t>
            </a:fld>
            <a:endParaRPr lang="it-IT" sz="1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Click to edit the title text format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6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Click to edit the outline text format</a:t>
            </a:r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3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Second Outline Level</a:t>
            </a:r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Third Outline Level</a:t>
            </a:r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Fourth Outline Level</a:t>
            </a:r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Fifth Outline Level</a:t>
            </a:r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Sixth Outline Level</a:t>
            </a:r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35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Picture 6"/>
          <p:cNvPicPr/>
          <p:nvPr/>
        </p:nvPicPr>
        <p:blipFill>
          <a:blip r:embed="rId14"/>
          <a:stretch/>
        </p:blipFill>
        <p:spPr>
          <a:xfrm>
            <a:off x="0" y="0"/>
            <a:ext cx="9143640" cy="1080720"/>
          </a:xfrm>
          <a:prstGeom prst="rect">
            <a:avLst/>
          </a:prstGeom>
          <a:ln>
            <a:noFill/>
          </a:ln>
        </p:spPr>
      </p:pic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282960" y="712080"/>
            <a:ext cx="6243840" cy="3835080"/>
          </a:xfrm>
          <a:prstGeom prst="rect">
            <a:avLst/>
          </a:prstGeom>
        </p:spPr>
        <p:txBody>
          <a:bodyPr tIns="91440" bIns="91440" anchor="ctr"/>
          <a:lstStyle/>
          <a:p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ldNum"/>
          </p:nvPr>
        </p:nvSpPr>
        <p:spPr>
          <a:xfrm>
            <a:off x="8498160" y="4688640"/>
            <a:ext cx="548280" cy="393120"/>
          </a:xfrm>
          <a:prstGeom prst="rect">
            <a:avLst/>
          </a:prstGeom>
        </p:spPr>
        <p:txBody>
          <a:bodyPr tIns="91440" bIns="91440" anchor="ctr"/>
          <a:lstStyle/>
          <a:p>
            <a:pPr algn="r">
              <a:lnSpc>
                <a:spcPct val="100000"/>
              </a:lnSpc>
            </a:pPr>
            <a:fld id="{B9697C96-D0A2-48B7-8267-81DE26314CB3}" type="slidenum">
              <a:rPr lang="it-IT" sz="79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‹N›</a:t>
            </a:fld>
            <a:endParaRPr lang="it-IT" sz="1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6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Click to edit the outline text format</a:t>
            </a:r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3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Second Outline Level</a:t>
            </a:r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Third Outline Level</a:t>
            </a:r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Fourth Outline Level</a:t>
            </a:r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Fifth Outline Level</a:t>
            </a:r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Sixth Outline Level</a:t>
            </a:r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3255840" y="1352520"/>
            <a:ext cx="4859280" cy="13683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n-US" sz="6600" b="1" strike="noStrike" cap="all" spc="-1">
                <a:solidFill>
                  <a:srgbClr val="38761D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Jukebox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689040" y="768960"/>
            <a:ext cx="66888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logo</a:t>
            </a:r>
            <a:endParaRPr lang="it-IT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1" name="Picture 2"/>
          <p:cNvPicPr/>
          <p:nvPr/>
        </p:nvPicPr>
        <p:blipFill>
          <a:blip r:embed="rId2"/>
          <a:stretch/>
        </p:blipFill>
        <p:spPr>
          <a:xfrm>
            <a:off x="142920" y="483120"/>
            <a:ext cx="1905840" cy="1836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2289240" y="1544760"/>
            <a:ext cx="6612120" cy="30668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algn="r">
              <a:lnSpc>
                <a:spcPct val="115000"/>
              </a:lnSpc>
            </a:pPr>
            <a:r>
              <a:rPr lang="en-US" sz="1700" b="0" strike="noStrike" cap="all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QUESTO locale è </a:t>
            </a:r>
            <a:r>
              <a:rPr lang="en-US" sz="1700" b="0" strike="noStrike" cap="all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nato</a:t>
            </a:r>
            <a:r>
              <a:rPr lang="en-US" sz="1700" b="0" strike="noStrike" cap="all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 </a:t>
            </a:r>
            <a:r>
              <a:rPr lang="en-US" sz="1700" b="0" strike="noStrike" cap="all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grazie</a:t>
            </a:r>
            <a:r>
              <a:rPr lang="en-US" sz="1700" b="0" strike="noStrike" cap="all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 </a:t>
            </a:r>
            <a:r>
              <a:rPr lang="en-US" sz="1700" b="0" strike="noStrike" cap="all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alla</a:t>
            </a:r>
            <a:r>
              <a:rPr lang="en-US" sz="1700" b="0" strike="noStrike" cap="all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 nostra </a:t>
            </a:r>
            <a:r>
              <a:rPr lang="en-US" sz="1700" b="0" strike="noStrike" cap="all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passione</a:t>
            </a:r>
            <a:r>
              <a:rPr lang="en-US" sz="1700" b="0" strike="noStrike" cap="all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 per </a:t>
            </a:r>
            <a:r>
              <a:rPr lang="en-US" sz="1700" b="0" strike="noStrike" cap="all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i</a:t>
            </a:r>
            <a:r>
              <a:rPr lang="en-US" sz="1700" b="0" strike="noStrike" cap="all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 jukebox. 
Il </a:t>
            </a:r>
            <a:r>
              <a:rPr lang="en-US" sz="1700" b="0" strike="noStrike" cap="all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nostro</a:t>
            </a:r>
            <a:r>
              <a:rPr lang="en-US" sz="1700" b="0" strike="noStrike" cap="all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 </a:t>
            </a:r>
            <a:r>
              <a:rPr lang="en-US" sz="1700" b="0" strike="noStrike" cap="all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antenato</a:t>
            </a:r>
            <a:r>
              <a:rPr lang="en-US" sz="1700" b="0" strike="noStrike" cap="all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 </a:t>
            </a:r>
            <a:r>
              <a:rPr lang="en-US" sz="1800" b="0" strike="noStrike" cap="all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omfortaa"/>
              </a:rPr>
              <a:t>Louis T. Glass</a:t>
            </a:r>
            <a:r>
              <a:rPr lang="en-US" sz="1700" b="0" strike="noStrike" cap="all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 </a:t>
            </a:r>
            <a:r>
              <a:rPr lang="en-US" sz="1700" b="0" strike="noStrike" cap="all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e </a:t>
            </a:r>
            <a:r>
              <a:rPr lang="en-US" sz="1700" b="0" strike="noStrike" cap="all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il</a:t>
            </a:r>
            <a:r>
              <a:rPr lang="en-US" sz="1700" b="0" strike="noStrike" cap="all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 </a:t>
            </a:r>
            <a:r>
              <a:rPr lang="en-US" sz="1700" b="0" strike="noStrike" cap="all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suo</a:t>
            </a:r>
            <a:r>
              <a:rPr lang="en-US" sz="1700" b="0" strike="noStrike" cap="all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 </a:t>
            </a:r>
            <a:r>
              <a:rPr lang="en-US" sz="1700" b="0" strike="noStrike" cap="all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socio </a:t>
            </a:r>
            <a:r>
              <a:rPr lang="en-US" sz="1800" b="0" strike="noStrike" cap="all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omfortaa"/>
              </a:rPr>
              <a:t>William S. Arnold </a:t>
            </a:r>
            <a:r>
              <a:rPr lang="en-US" sz="1700" b="0" strike="noStrike" cap="all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sono</a:t>
            </a:r>
            <a:r>
              <a:rPr lang="en-US" sz="1700" b="0" strike="noStrike" cap="all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 </a:t>
            </a:r>
            <a:r>
              <a:rPr lang="en-US" sz="1700" b="0" strike="noStrike" cap="all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stati</a:t>
            </a:r>
            <a:r>
              <a:rPr lang="en-US" sz="1700" b="0" strike="noStrike" cap="all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 </a:t>
            </a:r>
            <a:r>
              <a:rPr lang="en-US" sz="1700" b="0" strike="noStrike" cap="all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gli</a:t>
            </a:r>
            <a:r>
              <a:rPr lang="en-US" sz="1700" b="0" strike="noStrike" cap="all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 </a:t>
            </a:r>
            <a:r>
              <a:rPr lang="en-US" sz="1700" b="0" strike="noStrike" cap="all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inventori</a:t>
            </a:r>
            <a:r>
              <a:rPr lang="en-US" sz="1700" b="0" strike="noStrike" cap="all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 </a:t>
            </a:r>
            <a:r>
              <a:rPr lang="en-US" sz="1700" b="0" strike="noStrike" cap="all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dei</a:t>
            </a:r>
            <a:r>
              <a:rPr lang="en-US" sz="1700" b="0" strike="noStrike" cap="all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 jukebox. 
</a:t>
            </a:r>
            <a:endParaRPr lang="en-US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pic>
        <p:nvPicPr>
          <p:cNvPr id="123" name="Immagine 1"/>
          <p:cNvPicPr/>
          <p:nvPr/>
        </p:nvPicPr>
        <p:blipFill>
          <a:blip r:embed="rId2"/>
          <a:stretch/>
        </p:blipFill>
        <p:spPr>
          <a:xfrm>
            <a:off x="119520" y="462600"/>
            <a:ext cx="1908000" cy="1834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1373760" y="1454760"/>
            <a:ext cx="7540560" cy="29228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n-US" sz="1800" b="0" strike="noStrike" cap="all" spc="-1">
                <a:solidFill>
                  <a:srgbClr val="32C7A9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IL MENU’ è UN JUKEBOX, DA CUI ORDINARE DIRETTAMENTE LE PORTATE E LE BEVANDE.
OGNI ELEMENTO DEL MENU’ SI NASCONDE PERO’ DIETRO A UN BRANO MUSICALE ED è AD ESSO ISPIRATO.
SI Può SCEGLIERE SE RICHIEDERE MAGGIORI INFORMAZIONI (UN PULSANTE DEL JUKEBOX MOSTRERà GLI INGREDIENTI) O FARSI STUPIRE ALL’ASSAGGIO.
</a:t>
            </a:r>
            <a:r>
              <a:rPr lang="en-US" sz="1800" b="0" strike="noStrike" cap="all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
</a:t>
            </a:r>
            <a:r>
              <a:rPr lang="en-US" sz="16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
</a:t>
            </a:r>
            <a:r>
              <a:rPr lang="en-US" sz="1800" b="0" strike="noStrike" cap="all" spc="-1">
                <a:solidFill>
                  <a:srgbClr val="32C7A9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
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Table 1"/>
          <p:cNvGraphicFramePr/>
          <p:nvPr>
            <p:extLst>
              <p:ext uri="{D42A27DB-BD31-4B8C-83A1-F6EECF244321}">
                <p14:modId xmlns:p14="http://schemas.microsoft.com/office/powerpoint/2010/main" val="644614718"/>
              </p:ext>
            </p:extLst>
          </p:nvPr>
        </p:nvGraphicFramePr>
        <p:xfrm>
          <a:off x="0" y="0"/>
          <a:ext cx="9144000" cy="5143500"/>
        </p:xfrm>
        <a:graphic>
          <a:graphicData uri="http://schemas.openxmlformats.org/drawingml/2006/table">
            <a:tbl>
              <a:tblPr/>
              <a:tblGrid>
                <a:gridCol w="1568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4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7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3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07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rischio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prevenzione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assicurazione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altre opzioni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54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Incendio del locale o delle cucine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0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Dispositivi di sicurezza per incendio, uscite di emergenza, telecamere</a:t>
                      </a:r>
                      <a:r>
                        <a:rPr lang="it-IT" sz="1350" b="0" strike="noStrike" spc="-1" dirty="0">
                          <a:solidFill>
                            <a:srgbClr val="3333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 </a:t>
                      </a:r>
                      <a:r>
                        <a:rPr lang="it-IT" sz="1350" b="0" strike="noStrike" spc="-1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e antifurti</a:t>
                      </a:r>
                      <a:endParaRPr lang="it-IT" sz="1800" b="0" strike="noStrike" spc="-1" dirty="0">
                        <a:solidFill>
                          <a:schemeClr val="bg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Incendio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76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Infortuni sul lavoro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Kit pronto soccorso, dpi per le attrezzature, manutenzione regolare degli ambienti e delle attrezzature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Infortunio 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2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Furto in magazzino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Telecamere di sicurezza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Furto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05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Accordi con altri locali simili in casi di emergenza per dirottare i propri clienti o farsi rifornire di alcuni ingredienti o prodotti finali 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4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Danni a terzi</a:t>
                      </a:r>
                      <a:endParaRPr lang="it-IT" sz="1800" b="0" strike="noStrike" spc="-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350" b="0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Rispettare tutte le procedure </a:t>
                      </a:r>
                      <a:r>
                        <a:rPr lang="it-IT" sz="1350" b="0" strike="noStrike" spc="-1" dirty="0" err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haccp</a:t>
                      </a:r>
                      <a:endParaRPr lang="it-IT" sz="1800" b="0" strike="noStrike" spc="-1" dirty="0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b="0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mfortaa"/>
                          <a:ea typeface="Comfortaa"/>
                        </a:rPr>
                        <a:t>RC professionale e verso terzi</a:t>
                      </a:r>
                      <a:endParaRPr lang="it-IT" sz="1800" b="0" strike="noStrike" spc="-1" dirty="0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304560" y="303093"/>
            <a:ext cx="8534880" cy="7909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lstStyle/>
          <a:p>
            <a:pPr>
              <a:lnSpc>
                <a:spcPct val="100000"/>
              </a:lnSpc>
            </a:pPr>
            <a:r>
              <a:rPr lang="en-US" sz="4000" b="1" strike="noStrike" cap="all" spc="-1" dirty="0">
                <a:solidFill>
                  <a:srgbClr val="38761D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Caso di studio</a:t>
            </a:r>
            <a:endParaRPr lang="en-US" sz="40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1170720" y="1690200"/>
            <a:ext cx="4973400" cy="254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it-IT" sz="2400" b="1" strike="noStrike" spc="-1" dirty="0">
                <a:solidFill>
                  <a:srgbClr val="B3D78D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Organizzato un evento speciale con la presenza di alcuni dei cantanti delle canzoni del menù o dei loro sosia ufficiali. Sono stati venduti tutti i biglietti possibili. All’ultimo momento non si presentano metà delle guest star. </a:t>
            </a:r>
            <a:endParaRPr lang="it-IT" sz="24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0" strike="noStrike" spc="-1" dirty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 </a:t>
            </a: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8" name="Immagine 1"/>
          <p:cNvPicPr/>
          <p:nvPr/>
        </p:nvPicPr>
        <p:blipFill>
          <a:blip r:embed="rId2"/>
          <a:stretch/>
        </p:blipFill>
        <p:spPr>
          <a:xfrm>
            <a:off x="7026120" y="3088080"/>
            <a:ext cx="1908000" cy="1834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304200" y="285840"/>
            <a:ext cx="8534880" cy="7909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lstStyle/>
          <a:p>
            <a:pPr>
              <a:lnSpc>
                <a:spcPct val="100000"/>
              </a:lnSpc>
            </a:pPr>
            <a:r>
              <a:rPr lang="en-US" sz="4000" b="1" strike="noStrike" cap="all" spc="-1" dirty="0">
                <a:solidFill>
                  <a:srgbClr val="38761D"/>
                </a:solidFill>
                <a:uFill>
                  <a:solidFill>
                    <a:srgbClr val="FFFFFF"/>
                  </a:solidFill>
                </a:uFill>
                <a:latin typeface="Comfortaa"/>
                <a:ea typeface="Comfortaa"/>
              </a:rPr>
              <a:t>Caso di studio</a:t>
            </a:r>
            <a:endParaRPr lang="en-US" sz="40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304200" y="1181520"/>
            <a:ext cx="8534880" cy="378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B3D78D"/>
                </a:solidFill>
                <a:uFill>
                  <a:solidFill>
                    <a:srgbClr val="FFFFFF"/>
                  </a:solidFill>
                </a:uFill>
                <a:latin typeface="Bahnschrift SemiLight SemiConde"/>
                <a:ea typeface="Comfortaa"/>
              </a:rPr>
              <a:t>DANNO DIRETTO </a:t>
            </a: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B3D78D"/>
                </a:solidFill>
                <a:uFill>
                  <a:solidFill>
                    <a:srgbClr val="FFFFFF"/>
                  </a:solidFill>
                </a:uFill>
                <a:latin typeface="Bahnschrift SemiLight SemiConde"/>
                <a:ea typeface="Comfortaa"/>
              </a:rPr>
              <a:t>Perdita dei ricavi totali o parziali della serata (rimborsi). </a:t>
            </a: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B3D78D"/>
                </a:solidFill>
                <a:uFill>
                  <a:solidFill>
                    <a:srgbClr val="FFFFFF"/>
                  </a:solidFill>
                </a:uFill>
                <a:latin typeface="Bahnschrift SemiLight SemiConde"/>
                <a:ea typeface="Comfortaa"/>
              </a:rPr>
              <a:t>DANNO INDIRETTO</a:t>
            </a: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B3D78D"/>
                </a:solidFill>
                <a:uFill>
                  <a:solidFill>
                    <a:srgbClr val="FFFFFF"/>
                  </a:solidFill>
                </a:uFill>
                <a:latin typeface="Bahnschrift SemiLight SemiConde"/>
                <a:ea typeface="Comfortaa"/>
              </a:rPr>
              <a:t>Perdita dei clienti e della loro fiducia.</a:t>
            </a: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B3D78D"/>
                </a:solidFill>
                <a:uFill>
                  <a:solidFill>
                    <a:srgbClr val="FFFFFF"/>
                  </a:solidFill>
                </a:uFill>
                <a:latin typeface="Bahnschrift SemiLight SemiConde"/>
                <a:ea typeface="Comfortaa"/>
              </a:rPr>
              <a:t>NON SIAMO PREPARATI A QUESTO TIPO DI EVENTO NEGATIVO, CERCHEREMO</a:t>
            </a: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B3D78D"/>
                </a:solidFill>
                <a:uFill>
                  <a:solidFill>
                    <a:srgbClr val="FFFFFF"/>
                  </a:solidFill>
                </a:uFill>
                <a:latin typeface="Bahnschrift SemiLight SemiConde"/>
                <a:ea typeface="Comfortaa"/>
              </a:rPr>
              <a:t>DI CAPIRE CON LA COMPAGNIA ASSICURATIVA SE SIA POSSIBILE </a:t>
            </a: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B3D78D"/>
                </a:solidFill>
                <a:uFill>
                  <a:solidFill>
                    <a:srgbClr val="FFFFFF"/>
                  </a:solidFill>
                </a:uFill>
                <a:latin typeface="Bahnschrift SemiLight SemiConde"/>
                <a:ea typeface="Comfortaa"/>
              </a:rPr>
              <a:t>PREVEDERE UNA POLIZZA SPECIFICA, IN MODO DA ASSORBIRE IL</a:t>
            </a: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B3D78D"/>
                </a:solidFill>
                <a:uFill>
                  <a:solidFill>
                    <a:srgbClr val="FFFFFF"/>
                  </a:solidFill>
                </a:uFill>
                <a:latin typeface="Bahnschrift SemiLight SemiConde"/>
                <a:ea typeface="Comfortaa"/>
              </a:rPr>
              <a:t>CONTRACCOLPO ECONOMICO DERIVANTE DAL DANNO DIRETTO</a:t>
            </a:r>
            <a:endParaRPr lang="it-IT" sz="18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1" name="Immagine 1"/>
          <p:cNvPicPr/>
          <p:nvPr/>
        </p:nvPicPr>
        <p:blipFill>
          <a:blip r:embed="rId2"/>
          <a:stretch/>
        </p:blipFill>
        <p:spPr>
          <a:xfrm>
            <a:off x="7164000" y="-288000"/>
            <a:ext cx="1908000" cy="1834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282960" y="712080"/>
            <a:ext cx="6243840" cy="81828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lstStyle/>
          <a:p>
            <a:pPr algn="ctr">
              <a:lnSpc>
                <a:spcPct val="100000"/>
              </a:lnSpc>
            </a:pPr>
            <a:r>
              <a:rPr lang="en-US" sz="2400" b="1" i="1" u="sng" strike="noStrike" cap="all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Bahnschrift SemiLight SemiConde"/>
              </a:rPr>
              <a:t>GESTIONE DEL DANNO INDIRETTO</a:t>
            </a:r>
            <a:endParaRPr lang="en-US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pic>
        <p:nvPicPr>
          <p:cNvPr id="133" name="Immagine 2"/>
          <p:cNvPicPr/>
          <p:nvPr/>
        </p:nvPicPr>
        <p:blipFill>
          <a:blip r:embed="rId2"/>
          <a:stretch/>
        </p:blipFill>
        <p:spPr>
          <a:xfrm>
            <a:off x="7032960" y="3108960"/>
            <a:ext cx="1908000" cy="1834560"/>
          </a:xfrm>
          <a:prstGeom prst="rect">
            <a:avLst/>
          </a:prstGeom>
          <a:ln>
            <a:noFill/>
          </a:ln>
        </p:spPr>
      </p:pic>
      <p:sp>
        <p:nvSpPr>
          <p:cNvPr id="134" name="CustomShape 2"/>
          <p:cNvSpPr/>
          <p:nvPr/>
        </p:nvSpPr>
        <p:spPr>
          <a:xfrm>
            <a:off x="1323000" y="1974240"/>
            <a:ext cx="4474800" cy="310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Bahnschrift SemiLight SemiConde"/>
              </a:rPr>
              <a:t>I DANNI INDIRETTI SEMBRANO AVERE Più A CHE FARE CON LE STRATEGIE AZIENDALI E IL RISCHIO IMPRENDITORIALE.</a:t>
            </a:r>
            <a:endParaRPr lang="it-IT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Bahnschrift SemiLight SemiConde"/>
              </a:rPr>
              <a:t>OCCORRE QUINDI PROGETTARE DEI PIANI «B» PER OGNI GRANDE EVENTO, AD ESEMPIO IN QUESTO CASO AVERE A DISPOSIZIONE DELLE «RISERVE», ALTRI CANTANTI SOSTITUTI, SOPRATTUTTO PER I SOSIA.</a:t>
            </a:r>
            <a:endParaRPr lang="it-IT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TM04033937[[fn=Scia di vapore]]</Template>
  <TotalTime>118</TotalTime>
  <Words>280</Words>
  <Application>Microsoft Office PowerPoint</Application>
  <PresentationFormat>Presentazione su schermo (16:9)</PresentationFormat>
  <Paragraphs>44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7</vt:i4>
      </vt:variant>
    </vt:vector>
  </HeadingPairs>
  <TitlesOfParts>
    <vt:vector size="17" baseType="lpstr">
      <vt:lpstr>Arial</vt:lpstr>
      <vt:lpstr>Bahnschrift SemiLight SemiConde</vt:lpstr>
      <vt:lpstr>Century Gothic</vt:lpstr>
      <vt:lpstr>Comfortaa</vt:lpstr>
      <vt:lpstr>Symbol</vt:lpstr>
      <vt:lpstr>Times New Roman</vt:lpstr>
      <vt:lpstr>Wingdings</vt:lpstr>
      <vt:lpstr>Office Theme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dc:subject/>
  <dc:creator/>
  <dc:description/>
  <cp:lastModifiedBy>Simona</cp:lastModifiedBy>
  <cp:revision>18</cp:revision>
  <dcterms:modified xsi:type="dcterms:W3CDTF">2019-05-30T17:50:29Z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6</vt:i4>
  </property>
  <property fmtid="{D5CDD505-2E9C-101B-9397-08002B2CF9AE}" pid="8" name="PresentationFormat">
    <vt:lpwstr>Presentazione su schermo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