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7F03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lt1"/>
                </a:solidFill>
                <a:latin typeface="+mn-lt"/>
                <a:ea typeface="+mn-ea"/>
                <a:cs typeface="+mn-cs"/>
              </a:defRPr>
            </a:pPr>
            <a:r>
              <a:rPr lang="it-IT" dirty="0">
                <a:solidFill>
                  <a:schemeClr val="lt1"/>
                </a:solidFill>
                <a:latin typeface="+mn-lt"/>
                <a:ea typeface="+mn-ea"/>
                <a:cs typeface="+mn-cs"/>
              </a:rPr>
              <a:t>LE 20 CITTÀ CON PIU’ VEICOLI ELETTRICI AL MONDO </a:t>
            </a:r>
            <a:endParaRPr lang="it-IT" dirty="0"/>
          </a:p>
        </c:rich>
      </c:tx>
      <c:layout>
        <c:manualLayout>
          <c:xMode val="edge"/>
          <c:yMode val="edge"/>
          <c:x val="0.23994278953902343"/>
          <c:y val="2.853361453975424E-2"/>
        </c:manualLayout>
      </c:layout>
      <c:overlay val="0"/>
      <c:spPr>
        <a:solidFill>
          <a:schemeClr val="accent6"/>
        </a:solidFill>
        <a:ln w="12700" cap="flat" cmpd="sng" algn="ctr">
          <a:solidFill>
            <a:schemeClr val="accent6">
              <a:shade val="50000"/>
            </a:schemeClr>
          </a:solidFill>
          <a:prstDash val="solid"/>
          <a:miter lim="800000"/>
        </a:ln>
        <a:effectLst/>
      </c:spPr>
      <c:txPr>
        <a:bodyPr rot="0" spcFirstLastPara="1" vertOverflow="ellipsis" vert="horz" wrap="square" anchor="ctr" anchorCtr="1"/>
        <a:lstStyle/>
        <a:p>
          <a:pPr>
            <a:defRPr sz="1862" b="0" i="0" u="none" strike="noStrike" kern="1200" spc="0" baseline="0">
              <a:solidFill>
                <a:schemeClr val="lt1"/>
              </a:solidFill>
              <a:latin typeface="+mn-lt"/>
              <a:ea typeface="+mn-ea"/>
              <a:cs typeface="+mn-cs"/>
            </a:defRPr>
          </a:pPr>
          <a:endParaRPr lang="it-IT"/>
        </a:p>
      </c:txPr>
    </c:title>
    <c:autoTitleDeleted val="0"/>
    <c:plotArea>
      <c:layout>
        <c:manualLayout>
          <c:layoutTarget val="inner"/>
          <c:xMode val="edge"/>
          <c:yMode val="edge"/>
          <c:x val="0.22821519233277662"/>
          <c:y val="0.11766039767000089"/>
          <c:w val="0.68169058058896903"/>
          <c:h val="0.8395391805203678"/>
        </c:manualLayout>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0A-49C8-B49C-C0FCC758C6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0A-49C8-B49C-C0FCC758C6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0A-49C8-B49C-C0FCC758C6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0A-49C8-B49C-C0FCC758C6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0A-49C8-B49C-C0FCC758C63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20A-49C8-B49C-C0FCC758C63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20A-49C8-B49C-C0FCC758C63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20A-49C8-B49C-C0FCC758C63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20A-49C8-B49C-C0FCC758C63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20A-49C8-B49C-C0FCC758C63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20A-49C8-B49C-C0FCC758C63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20A-49C8-B49C-C0FCC758C63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20A-49C8-B49C-C0FCC758C63C}"/>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020A-49C8-B49C-C0FCC758C63C}"/>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020A-49C8-B49C-C0FCC758C63C}"/>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020A-49C8-B49C-C0FCC758C63C}"/>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020A-49C8-B49C-C0FCC758C63C}"/>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020A-49C8-B49C-C0FCC758C63C}"/>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020A-49C8-B49C-C0FCC758C63C}"/>
              </c:ext>
            </c:extLst>
          </c:dPt>
          <c:cat>
            <c:strRef>
              <c:f>Foglio1!$A$2:$A$20</c:f>
              <c:strCache>
                <c:ptCount val="19"/>
                <c:pt idx="0">
                  <c:v>Los Angeles</c:v>
                </c:pt>
                <c:pt idx="1">
                  <c:v>Shangai</c:v>
                </c:pt>
                <c:pt idx="2">
                  <c:v>Pechino </c:v>
                </c:pt>
                <c:pt idx="3">
                  <c:v>Oslo</c:v>
                </c:pt>
                <c:pt idx="4">
                  <c:v>San Francisco</c:v>
                </c:pt>
                <c:pt idx="5">
                  <c:v>Shenzhen</c:v>
                </c:pt>
                <c:pt idx="6">
                  <c:v>San Jose</c:v>
                </c:pt>
                <c:pt idx="7">
                  <c:v>Tokyo</c:v>
                </c:pt>
                <c:pt idx="8">
                  <c:v>Qingdao</c:v>
                </c:pt>
                <c:pt idx="9">
                  <c:v>Hangzhou</c:v>
                </c:pt>
                <c:pt idx="10">
                  <c:v>Tianjin</c:v>
                </c:pt>
                <c:pt idx="11">
                  <c:v>Amsterdam</c:v>
                </c:pt>
                <c:pt idx="12">
                  <c:v>New York</c:v>
                </c:pt>
                <c:pt idx="13">
                  <c:v>Parigi</c:v>
                </c:pt>
                <c:pt idx="14">
                  <c:v>Bergen</c:v>
                </c:pt>
                <c:pt idx="15">
                  <c:v>Utrecht</c:v>
                </c:pt>
                <c:pt idx="16">
                  <c:v>Londra</c:v>
                </c:pt>
                <c:pt idx="17">
                  <c:v>Stoccolma </c:v>
                </c:pt>
                <c:pt idx="18">
                  <c:v>Rotterdam</c:v>
                </c:pt>
              </c:strCache>
            </c:strRef>
          </c:cat>
          <c:val>
            <c:numRef>
              <c:f>Foglio1!$B$2:$B$20</c:f>
              <c:numCache>
                <c:formatCode>General</c:formatCode>
                <c:ptCount val="19"/>
                <c:pt idx="0">
                  <c:v>4</c:v>
                </c:pt>
                <c:pt idx="1">
                  <c:v>6</c:v>
                </c:pt>
                <c:pt idx="2">
                  <c:v>8</c:v>
                </c:pt>
                <c:pt idx="3">
                  <c:v>33</c:v>
                </c:pt>
                <c:pt idx="4">
                  <c:v>6</c:v>
                </c:pt>
                <c:pt idx="5">
                  <c:v>6</c:v>
                </c:pt>
                <c:pt idx="6">
                  <c:v>10</c:v>
                </c:pt>
                <c:pt idx="7">
                  <c:v>1</c:v>
                </c:pt>
                <c:pt idx="8">
                  <c:v>11</c:v>
                </c:pt>
                <c:pt idx="9">
                  <c:v>4</c:v>
                </c:pt>
                <c:pt idx="10">
                  <c:v>8</c:v>
                </c:pt>
                <c:pt idx="11">
                  <c:v>7</c:v>
                </c:pt>
                <c:pt idx="12">
                  <c:v>7</c:v>
                </c:pt>
                <c:pt idx="13">
                  <c:v>2</c:v>
                </c:pt>
                <c:pt idx="14">
                  <c:v>36</c:v>
                </c:pt>
                <c:pt idx="15">
                  <c:v>7</c:v>
                </c:pt>
                <c:pt idx="16">
                  <c:v>2</c:v>
                </c:pt>
                <c:pt idx="17">
                  <c:v>6</c:v>
                </c:pt>
                <c:pt idx="18">
                  <c:v>7</c:v>
                </c:pt>
              </c:numCache>
            </c:numRef>
          </c:val>
          <c:extLst>
            <c:ext xmlns:c16="http://schemas.microsoft.com/office/drawing/2014/chart" uri="{C3380CC4-5D6E-409C-BE32-E72D297353CC}">
              <c16:uniqueId val="{00000026-020A-49C8-B49C-C0FCC758C63C}"/>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9.4594589561896696E-3"/>
          <c:y val="0.13174422280625134"/>
          <c:w val="0.2182472754860133"/>
          <c:h val="0.80593538983944368"/>
        </c:manualLayout>
      </c:layout>
      <c:overlay val="0"/>
      <c:spPr>
        <a:noFill/>
        <a:ln>
          <a:noFill/>
        </a:ln>
        <a:effectLst/>
      </c:spPr>
      <c:txPr>
        <a:bodyPr rot="0" spcFirstLastPara="1" vertOverflow="ellipsis" vert="horz" wrap="square" anchor="ctr" anchorCtr="1"/>
        <a:lstStyle/>
        <a:p>
          <a:pPr>
            <a:defRPr sz="122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6709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30477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155680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302005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309253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110877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404679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94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22491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179249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74EA6C-9107-437A-9535-D6436E86BF12}" type="datetimeFigureOut">
              <a:rPr lang="it-IT" smtClean="0"/>
              <a:t>19/05/2019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8BD88C3-A7C7-4CD9-BDD8-4F7E90BAD198}" type="slidenum">
              <a:rPr lang="it-IT" smtClean="0"/>
              <a:t>‹N›</a:t>
            </a:fld>
            <a:endParaRPr lang="it-IT" dirty="0"/>
          </a:p>
        </p:txBody>
      </p:sp>
    </p:spTree>
    <p:extLst>
      <p:ext uri="{BB962C8B-B14F-4D97-AF65-F5344CB8AC3E}">
        <p14:creationId xmlns:p14="http://schemas.microsoft.com/office/powerpoint/2010/main" val="284712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4EA6C-9107-437A-9535-D6436E86BF12}" type="datetimeFigureOut">
              <a:rPr lang="it-IT" smtClean="0"/>
              <a:t>19/05/2019</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D88C3-A7C7-4CD9-BDD8-4F7E90BAD198}" type="slidenum">
              <a:rPr lang="it-IT" smtClean="0"/>
              <a:t>‹N›</a:t>
            </a:fld>
            <a:endParaRPr lang="it-IT" dirty="0"/>
          </a:p>
        </p:txBody>
      </p:sp>
    </p:spTree>
    <p:extLst>
      <p:ext uri="{BB962C8B-B14F-4D97-AF65-F5344CB8AC3E}">
        <p14:creationId xmlns:p14="http://schemas.microsoft.com/office/powerpoint/2010/main" val="43324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
            <a:ext cx="9144000" cy="1625600"/>
          </a:xfrm>
          <a:solidFill>
            <a:schemeClr val="bg1"/>
          </a:solidFill>
        </p:spPr>
        <p:txBody>
          <a:bodyPr>
            <a:normAutofit fontScale="90000"/>
          </a:bodyPr>
          <a:lstStyle/>
          <a:p>
            <a:r>
              <a:rPr lang="it-IT" dirty="0"/>
              <a:t> 																	</a:t>
            </a:r>
            <a:r>
              <a:rPr lang="it-IT" sz="8900" b="1" dirty="0">
                <a:latin typeface="Bahnschrift SemiBold" panose="020B0502040204020203" pitchFamily="34" charset="0"/>
              </a:rPr>
              <a:t>RE</a:t>
            </a:r>
            <a:r>
              <a:rPr lang="it-IT" sz="8900" b="1" dirty="0">
                <a:solidFill>
                  <a:srgbClr val="009900"/>
                </a:solidFill>
                <a:latin typeface="Bahnschrift SemiBold" panose="020B0502040204020203" pitchFamily="34" charset="0"/>
              </a:rPr>
              <a:t>CAR</a:t>
            </a:r>
            <a:r>
              <a:rPr lang="it-IT" sz="8900" b="1" dirty="0">
                <a:latin typeface="Bahnschrift SemiBold" panose="020B0502040204020203" pitchFamily="34" charset="0"/>
              </a:rPr>
              <a:t>GE</a:t>
            </a:r>
          </a:p>
        </p:txBody>
      </p:sp>
      <p:sp>
        <p:nvSpPr>
          <p:cNvPr id="3" name="Sottotitolo 2"/>
          <p:cNvSpPr>
            <a:spLocks noGrp="1"/>
          </p:cNvSpPr>
          <p:nvPr>
            <p:ph type="subTitle" idx="1"/>
          </p:nvPr>
        </p:nvSpPr>
        <p:spPr>
          <a:xfrm>
            <a:off x="2588455" y="5838475"/>
            <a:ext cx="8079545" cy="516988"/>
          </a:xfrm>
        </p:spPr>
        <p:txBody>
          <a:bodyPr>
            <a:normAutofit fontScale="92500" lnSpcReduction="10000"/>
          </a:bodyPr>
          <a:lstStyle/>
          <a:p>
            <a:r>
              <a:rPr lang="it-IT" sz="3600" dirty="0">
                <a:solidFill>
                  <a:srgbClr val="009900"/>
                </a:solidFill>
                <a:latin typeface="Bahnschrift SemiBold" panose="020B0502040204020203" pitchFamily="34" charset="0"/>
              </a:rPr>
              <a:t>RICARICA TE E LA TUA AUTOMOBILE!</a:t>
            </a:r>
          </a:p>
        </p:txBody>
      </p:sp>
      <p:pic>
        <p:nvPicPr>
          <p:cNvPr id="10" name="Immagine 9"/>
          <p:cNvPicPr>
            <a:picLocks noChangeAspect="1"/>
          </p:cNvPicPr>
          <p:nvPr/>
        </p:nvPicPr>
        <p:blipFill rotWithShape="1">
          <a:blip r:embed="rId2">
            <a:extLst>
              <a:ext uri="{28A0092B-C50C-407E-A947-70E740481C1C}">
                <a14:useLocalDpi xmlns:a14="http://schemas.microsoft.com/office/drawing/2010/main" val="0"/>
              </a:ext>
            </a:extLst>
          </a:blip>
          <a:srcRect l="1010" t="3448" r="-1010" b="-3448"/>
          <a:stretch/>
        </p:blipFill>
        <p:spPr>
          <a:xfrm>
            <a:off x="2133600" y="1625601"/>
            <a:ext cx="10058400" cy="3788002"/>
          </a:xfrm>
          <a:prstGeom prst="rect">
            <a:avLst/>
          </a:prstGeom>
        </p:spPr>
      </p:pic>
    </p:spTree>
    <p:extLst>
      <p:ext uri="{BB962C8B-B14F-4D97-AF65-F5344CB8AC3E}">
        <p14:creationId xmlns:p14="http://schemas.microsoft.com/office/powerpoint/2010/main" val="313931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24000" y="464234"/>
            <a:ext cx="9144000" cy="5866228"/>
          </a:xfrm>
        </p:spPr>
        <p:txBody>
          <a:bodyPr>
            <a:normAutofit fontScale="92500" lnSpcReduction="20000"/>
          </a:bodyPr>
          <a:lstStyle/>
          <a:p>
            <a:pPr algn="just"/>
            <a:r>
              <a:rPr lang="it-IT" sz="2000" dirty="0">
                <a:latin typeface="Bahnschrift SemiBold" panose="020B0502040204020203" pitchFamily="34" charset="0"/>
              </a:rPr>
              <a:t>DOPO UN’ATTENTA ANALISI DEI RISCHI AI QUALI LA NOSTRA AZIENDA POTREBBE ESSERE ESPOSTA, ECCO QUALI SONO LE ASSICURAZIONI CHE INTENDIAMO SOTTOSCRIVERE:</a:t>
            </a:r>
          </a:p>
          <a:p>
            <a:pPr algn="just"/>
            <a:endParaRPr lang="it-IT" sz="1300" dirty="0">
              <a:latin typeface="Bahnschrift SemiBold" panose="020B0502040204020203" pitchFamily="34" charset="0"/>
            </a:endParaRPr>
          </a:p>
          <a:p>
            <a:pPr marL="342900" indent="-342900" algn="just">
              <a:buFont typeface="Arial" panose="020B0604020202020204" pitchFamily="34" charset="0"/>
              <a:buChar char="•"/>
            </a:pPr>
            <a:r>
              <a:rPr lang="it-IT" sz="2000" dirty="0">
                <a:latin typeface="Bahnschrift SemiBold" panose="020B0502040204020203" pitchFamily="34" charset="0"/>
              </a:rPr>
              <a:t> </a:t>
            </a:r>
            <a:r>
              <a:rPr lang="it-IT" sz="2800" dirty="0">
                <a:solidFill>
                  <a:srgbClr val="009900"/>
                </a:solidFill>
                <a:latin typeface="Bahnschrift SemiBold" panose="020B0502040204020203" pitchFamily="34" charset="0"/>
              </a:rPr>
              <a:t>assicurazione danni ai beni</a:t>
            </a:r>
            <a:r>
              <a:rPr lang="it-IT" dirty="0">
                <a:solidFill>
                  <a:srgbClr val="009900"/>
                </a:solidFill>
                <a:latin typeface="Bahnschrift SemiBold" panose="020B0502040204020203" pitchFamily="34" charset="0"/>
              </a:rPr>
              <a:t>:</a:t>
            </a:r>
            <a:r>
              <a:rPr lang="it-IT" dirty="0">
                <a:latin typeface="Bahnschrift SemiBold" panose="020B0502040204020203" pitchFamily="34" charset="0"/>
              </a:rPr>
              <a:t> </a:t>
            </a:r>
            <a:r>
              <a:rPr lang="it-IT" sz="2000" dirty="0">
                <a:latin typeface="Bahnschrift SemiBold" panose="020B0502040204020203" pitchFamily="34" charset="0"/>
              </a:rPr>
              <a:t>la garanzia assicura il fabbricato e il suo contenuto contro i danni materiali e diretti causati da eventi improvvisi e accidentali di varia origine </a:t>
            </a:r>
            <a:endParaRPr lang="it-IT" sz="2000" dirty="0">
              <a:solidFill>
                <a:srgbClr val="009900"/>
              </a:solidFill>
              <a:latin typeface="Bahnschrift SemiBold" panose="020B0502040204020203" pitchFamily="34" charset="0"/>
            </a:endParaRPr>
          </a:p>
          <a:p>
            <a:pPr algn="l"/>
            <a:endParaRPr lang="it-IT" sz="2000" dirty="0">
              <a:latin typeface="Bahnschrift SemiBold" panose="020B0502040204020203" pitchFamily="34" charset="0"/>
            </a:endParaRPr>
          </a:p>
          <a:p>
            <a:pPr marL="342900" indent="-342900" algn="just">
              <a:buFont typeface="Arial" panose="020B0604020202020204" pitchFamily="34" charset="0"/>
              <a:buChar char="•"/>
            </a:pPr>
            <a:r>
              <a:rPr lang="it-IT" sz="2000" dirty="0">
                <a:latin typeface="Bahnschrift SemiBold" panose="020B0502040204020203" pitchFamily="34" charset="0"/>
              </a:rPr>
              <a:t> </a:t>
            </a:r>
            <a:r>
              <a:rPr lang="it-IT" sz="2800" dirty="0">
                <a:solidFill>
                  <a:srgbClr val="009900"/>
                </a:solidFill>
                <a:latin typeface="Bahnschrift SemiBold" panose="020B0502040204020203" pitchFamily="34" charset="0"/>
              </a:rPr>
              <a:t>assicurazione responsabilità civile danni a terzi </a:t>
            </a:r>
            <a:r>
              <a:rPr lang="it-IT" sz="2800">
                <a:solidFill>
                  <a:srgbClr val="009900"/>
                </a:solidFill>
                <a:latin typeface="Bahnschrift SemiBold" panose="020B0502040204020203" pitchFamily="34" charset="0"/>
              </a:rPr>
              <a:t>e prestatori: </a:t>
            </a:r>
            <a:r>
              <a:rPr lang="it-IT" sz="2000" dirty="0">
                <a:latin typeface="Bahnschrift SemiBold" panose="020B0502040204020203" pitchFamily="34" charset="0"/>
              </a:rPr>
              <a:t>tutela contro i danni causati involontariamente a terzi e copre i danni subiti dai prestatori di lavoro mentre svolgono la propria attività d’impresa</a:t>
            </a:r>
            <a:endParaRPr lang="it-IT" dirty="0">
              <a:solidFill>
                <a:srgbClr val="009900"/>
              </a:solidFill>
              <a:latin typeface="Bahnschrift SemiBold" panose="020B0502040204020203" pitchFamily="34" charset="0"/>
            </a:endParaRPr>
          </a:p>
          <a:p>
            <a:pPr marL="342900" indent="-342900" algn="l">
              <a:buFont typeface="Arial" panose="020B0604020202020204" pitchFamily="34" charset="0"/>
              <a:buChar char="•"/>
            </a:pPr>
            <a:endParaRPr lang="it-IT" sz="2800" dirty="0">
              <a:latin typeface="Bahnschrift SemiBold" panose="020B0502040204020203" pitchFamily="34" charset="0"/>
            </a:endParaRPr>
          </a:p>
          <a:p>
            <a:pPr marL="342900" indent="-342900" algn="just">
              <a:buFont typeface="Arial" panose="020B0604020202020204" pitchFamily="34" charset="0"/>
              <a:buChar char="•"/>
            </a:pPr>
            <a:r>
              <a:rPr lang="it-IT" sz="2800" dirty="0">
                <a:latin typeface="Bahnschrift SemiBold" panose="020B0502040204020203" pitchFamily="34" charset="0"/>
              </a:rPr>
              <a:t> </a:t>
            </a:r>
            <a:r>
              <a:rPr lang="it-IT" sz="2800" dirty="0">
                <a:solidFill>
                  <a:srgbClr val="009900"/>
                </a:solidFill>
                <a:latin typeface="Bahnschrift SemiBold" panose="020B0502040204020203" pitchFamily="34" charset="0"/>
              </a:rPr>
              <a:t>assicurazione tutela legale:  </a:t>
            </a:r>
            <a:r>
              <a:rPr lang="it-IT" sz="2000" dirty="0">
                <a:latin typeface="Bahnschrift SemiBold" panose="020B0502040204020203" pitchFamily="34" charset="0"/>
              </a:rPr>
              <a:t>prevede l’assistenza giudiziale che si rende necessaria per la tutela dei diritti dell’assicuratore. Qualora l’attività sia sottoposta a procedimento penale la copertura può essere estesa </a:t>
            </a:r>
          </a:p>
          <a:p>
            <a:pPr algn="l"/>
            <a:endParaRPr lang="it-IT" dirty="0">
              <a:solidFill>
                <a:srgbClr val="009900"/>
              </a:solidFill>
              <a:latin typeface="Bahnschrift SemiBold" panose="020B0502040204020203" pitchFamily="34" charset="0"/>
            </a:endParaRPr>
          </a:p>
          <a:p>
            <a:pPr marL="342900" indent="-342900" algn="just">
              <a:buFont typeface="Arial" panose="020B0604020202020204" pitchFamily="34" charset="0"/>
              <a:buChar char="•"/>
            </a:pPr>
            <a:r>
              <a:rPr lang="it-IT" sz="2800" dirty="0">
                <a:solidFill>
                  <a:srgbClr val="009900"/>
                </a:solidFill>
                <a:latin typeface="Bahnschrift SemiBold" panose="020B0502040204020203" pitchFamily="34" charset="0"/>
              </a:rPr>
              <a:t>assicurazione responsabilità civile danni a terzi da prodotti: </a:t>
            </a:r>
            <a:r>
              <a:rPr lang="it-IT" sz="2000" dirty="0">
                <a:latin typeface="Bahnschrift SemiBold" panose="020B0502040204020203" pitchFamily="34" charset="0"/>
              </a:rPr>
              <a:t>tutela contro danni involontariamente causati a terzi da difetti dei prodotti </a:t>
            </a:r>
            <a:endParaRPr lang="it-IT" sz="2000" dirty="0">
              <a:solidFill>
                <a:schemeClr val="bg1"/>
              </a:solidFill>
              <a:latin typeface="Bahnschrift SemiBold" panose="020B0502040204020203" pitchFamily="34" charset="0"/>
            </a:endParaRPr>
          </a:p>
          <a:p>
            <a:pPr marL="342900" indent="-342900" algn="l">
              <a:buFont typeface="Arial" panose="020B0604020202020204" pitchFamily="34" charset="0"/>
              <a:buChar char="•"/>
            </a:pPr>
            <a:r>
              <a:rPr lang="it-IT" sz="2000" dirty="0">
                <a:solidFill>
                  <a:schemeClr val="bg1"/>
                </a:solidFill>
                <a:latin typeface="Bahnschrift SemiBold" panose="020B0502040204020203" pitchFamily="34" charset="0"/>
              </a:rPr>
              <a:t> </a:t>
            </a:r>
          </a:p>
        </p:txBody>
      </p:sp>
    </p:spTree>
    <p:extLst>
      <p:ext uri="{BB962C8B-B14F-4D97-AF65-F5344CB8AC3E}">
        <p14:creationId xmlns:p14="http://schemas.microsoft.com/office/powerpoint/2010/main" val="274399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89317" y="717451"/>
            <a:ext cx="5815819" cy="3634887"/>
          </a:xfrm>
          <a:prstGeom prst="rect">
            <a:avLst/>
          </a:prstGeom>
        </p:spPr>
      </p:pic>
      <p:pic>
        <p:nvPicPr>
          <p:cNvPr id="6" name="Immagine 5"/>
          <p:cNvPicPr>
            <a:picLocks noChangeAspect="1"/>
          </p:cNvPicPr>
          <p:nvPr/>
        </p:nvPicPr>
        <p:blipFill>
          <a:blip r:embed="rId3"/>
          <a:stretch>
            <a:fillRect/>
          </a:stretch>
        </p:blipFill>
        <p:spPr>
          <a:xfrm>
            <a:off x="6990967" y="2886635"/>
            <a:ext cx="4938436" cy="3737195"/>
          </a:xfrm>
          <a:prstGeom prst="rect">
            <a:avLst/>
          </a:prstGeom>
        </p:spPr>
      </p:pic>
      <p:sp>
        <p:nvSpPr>
          <p:cNvPr id="7" name="CasellaDiTesto 6"/>
          <p:cNvSpPr txBox="1"/>
          <p:nvPr/>
        </p:nvSpPr>
        <p:spPr>
          <a:xfrm>
            <a:off x="1801357" y="5303418"/>
            <a:ext cx="3591738" cy="369332"/>
          </a:xfrm>
          <a:prstGeom prst="rect">
            <a:avLst/>
          </a:prstGeom>
          <a:noFill/>
        </p:spPr>
        <p:txBody>
          <a:bodyPr wrap="square" rtlCol="0">
            <a:spAutoFit/>
          </a:bodyPr>
          <a:lstStyle/>
          <a:p>
            <a:r>
              <a:rPr lang="it-IT" dirty="0">
                <a:solidFill>
                  <a:schemeClr val="bg1"/>
                </a:solidFill>
                <a:latin typeface="Bahnschrift SemiBold" panose="020B0502040204020203" pitchFamily="34" charset="0"/>
              </a:rPr>
              <a:t>LAYOUT DEL NOSTRO PROGETTO</a:t>
            </a:r>
            <a:endParaRPr lang="it-IT" dirty="0"/>
          </a:p>
        </p:txBody>
      </p:sp>
    </p:spTree>
    <p:extLst>
      <p:ext uri="{BB962C8B-B14F-4D97-AF65-F5344CB8AC3E}">
        <p14:creationId xmlns:p14="http://schemas.microsoft.com/office/powerpoint/2010/main" val="65501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892180" y="2377440"/>
            <a:ext cx="6191968" cy="3959177"/>
          </a:xfrm>
          <a:prstGeom prst="rect">
            <a:avLst/>
          </a:prstGeom>
        </p:spPr>
      </p:pic>
      <p:pic>
        <p:nvPicPr>
          <p:cNvPr id="5" name="Immagine 4"/>
          <p:cNvPicPr>
            <a:picLocks noChangeAspect="1"/>
          </p:cNvPicPr>
          <p:nvPr/>
        </p:nvPicPr>
        <p:blipFill>
          <a:blip r:embed="rId3"/>
          <a:stretch>
            <a:fillRect/>
          </a:stretch>
        </p:blipFill>
        <p:spPr>
          <a:xfrm>
            <a:off x="211016" y="400052"/>
            <a:ext cx="5936565" cy="5936565"/>
          </a:xfrm>
          <a:prstGeom prst="rect">
            <a:avLst/>
          </a:prstGeom>
        </p:spPr>
      </p:pic>
      <p:sp>
        <p:nvSpPr>
          <p:cNvPr id="2" name="CasellaDiTesto 1"/>
          <p:cNvSpPr txBox="1"/>
          <p:nvPr/>
        </p:nvSpPr>
        <p:spPr>
          <a:xfrm>
            <a:off x="7102574" y="1019414"/>
            <a:ext cx="3771180" cy="369332"/>
          </a:xfrm>
          <a:prstGeom prst="rect">
            <a:avLst/>
          </a:prstGeom>
          <a:noFill/>
        </p:spPr>
        <p:txBody>
          <a:bodyPr wrap="square" rtlCol="0">
            <a:spAutoFit/>
          </a:bodyPr>
          <a:lstStyle/>
          <a:p>
            <a:r>
              <a:rPr lang="it-IT" b="1" dirty="0">
                <a:solidFill>
                  <a:schemeClr val="bg1"/>
                </a:solidFill>
              </a:rPr>
              <a:t> VISTA DEGLI INTERNI DA NOI CREATI</a:t>
            </a:r>
            <a:endParaRPr lang="it-IT" b="1"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407251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7357" y="3811263"/>
            <a:ext cx="11509948" cy="2757287"/>
          </a:xfrm>
        </p:spPr>
        <p:txBody>
          <a:bodyPr>
            <a:noAutofit/>
          </a:bodyPr>
          <a:lstStyle/>
          <a:p>
            <a:pPr marL="0" indent="0">
              <a:buNone/>
            </a:pPr>
            <a:endParaRPr lang="it-IT" sz="2450" dirty="0"/>
          </a:p>
          <a:p>
            <a:pPr marL="0" indent="0" algn="ctr">
              <a:buNone/>
            </a:pPr>
            <a:r>
              <a:rPr lang="it-IT" sz="2450" dirty="0">
                <a:latin typeface="Bahnschrift SemiBold" panose="020B0502040204020203" pitchFamily="34" charset="0"/>
              </a:rPr>
              <a:t>All’interno del nostro</a:t>
            </a:r>
            <a:r>
              <a:rPr lang="it-IT" sz="2450" dirty="0">
                <a:solidFill>
                  <a:srgbClr val="009900"/>
                </a:solidFill>
                <a:latin typeface="Bahnschrift SemiBold" panose="020B0502040204020203" pitchFamily="34" charset="0"/>
              </a:rPr>
              <a:t> autogrill </a:t>
            </a:r>
            <a:r>
              <a:rPr lang="it-IT" sz="2450" dirty="0">
                <a:latin typeface="Bahnschrift SemiBold" panose="020B0502040204020203" pitchFamily="34" charset="0"/>
              </a:rPr>
              <a:t>è possibile </a:t>
            </a:r>
            <a:r>
              <a:rPr lang="it-IT" sz="2450" dirty="0">
                <a:solidFill>
                  <a:srgbClr val="009900"/>
                </a:solidFill>
                <a:latin typeface="Bahnschrift SemiBold" panose="020B0502040204020203" pitchFamily="34" charset="0"/>
              </a:rPr>
              <a:t>rilassarsi </a:t>
            </a:r>
            <a:r>
              <a:rPr lang="it-IT" sz="2450" dirty="0">
                <a:latin typeface="Bahnschrift SemiBold" panose="020B0502040204020203" pitchFamily="34" charset="0"/>
              </a:rPr>
              <a:t>su comode sedute e</a:t>
            </a:r>
            <a:r>
              <a:rPr lang="it-IT" sz="2450" dirty="0">
                <a:solidFill>
                  <a:srgbClr val="009900"/>
                </a:solidFill>
                <a:latin typeface="Bahnschrift SemiBold" panose="020B0502040204020203" pitchFamily="34" charset="0"/>
              </a:rPr>
              <a:t> consumare </a:t>
            </a:r>
            <a:r>
              <a:rPr lang="it-IT" sz="2450" dirty="0">
                <a:latin typeface="Bahnschrift SemiBold" panose="020B0502040204020203" pitchFamily="34" charset="0"/>
              </a:rPr>
              <a:t>prodotti salutari per affrontare il resto del viaggio nel migliore dei modi. </a:t>
            </a:r>
          </a:p>
          <a:p>
            <a:pPr marL="0" indent="0">
              <a:buNone/>
            </a:pPr>
            <a:endParaRPr lang="it-IT" sz="2450" dirty="0"/>
          </a:p>
        </p:txBody>
      </p:sp>
      <p:sp>
        <p:nvSpPr>
          <p:cNvPr id="5" name="CasellaDiTesto 4"/>
          <p:cNvSpPr txBox="1"/>
          <p:nvPr/>
        </p:nvSpPr>
        <p:spPr>
          <a:xfrm>
            <a:off x="247357" y="153638"/>
            <a:ext cx="11509948" cy="2893100"/>
          </a:xfrm>
          <a:prstGeom prst="rect">
            <a:avLst/>
          </a:prstGeom>
          <a:noFill/>
        </p:spPr>
        <p:txBody>
          <a:bodyPr wrap="square" rtlCol="0">
            <a:spAutoFit/>
          </a:bodyPr>
          <a:lstStyle/>
          <a:p>
            <a:pPr algn="ctr"/>
            <a:endParaRPr lang="it-IT" sz="2600" dirty="0">
              <a:latin typeface="Bahnschrift SemiBold" panose="020B0502040204020203" pitchFamily="34" charset="0"/>
            </a:endParaRPr>
          </a:p>
          <a:p>
            <a:pPr algn="ctr"/>
            <a:endParaRPr lang="it-IT" sz="2600" dirty="0">
              <a:latin typeface="Bahnschrift SemiBold" panose="020B0502040204020203" pitchFamily="34" charset="0"/>
            </a:endParaRPr>
          </a:p>
          <a:p>
            <a:pPr algn="ctr"/>
            <a:endParaRPr lang="it-IT" sz="2600" dirty="0">
              <a:latin typeface="Bahnschrift SemiBold" panose="020B0502040204020203" pitchFamily="34" charset="0"/>
            </a:endParaRPr>
          </a:p>
          <a:p>
            <a:pPr algn="ctr"/>
            <a:r>
              <a:rPr lang="it-IT" sz="2600" dirty="0">
                <a:latin typeface="Bahnschrift SemiBold" panose="020B0502040204020203" pitchFamily="34" charset="0"/>
              </a:rPr>
              <a:t>La nostra idea è quella di offrire la possibilità di ricaricare in tempi brevi (dai 5 ai 60 minuti) le </a:t>
            </a:r>
            <a:r>
              <a:rPr lang="it-IT" sz="2600" dirty="0">
                <a:solidFill>
                  <a:srgbClr val="009900"/>
                </a:solidFill>
                <a:latin typeface="Bahnschrift SemiBold" panose="020B0502040204020203" pitchFamily="34" charset="0"/>
              </a:rPr>
              <a:t>auto elettriche</a:t>
            </a:r>
            <a:r>
              <a:rPr lang="it-IT" sz="2600" dirty="0">
                <a:latin typeface="Bahnschrift SemiBold" panose="020B0502040204020203" pitchFamily="34" charset="0"/>
              </a:rPr>
              <a:t> in </a:t>
            </a:r>
            <a:r>
              <a:rPr lang="it-IT" sz="2600" dirty="0">
                <a:solidFill>
                  <a:srgbClr val="009900"/>
                </a:solidFill>
                <a:latin typeface="Bahnschrift SemiBold" panose="020B0502040204020203" pitchFamily="34" charset="0"/>
              </a:rPr>
              <a:t>autostrada </a:t>
            </a:r>
            <a:r>
              <a:rPr lang="it-IT" sz="2600" dirty="0">
                <a:latin typeface="Bahnschrift SemiBold" panose="020B0502040204020203" pitchFamily="34" charset="0"/>
              </a:rPr>
              <a:t>e allo stesso tempo dare la possibilità ai </a:t>
            </a:r>
            <a:r>
              <a:rPr lang="it-IT" sz="2600" dirty="0">
                <a:solidFill>
                  <a:srgbClr val="009900"/>
                </a:solidFill>
                <a:latin typeface="Bahnschrift SemiBold" panose="020B0502040204020203" pitchFamily="34" charset="0"/>
              </a:rPr>
              <a:t>guidatori</a:t>
            </a:r>
            <a:r>
              <a:rPr lang="it-IT" sz="2600" dirty="0">
                <a:latin typeface="Bahnschrift SemiBold" panose="020B0502040204020203" pitchFamily="34" charset="0"/>
              </a:rPr>
              <a:t> e accompagnatori di </a:t>
            </a:r>
            <a:r>
              <a:rPr lang="it-IT" sz="2600" dirty="0">
                <a:solidFill>
                  <a:srgbClr val="009900"/>
                </a:solidFill>
                <a:latin typeface="Bahnschrift SemiBold" panose="020B0502040204020203" pitchFamily="34" charset="0"/>
              </a:rPr>
              <a:t>rilassarsi </a:t>
            </a:r>
            <a:r>
              <a:rPr lang="it-IT" sz="2600" dirty="0">
                <a:latin typeface="Bahnschrift SemiBold" panose="020B0502040204020203" pitchFamily="34" charset="0"/>
              </a:rPr>
              <a:t>nell’attesa di ripartire.</a:t>
            </a:r>
          </a:p>
          <a:p>
            <a:endParaRPr lang="it-IT" sz="2600" dirty="0"/>
          </a:p>
        </p:txBody>
      </p:sp>
    </p:spTree>
    <p:extLst>
      <p:ext uri="{BB962C8B-B14F-4D97-AF65-F5344CB8AC3E}">
        <p14:creationId xmlns:p14="http://schemas.microsoft.com/office/powerpoint/2010/main" val="38274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9300" y="491534"/>
            <a:ext cx="10653400" cy="1705366"/>
          </a:xfrm>
          <a:solidFill>
            <a:srgbClr val="009900"/>
          </a:solidFill>
        </p:spPr>
        <p:txBody>
          <a:bodyPr>
            <a:normAutofit/>
          </a:bodyPr>
          <a:lstStyle/>
          <a:p>
            <a:pPr marL="0" indent="0" algn="ctr">
              <a:buNone/>
            </a:pPr>
            <a:r>
              <a:rPr lang="it-IT" dirty="0">
                <a:solidFill>
                  <a:schemeClr val="bg1"/>
                </a:solidFill>
                <a:latin typeface="Bahnschrift SemiBold" panose="020B0502040204020203" pitchFamily="34" charset="0"/>
              </a:rPr>
              <a:t>Il nostro autogrill offre prodotti ad alto contenuto energetico per garantire ai guidatori una ricarica completa. Ogni nostro prodotto è accompagnato da un cartellino riportante in maniera intuitiva i valori nutrizionali tramite il simbolo della batteria.</a:t>
            </a:r>
          </a:p>
          <a:p>
            <a:pPr marL="0" indent="0" algn="just">
              <a:buNone/>
            </a:pPr>
            <a:endParaRPr lang="it-IT" dirty="0">
              <a:solidFill>
                <a:schemeClr val="bg1"/>
              </a:solidFill>
              <a:latin typeface="Bahnschrift SemiBold" panose="020B0502040204020203" pitchFamily="34" charset="0"/>
            </a:endParaRPr>
          </a:p>
        </p:txBody>
      </p:sp>
      <p:pic>
        <p:nvPicPr>
          <p:cNvPr id="2" name="Immagine 1">
            <a:extLst>
              <a:ext uri="{FF2B5EF4-FFF2-40B4-BE49-F238E27FC236}">
                <a16:creationId xmlns:a16="http://schemas.microsoft.com/office/drawing/2014/main" id="{20FF4B35-B299-480E-A514-1973FE97296D}"/>
              </a:ext>
            </a:extLst>
          </p:cNvPr>
          <p:cNvPicPr>
            <a:picLocks noChangeAspect="1"/>
          </p:cNvPicPr>
          <p:nvPr/>
        </p:nvPicPr>
        <p:blipFill>
          <a:blip r:embed="rId2"/>
          <a:stretch>
            <a:fillRect/>
          </a:stretch>
        </p:blipFill>
        <p:spPr>
          <a:xfrm>
            <a:off x="3242824" y="2710071"/>
            <a:ext cx="5706351" cy="3212870"/>
          </a:xfrm>
          <a:prstGeom prst="rect">
            <a:avLst/>
          </a:prstGeom>
        </p:spPr>
      </p:pic>
    </p:spTree>
    <p:extLst>
      <p:ext uri="{BB962C8B-B14F-4D97-AF65-F5344CB8AC3E}">
        <p14:creationId xmlns:p14="http://schemas.microsoft.com/office/powerpoint/2010/main" val="290359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1172" y="371348"/>
            <a:ext cx="4154714" cy="442269"/>
          </a:xfrm>
        </p:spPr>
        <p:txBody>
          <a:bodyPr>
            <a:normAutofit/>
          </a:bodyPr>
          <a:lstStyle/>
          <a:p>
            <a:r>
              <a:rPr lang="it-IT" sz="2000" dirty="0">
                <a:solidFill>
                  <a:schemeClr val="bg1"/>
                </a:solidFill>
                <a:latin typeface="Bahnschrift SemiBold" panose="020B0502040204020203" pitchFamily="34" charset="0"/>
              </a:rPr>
              <a:t>Ecco alcuni dei nostri prodotti:</a:t>
            </a:r>
          </a:p>
        </p:txBody>
      </p:sp>
      <p:sp>
        <p:nvSpPr>
          <p:cNvPr id="6" name="CasellaDiTesto 5"/>
          <p:cNvSpPr txBox="1"/>
          <p:nvPr/>
        </p:nvSpPr>
        <p:spPr>
          <a:xfrm>
            <a:off x="4557169" y="928717"/>
            <a:ext cx="3815220" cy="1600438"/>
          </a:xfrm>
          <a:prstGeom prst="rect">
            <a:avLst/>
          </a:prstGeom>
          <a:solidFill>
            <a:srgbClr val="009900"/>
          </a:solidFill>
        </p:spPr>
        <p:txBody>
          <a:bodyPr wrap="square" rtlCol="0">
            <a:spAutoFit/>
          </a:bodyPr>
          <a:lstStyle/>
          <a:p>
            <a:r>
              <a:rPr lang="it-IT" b="1" dirty="0">
                <a:solidFill>
                  <a:schemeClr val="bg1"/>
                </a:solidFill>
                <a:latin typeface="Bahnschrift SemiBold" panose="020B0502040204020203" pitchFamily="34" charset="0"/>
              </a:rPr>
              <a:t>Frullato proteico al caffè e arachidi</a:t>
            </a:r>
          </a:p>
          <a:p>
            <a:endParaRPr lang="it-IT" sz="800" b="1" dirty="0">
              <a:solidFill>
                <a:schemeClr val="bg1"/>
              </a:solidFill>
              <a:latin typeface="Bahnschrift SemiBold" panose="020B0502040204020203" pitchFamily="34" charset="0"/>
            </a:endParaRPr>
          </a:p>
          <a:p>
            <a:r>
              <a:rPr lang="it-IT" dirty="0">
                <a:latin typeface="Bahnschrift SemiBold" panose="020B0502040204020203" pitchFamily="34" charset="0"/>
              </a:rPr>
              <a:t>Calorie: 201 kcal</a:t>
            </a:r>
          </a:p>
          <a:p>
            <a:r>
              <a:rPr lang="it-IT" dirty="0">
                <a:latin typeface="Bahnschrift SemiBold" panose="020B0502040204020203" pitchFamily="34" charset="0"/>
              </a:rPr>
              <a:t>Carboidrati: 18 g</a:t>
            </a:r>
          </a:p>
          <a:p>
            <a:r>
              <a:rPr lang="it-IT" dirty="0">
                <a:latin typeface="Bahnschrift SemiBold" panose="020B0502040204020203" pitchFamily="34" charset="0"/>
              </a:rPr>
              <a:t>Proteine: 27 g</a:t>
            </a:r>
          </a:p>
          <a:p>
            <a:r>
              <a:rPr lang="it-IT" dirty="0">
                <a:latin typeface="Bahnschrift SemiBold" panose="020B0502040204020203" pitchFamily="34" charset="0"/>
              </a:rPr>
              <a:t>Grassi: 3 g</a:t>
            </a:r>
          </a:p>
        </p:txBody>
      </p:sp>
      <p:sp>
        <p:nvSpPr>
          <p:cNvPr id="8" name="CasellaDiTesto 7"/>
          <p:cNvSpPr txBox="1"/>
          <p:nvPr/>
        </p:nvSpPr>
        <p:spPr>
          <a:xfrm>
            <a:off x="4527671" y="2909000"/>
            <a:ext cx="4028976" cy="1600438"/>
          </a:xfrm>
          <a:prstGeom prst="rect">
            <a:avLst/>
          </a:prstGeom>
          <a:noFill/>
        </p:spPr>
        <p:txBody>
          <a:bodyPr wrap="square" rtlCol="0">
            <a:spAutoFit/>
          </a:bodyPr>
          <a:lstStyle/>
          <a:p>
            <a:r>
              <a:rPr lang="it-IT" b="1" dirty="0">
                <a:solidFill>
                  <a:schemeClr val="bg1"/>
                </a:solidFill>
                <a:latin typeface="Bahnschrift SemiBold" panose="020B0502040204020203" pitchFamily="34" charset="0"/>
              </a:rPr>
              <a:t>Sandwich proteico al tonno</a:t>
            </a:r>
          </a:p>
          <a:p>
            <a:endParaRPr lang="it-IT" sz="800" b="1" dirty="0">
              <a:solidFill>
                <a:schemeClr val="bg1"/>
              </a:solidFill>
              <a:latin typeface="Bahnschrift SemiBold" panose="020B0502040204020203" pitchFamily="34" charset="0"/>
            </a:endParaRPr>
          </a:p>
          <a:p>
            <a:r>
              <a:rPr lang="it-IT" dirty="0">
                <a:latin typeface="Bahnschrift SemiBold" panose="020B0502040204020203" pitchFamily="34" charset="0"/>
              </a:rPr>
              <a:t>Calorie: 232 kcal</a:t>
            </a:r>
          </a:p>
          <a:p>
            <a:r>
              <a:rPr lang="it-IT" dirty="0">
                <a:latin typeface="Bahnschrift SemiBold" panose="020B0502040204020203" pitchFamily="34" charset="0"/>
              </a:rPr>
              <a:t>Carboidrati: 6 g</a:t>
            </a:r>
          </a:p>
          <a:p>
            <a:r>
              <a:rPr lang="it-IT" dirty="0">
                <a:latin typeface="Bahnschrift SemiBold" panose="020B0502040204020203" pitchFamily="34" charset="0"/>
              </a:rPr>
              <a:t>Proteine: 33 g</a:t>
            </a:r>
          </a:p>
          <a:p>
            <a:r>
              <a:rPr lang="it-IT" dirty="0">
                <a:latin typeface="Bahnschrift SemiBold" panose="020B0502040204020203" pitchFamily="34" charset="0"/>
              </a:rPr>
              <a:t>Grassi: 6 g</a:t>
            </a:r>
          </a:p>
        </p:txBody>
      </p:sp>
      <p:sp>
        <p:nvSpPr>
          <p:cNvPr id="10" name="CasellaDiTesto 9"/>
          <p:cNvSpPr txBox="1"/>
          <p:nvPr/>
        </p:nvSpPr>
        <p:spPr>
          <a:xfrm>
            <a:off x="4557169" y="4732259"/>
            <a:ext cx="3430263" cy="1600438"/>
          </a:xfrm>
          <a:prstGeom prst="rect">
            <a:avLst/>
          </a:prstGeom>
          <a:noFill/>
        </p:spPr>
        <p:txBody>
          <a:bodyPr wrap="square" rtlCol="0">
            <a:spAutoFit/>
          </a:bodyPr>
          <a:lstStyle/>
          <a:p>
            <a:r>
              <a:rPr lang="it-IT" dirty="0">
                <a:solidFill>
                  <a:schemeClr val="bg1"/>
                </a:solidFill>
                <a:latin typeface="Bahnschrift SemiBold" panose="020B0502040204020203" pitchFamily="34" charset="0"/>
              </a:rPr>
              <a:t>Acai </a:t>
            </a:r>
            <a:r>
              <a:rPr lang="it-IT" dirty="0" err="1">
                <a:solidFill>
                  <a:schemeClr val="bg1"/>
                </a:solidFill>
                <a:latin typeface="Bahnschrift SemiBold" panose="020B0502040204020203" pitchFamily="34" charset="0"/>
              </a:rPr>
              <a:t>bowl</a:t>
            </a:r>
            <a:r>
              <a:rPr lang="it-IT" dirty="0">
                <a:solidFill>
                  <a:schemeClr val="bg1"/>
                </a:solidFill>
                <a:latin typeface="Bahnschrift SemiBold" panose="020B0502040204020203" pitchFamily="34" charset="0"/>
              </a:rPr>
              <a:t> energizzante</a:t>
            </a:r>
          </a:p>
          <a:p>
            <a:endParaRPr lang="it-IT" sz="800" dirty="0">
              <a:solidFill>
                <a:schemeClr val="bg1"/>
              </a:solidFill>
              <a:latin typeface="Bahnschrift SemiBold" panose="020B0502040204020203" pitchFamily="34" charset="0"/>
            </a:endParaRPr>
          </a:p>
          <a:p>
            <a:r>
              <a:rPr lang="it-IT" dirty="0">
                <a:latin typeface="Bahnschrift SemiBold" panose="020B0502040204020203" pitchFamily="34" charset="0"/>
              </a:rPr>
              <a:t>Calorie: 583 kcal</a:t>
            </a:r>
          </a:p>
          <a:p>
            <a:r>
              <a:rPr lang="it-IT" dirty="0">
                <a:latin typeface="Bahnschrift SemiBold" panose="020B0502040204020203" pitchFamily="34" charset="0"/>
              </a:rPr>
              <a:t>Carboidrati: 72 g</a:t>
            </a:r>
          </a:p>
          <a:p>
            <a:r>
              <a:rPr lang="it-IT" dirty="0">
                <a:latin typeface="Bahnschrift SemiBold" panose="020B0502040204020203" pitchFamily="34" charset="0"/>
              </a:rPr>
              <a:t>Proteine:  12 g</a:t>
            </a:r>
          </a:p>
          <a:p>
            <a:r>
              <a:rPr lang="it-IT" dirty="0">
                <a:latin typeface="Bahnschrift SemiBold" panose="020B0502040204020203" pitchFamily="34" charset="0"/>
              </a:rPr>
              <a:t>Grassi: 24 g</a:t>
            </a:r>
          </a:p>
        </p:txBody>
      </p:sp>
    </p:spTree>
    <p:extLst>
      <p:ext uri="{BB962C8B-B14F-4D97-AF65-F5344CB8AC3E}">
        <p14:creationId xmlns:p14="http://schemas.microsoft.com/office/powerpoint/2010/main" val="31040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p:cNvGraphicFramePr/>
          <p:nvPr>
            <p:extLst>
              <p:ext uri="{D42A27DB-BD31-4B8C-83A1-F6EECF244321}">
                <p14:modId xmlns:p14="http://schemas.microsoft.com/office/powerpoint/2010/main" val="831151886"/>
              </p:ext>
            </p:extLst>
          </p:nvPr>
        </p:nvGraphicFramePr>
        <p:xfrm>
          <a:off x="0" y="321951"/>
          <a:ext cx="7674121" cy="623124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ttangolo 9"/>
          <p:cNvSpPr/>
          <p:nvPr/>
        </p:nvSpPr>
        <p:spPr>
          <a:xfrm>
            <a:off x="7370623" y="1212625"/>
            <a:ext cx="4613563" cy="4247317"/>
          </a:xfrm>
          <a:prstGeom prst="rect">
            <a:avLst/>
          </a:prstGeom>
        </p:spPr>
        <p:txBody>
          <a:bodyPr wrap="square">
            <a:spAutoFit/>
          </a:bodyPr>
          <a:lstStyle/>
          <a:p>
            <a:r>
              <a:rPr lang="it-IT" sz="2400" dirty="0">
                <a:latin typeface="Bahnschrift SemiBold" panose="020B0502040204020203" pitchFamily="34" charset="0"/>
              </a:rPr>
              <a:t>SEGUENDO QUESTO STUDIO CONDOTTO NEL 2016 ABBIAMO DECISO DI OFFRIRE IL NOSTRO SERVIZIO NELLE AUTOSTRADE NEI PRESSI DI:</a:t>
            </a:r>
          </a:p>
          <a:p>
            <a:endParaRPr lang="it-IT" sz="1400" dirty="0">
              <a:latin typeface="Bahnschrift SemiBold" panose="020B0502040204020203" pitchFamily="34" charset="0"/>
            </a:endParaRPr>
          </a:p>
          <a:p>
            <a:r>
              <a:rPr lang="it-IT" sz="2400" dirty="0">
                <a:latin typeface="Bahnschrift SemiBold" panose="020B0502040204020203" pitchFamily="34" charset="0"/>
              </a:rPr>
              <a:t>-</a:t>
            </a:r>
            <a:r>
              <a:rPr lang="it-IT" sz="2400" b="1" dirty="0">
                <a:solidFill>
                  <a:schemeClr val="accent4">
                    <a:lumMod val="60000"/>
                    <a:lumOff val="40000"/>
                  </a:schemeClr>
                </a:solidFill>
                <a:latin typeface="Bahnschrift SemiBold" panose="020B0502040204020203" pitchFamily="34" charset="0"/>
              </a:rPr>
              <a:t>OSLO</a:t>
            </a:r>
            <a:r>
              <a:rPr lang="it-IT" sz="2400" b="1" dirty="0">
                <a:latin typeface="Bahnschrift SemiBold" panose="020B0502040204020203" pitchFamily="34" charset="0"/>
              </a:rPr>
              <a:t>, </a:t>
            </a:r>
            <a:r>
              <a:rPr lang="it-IT" sz="2400" b="1" dirty="0">
                <a:solidFill>
                  <a:schemeClr val="bg1">
                    <a:lumMod val="50000"/>
                  </a:schemeClr>
                </a:solidFill>
                <a:latin typeface="Bahnschrift SemiBold" panose="020B0502040204020203" pitchFamily="34" charset="0"/>
              </a:rPr>
              <a:t>BERGEN</a:t>
            </a:r>
            <a:r>
              <a:rPr lang="it-IT" sz="2400" b="1" dirty="0">
                <a:latin typeface="Bahnschrift SemiBold" panose="020B0502040204020203" pitchFamily="34" charset="0"/>
              </a:rPr>
              <a:t> </a:t>
            </a:r>
            <a:r>
              <a:rPr lang="it-IT" sz="2400" dirty="0">
                <a:latin typeface="Bahnschrift SemiBold" panose="020B0502040204020203" pitchFamily="34" charset="0"/>
              </a:rPr>
              <a:t>(Norvegia)</a:t>
            </a:r>
          </a:p>
          <a:p>
            <a:endParaRPr lang="it-IT" sz="800" dirty="0">
              <a:latin typeface="Bahnschrift SemiBold" panose="020B0502040204020203" pitchFamily="34" charset="0"/>
            </a:endParaRPr>
          </a:p>
          <a:p>
            <a:r>
              <a:rPr lang="it-IT" sz="2400" dirty="0">
                <a:latin typeface="Bahnschrift SemiBold" panose="020B0502040204020203" pitchFamily="34" charset="0"/>
              </a:rPr>
              <a:t>-</a:t>
            </a:r>
            <a:r>
              <a:rPr lang="it-IT" sz="2400" b="1" dirty="0">
                <a:solidFill>
                  <a:schemeClr val="bg2">
                    <a:lumMod val="75000"/>
                  </a:schemeClr>
                </a:solidFill>
                <a:latin typeface="Bahnschrift SemiBold" panose="020B0502040204020203" pitchFamily="34" charset="0"/>
              </a:rPr>
              <a:t>PECHINO</a:t>
            </a:r>
            <a:r>
              <a:rPr lang="it-IT" sz="2400" dirty="0">
                <a:latin typeface="Bahnschrift SemiBold" panose="020B0502040204020203" pitchFamily="34" charset="0"/>
              </a:rPr>
              <a:t>, </a:t>
            </a:r>
            <a:r>
              <a:rPr lang="it-IT" sz="2400" b="1" dirty="0">
                <a:solidFill>
                  <a:schemeClr val="tx1">
                    <a:lumMod val="75000"/>
                    <a:lumOff val="25000"/>
                  </a:schemeClr>
                </a:solidFill>
                <a:latin typeface="Bahnschrift SemiBold" panose="020B0502040204020203" pitchFamily="34" charset="0"/>
              </a:rPr>
              <a:t>QINGDAO</a:t>
            </a:r>
            <a:r>
              <a:rPr lang="it-IT" sz="2400" dirty="0">
                <a:latin typeface="Bahnschrift SemiBold" panose="020B0502040204020203" pitchFamily="34" charset="0"/>
              </a:rPr>
              <a:t>, </a:t>
            </a:r>
          </a:p>
          <a:p>
            <a:r>
              <a:rPr lang="it-IT" sz="2400" b="1" dirty="0">
                <a:solidFill>
                  <a:schemeClr val="accent1">
                    <a:lumMod val="50000"/>
                  </a:schemeClr>
                </a:solidFill>
                <a:latin typeface="Bahnschrift SemiBold" panose="020B0502040204020203" pitchFamily="34" charset="0"/>
              </a:rPr>
              <a:t>   TIANJIN</a:t>
            </a:r>
            <a:r>
              <a:rPr lang="it-IT" sz="2400" dirty="0">
                <a:latin typeface="Bahnschrift SemiBold" panose="020B0502040204020203" pitchFamily="34" charset="0"/>
              </a:rPr>
              <a:t> (Cina) </a:t>
            </a:r>
          </a:p>
          <a:p>
            <a:endParaRPr lang="it-IT" sz="800" dirty="0">
              <a:latin typeface="Bahnschrift SemiBold" panose="020B0502040204020203" pitchFamily="34" charset="0"/>
            </a:endParaRPr>
          </a:p>
          <a:p>
            <a:r>
              <a:rPr lang="it-IT" sz="2400" dirty="0">
                <a:latin typeface="Bahnschrift SemiBold" panose="020B0502040204020203" pitchFamily="34" charset="0"/>
              </a:rPr>
              <a:t>-</a:t>
            </a:r>
            <a:r>
              <a:rPr lang="it-IT" sz="2400" b="1" dirty="0">
                <a:solidFill>
                  <a:schemeClr val="accent1">
                    <a:lumMod val="75000"/>
                  </a:schemeClr>
                </a:solidFill>
                <a:latin typeface="Bahnschrift SemiBold" panose="020B0502040204020203" pitchFamily="34" charset="0"/>
              </a:rPr>
              <a:t>LOS ANGELES</a:t>
            </a:r>
            <a:r>
              <a:rPr lang="it-IT" sz="2400" dirty="0">
                <a:latin typeface="Bahnschrift SemiBold" panose="020B0502040204020203" pitchFamily="34" charset="0"/>
              </a:rPr>
              <a:t>, </a:t>
            </a:r>
            <a:r>
              <a:rPr lang="it-IT" sz="2400" b="1" dirty="0">
                <a:solidFill>
                  <a:srgbClr val="00B0F0"/>
                </a:solidFill>
                <a:latin typeface="Bahnschrift SemiBold" panose="020B0502040204020203" pitchFamily="34" charset="0"/>
              </a:rPr>
              <a:t>NEW YORK,</a:t>
            </a:r>
            <a:r>
              <a:rPr lang="it-IT" sz="2400" dirty="0">
                <a:latin typeface="Bahnschrift SemiBold" panose="020B0502040204020203" pitchFamily="34" charset="0"/>
              </a:rPr>
              <a:t> </a:t>
            </a:r>
            <a:r>
              <a:rPr lang="it-IT" sz="2400" b="1" dirty="0">
                <a:solidFill>
                  <a:srgbClr val="00B050"/>
                </a:solidFill>
                <a:latin typeface="Bahnschrift SemiBold" panose="020B0502040204020203" pitchFamily="34" charset="0"/>
              </a:rPr>
              <a:t>SAN JOSE, </a:t>
            </a:r>
            <a:r>
              <a:rPr lang="it-IT" sz="2400" b="1" dirty="0">
                <a:solidFill>
                  <a:schemeClr val="accent1">
                    <a:lumMod val="60000"/>
                    <a:lumOff val="40000"/>
                  </a:schemeClr>
                </a:solidFill>
                <a:latin typeface="Bahnschrift SemiBold" panose="020B0502040204020203" pitchFamily="34" charset="0"/>
              </a:rPr>
              <a:t>SAN FRANCISCO</a:t>
            </a:r>
            <a:r>
              <a:rPr lang="it-IT" sz="2400" dirty="0">
                <a:latin typeface="Bahnschrift SemiBold" panose="020B0502040204020203" pitchFamily="34" charset="0"/>
              </a:rPr>
              <a:t> (Usa)</a:t>
            </a:r>
          </a:p>
        </p:txBody>
      </p:sp>
    </p:spTree>
    <p:extLst>
      <p:ext uri="{BB962C8B-B14F-4D97-AF65-F5344CB8AC3E}">
        <p14:creationId xmlns:p14="http://schemas.microsoft.com/office/powerpoint/2010/main" val="39125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53204" y="577013"/>
            <a:ext cx="5875421" cy="2387600"/>
          </a:xfrm>
        </p:spPr>
        <p:txBody>
          <a:bodyPr>
            <a:normAutofit/>
          </a:bodyPr>
          <a:lstStyle/>
          <a:p>
            <a:r>
              <a:rPr lang="it-IT" sz="2000" dirty="0">
                <a:latin typeface="Bahnschrift SemiBold" panose="020B0502040204020203" pitchFamily="34" charset="0"/>
              </a:rPr>
              <a:t>IL SETTORE IN CUI ANDREMO AD OPERARE SI PRESUME IN CRESCITA. SIAMO FIDUCIOSI CHE NEI PROSSIMI DECENNI LA MAGGIOR PARTE DELLE PERSONE GUIDERANNO UN’AUTOMOBILE ELETTRICA, AUMENTANDO COSÌ LE POSSIBILITÀ DI CRESCITA DELLA NOSTRA  IMPRESA E MIGLIORANDO LA SALUTE DEL NOSTRO PIANETA.</a:t>
            </a:r>
          </a:p>
        </p:txBody>
      </p:sp>
      <p:sp>
        <p:nvSpPr>
          <p:cNvPr id="3" name="Sottotitolo 2"/>
          <p:cNvSpPr>
            <a:spLocks noGrp="1"/>
          </p:cNvSpPr>
          <p:nvPr>
            <p:ph type="subTitle" idx="1"/>
          </p:nvPr>
        </p:nvSpPr>
        <p:spPr>
          <a:xfrm>
            <a:off x="6608617" y="4295422"/>
            <a:ext cx="5311897" cy="2189597"/>
          </a:xfrm>
        </p:spPr>
        <p:txBody>
          <a:bodyPr>
            <a:noAutofit/>
          </a:bodyPr>
          <a:lstStyle/>
          <a:p>
            <a:r>
              <a:rPr lang="it-IT" sz="2000" dirty="0">
                <a:latin typeface="Bahnschrift SemiBold" panose="020B0502040204020203" pitchFamily="34" charset="0"/>
              </a:rPr>
              <a:t>PER SOTTOLINEARE L’ATTENZIONE CHE LA NOSTRA IMPRESA PONE AL DELICATO TEMA AMBIENTALE TENIAMO A SOTTOLINEARE CHE CI SIAMO POSTI L’OBBIETTIVO DI RIUSCIRE AD ALIMENTARE LA NOSTRA ATTIVITÀ CON ENERGIA DERIVANTE ESCLUSIVAMENTE DAI NOSTRI PANNELLI FOTOVOLTAICI E ACCUMULATORI DI ENERGIA</a:t>
            </a:r>
          </a:p>
        </p:txBody>
      </p:sp>
    </p:spTree>
    <p:extLst>
      <p:ext uri="{BB962C8B-B14F-4D97-AF65-F5344CB8AC3E}">
        <p14:creationId xmlns:p14="http://schemas.microsoft.com/office/powerpoint/2010/main" val="12167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465962091"/>
              </p:ext>
            </p:extLst>
          </p:nvPr>
        </p:nvGraphicFramePr>
        <p:xfrm>
          <a:off x="2046067" y="325770"/>
          <a:ext cx="8128000" cy="6184857"/>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883551">
                <a:tc>
                  <a:txBody>
                    <a:bodyPr/>
                    <a:lstStyle/>
                    <a:p>
                      <a:endParaRPr lang="it-IT" dirty="0"/>
                    </a:p>
                    <a:p>
                      <a:r>
                        <a:rPr lang="it-IT" dirty="0">
                          <a:latin typeface="Bahnschrift SemiBold" panose="020B0502040204020203" pitchFamily="34" charset="0"/>
                        </a:rPr>
                        <a:t>RISCHIO</a:t>
                      </a:r>
                    </a:p>
                  </a:txBody>
                  <a:tcPr/>
                </a:tc>
                <a:tc>
                  <a:txBody>
                    <a:bodyPr/>
                    <a:lstStyle/>
                    <a:p>
                      <a:endParaRPr lang="it-IT" dirty="0"/>
                    </a:p>
                    <a:p>
                      <a:r>
                        <a:rPr lang="it-IT" dirty="0">
                          <a:latin typeface="Bahnschrift SemiBold" panose="020B0502040204020203" pitchFamily="34" charset="0"/>
                        </a:rPr>
                        <a:t>LIVELLO DI RISCHIO</a:t>
                      </a:r>
                    </a:p>
                  </a:txBody>
                  <a:tcPr/>
                </a:tc>
                <a:extLst>
                  <a:ext uri="{0D108BD9-81ED-4DB2-BD59-A6C34878D82A}">
                    <a16:rowId xmlns:a16="http://schemas.microsoft.com/office/drawing/2014/main" val="10000"/>
                  </a:ext>
                </a:extLst>
              </a:tr>
              <a:tr h="883551">
                <a:tc>
                  <a:txBody>
                    <a:bodyPr/>
                    <a:lstStyle/>
                    <a:p>
                      <a:r>
                        <a:rPr lang="it-IT" dirty="0">
                          <a:latin typeface="Bahnschrift SemiBold" panose="020B0502040204020203" pitchFamily="34" charset="0"/>
                        </a:rPr>
                        <a:t>INTOSSICAZIONI</a:t>
                      </a:r>
                      <a:r>
                        <a:rPr lang="it-IT" baseline="0" dirty="0">
                          <a:latin typeface="Bahnschrift SemiBold" panose="020B0502040204020203" pitchFamily="34" charset="0"/>
                        </a:rPr>
                        <a:t> E</a:t>
                      </a:r>
                    </a:p>
                    <a:p>
                      <a:r>
                        <a:rPr lang="it-IT" baseline="0" dirty="0">
                          <a:latin typeface="Bahnschrift SemiBold" panose="020B0502040204020203" pitchFamily="34" charset="0"/>
                        </a:rPr>
                        <a:t>CONTAMINAZIONI</a:t>
                      </a:r>
                      <a:endParaRPr lang="it-IT" dirty="0">
                        <a:latin typeface="Bahnschrift SemiBold" panose="020B0502040204020203" pitchFamily="34" charset="0"/>
                      </a:endParaRPr>
                    </a:p>
                  </a:txBody>
                  <a:tcPr/>
                </a:tc>
                <a:tc>
                  <a:txBody>
                    <a:bodyPr/>
                    <a:lstStyle/>
                    <a:p>
                      <a:pPr algn="ctr"/>
                      <a:r>
                        <a:rPr lang="it-IT" dirty="0">
                          <a:latin typeface="Bahnschrift SemiBold" panose="020B0502040204020203" pitchFamily="34" charset="0"/>
                        </a:rPr>
                        <a:t>ELEVATO</a:t>
                      </a:r>
                    </a:p>
                  </a:txBody>
                  <a:tcPr/>
                </a:tc>
                <a:extLst>
                  <a:ext uri="{0D108BD9-81ED-4DB2-BD59-A6C34878D82A}">
                    <a16:rowId xmlns:a16="http://schemas.microsoft.com/office/drawing/2014/main" val="10001"/>
                  </a:ext>
                </a:extLst>
              </a:tr>
              <a:tr h="883551">
                <a:tc>
                  <a:txBody>
                    <a:bodyPr/>
                    <a:lstStyle/>
                    <a:p>
                      <a:r>
                        <a:rPr lang="it-IT" dirty="0">
                          <a:latin typeface="Bahnschrift SemiBold" panose="020B0502040204020203" pitchFamily="34" charset="0"/>
                        </a:rPr>
                        <a:t>CONCORRENZA</a:t>
                      </a:r>
                    </a:p>
                  </a:txBody>
                  <a:tcPr/>
                </a:tc>
                <a:tc>
                  <a:txBody>
                    <a:bodyPr/>
                    <a:lstStyle/>
                    <a:p>
                      <a:pPr algn="ctr"/>
                      <a:r>
                        <a:rPr lang="it-IT" dirty="0">
                          <a:latin typeface="Bahnschrift SemiBold" panose="020B0502040204020203" pitchFamily="34" charset="0"/>
                        </a:rPr>
                        <a:t>BASSO</a:t>
                      </a:r>
                    </a:p>
                  </a:txBody>
                  <a:tcPr/>
                </a:tc>
                <a:extLst>
                  <a:ext uri="{0D108BD9-81ED-4DB2-BD59-A6C34878D82A}">
                    <a16:rowId xmlns:a16="http://schemas.microsoft.com/office/drawing/2014/main" val="10002"/>
                  </a:ext>
                </a:extLst>
              </a:tr>
              <a:tr h="883551">
                <a:tc>
                  <a:txBody>
                    <a:bodyPr/>
                    <a:lstStyle/>
                    <a:p>
                      <a:r>
                        <a:rPr lang="it-IT" dirty="0">
                          <a:latin typeface="Bahnschrift SemiBold" panose="020B0502040204020203" pitchFamily="34" charset="0"/>
                        </a:rPr>
                        <a:t>INCENDI</a:t>
                      </a:r>
                      <a:r>
                        <a:rPr lang="it-IT" baseline="0" dirty="0">
                          <a:latin typeface="Bahnschrift SemiBold" panose="020B0502040204020203" pitchFamily="34" charset="0"/>
                        </a:rPr>
                        <a:t> E CALAMITÀ NATURALI</a:t>
                      </a:r>
                      <a:endParaRPr lang="it-IT" dirty="0">
                        <a:latin typeface="Bahnschrift SemiBold" panose="020B0502040204020203" pitchFamily="34" charset="0"/>
                      </a:endParaRPr>
                    </a:p>
                  </a:txBody>
                  <a:tcPr/>
                </a:tc>
                <a:tc>
                  <a:txBody>
                    <a:bodyPr/>
                    <a:lstStyle/>
                    <a:p>
                      <a:pPr algn="ctr"/>
                      <a:r>
                        <a:rPr lang="it-IT" dirty="0">
                          <a:latin typeface="Bahnschrift SemiBold" panose="020B0502040204020203" pitchFamily="34" charset="0"/>
                        </a:rPr>
                        <a:t>MEDIO</a:t>
                      </a:r>
                    </a:p>
                  </a:txBody>
                  <a:tcPr/>
                </a:tc>
                <a:extLst>
                  <a:ext uri="{0D108BD9-81ED-4DB2-BD59-A6C34878D82A}">
                    <a16:rowId xmlns:a16="http://schemas.microsoft.com/office/drawing/2014/main" val="10003"/>
                  </a:ext>
                </a:extLst>
              </a:tr>
              <a:tr h="883551">
                <a:tc>
                  <a:txBody>
                    <a:bodyPr/>
                    <a:lstStyle/>
                    <a:p>
                      <a:r>
                        <a:rPr lang="it-IT" dirty="0">
                          <a:latin typeface="Bahnschrift SemiBold" panose="020B0502040204020203" pitchFamily="34" charset="0"/>
                        </a:rPr>
                        <a:t>ROTTURA</a:t>
                      </a:r>
                      <a:r>
                        <a:rPr lang="it-IT" baseline="0" dirty="0">
                          <a:latin typeface="Bahnschrift SemiBold" panose="020B0502040204020203" pitchFamily="34" charset="0"/>
                        </a:rPr>
                        <a:t> E DANNEGGIAMENTO DI MACCHINARI E STRUTTURE</a:t>
                      </a:r>
                      <a:endParaRPr lang="it-IT" dirty="0">
                        <a:latin typeface="Bahnschrift SemiBold" panose="020B0502040204020203" pitchFamily="34" charset="0"/>
                      </a:endParaRPr>
                    </a:p>
                  </a:txBody>
                  <a:tcPr/>
                </a:tc>
                <a:tc>
                  <a:txBody>
                    <a:bodyPr/>
                    <a:lstStyle/>
                    <a:p>
                      <a:pPr algn="ctr"/>
                      <a:r>
                        <a:rPr lang="it-IT" dirty="0">
                          <a:latin typeface="Bahnschrift SemiBold" panose="020B0502040204020203" pitchFamily="34" charset="0"/>
                        </a:rPr>
                        <a:t>ELEVATO</a:t>
                      </a:r>
                    </a:p>
                  </a:txBody>
                  <a:tcPr/>
                </a:tc>
                <a:extLst>
                  <a:ext uri="{0D108BD9-81ED-4DB2-BD59-A6C34878D82A}">
                    <a16:rowId xmlns:a16="http://schemas.microsoft.com/office/drawing/2014/main" val="10004"/>
                  </a:ext>
                </a:extLst>
              </a:tr>
              <a:tr h="883551">
                <a:tc>
                  <a:txBody>
                    <a:bodyPr/>
                    <a:lstStyle/>
                    <a:p>
                      <a:r>
                        <a:rPr lang="it-IT" dirty="0">
                          <a:latin typeface="Bahnschrift SemiBold" panose="020B0502040204020203" pitchFamily="34" charset="0"/>
                        </a:rPr>
                        <a:t>NON RIPAGARE</a:t>
                      </a:r>
                      <a:r>
                        <a:rPr lang="it-IT" baseline="0" dirty="0">
                          <a:latin typeface="Bahnschrift SemiBold" panose="020B0502040204020203" pitchFamily="34" charset="0"/>
                        </a:rPr>
                        <a:t> I DEBITI CONTRATTI PER L’APERTURA DELL’ATTIVITÀ</a:t>
                      </a:r>
                      <a:endParaRPr lang="it-IT" dirty="0">
                        <a:latin typeface="Bahnschrift SemiBold" panose="020B0502040204020203" pitchFamily="34" charset="0"/>
                      </a:endParaRPr>
                    </a:p>
                  </a:txBody>
                  <a:tcPr/>
                </a:tc>
                <a:tc>
                  <a:txBody>
                    <a:bodyPr/>
                    <a:lstStyle/>
                    <a:p>
                      <a:pPr algn="ctr"/>
                      <a:r>
                        <a:rPr lang="it-IT" dirty="0">
                          <a:latin typeface="Bahnschrift SemiBold" panose="020B0502040204020203" pitchFamily="34" charset="0"/>
                        </a:rPr>
                        <a:t>MEDIO</a:t>
                      </a:r>
                    </a:p>
                  </a:txBody>
                  <a:tcPr/>
                </a:tc>
                <a:extLst>
                  <a:ext uri="{0D108BD9-81ED-4DB2-BD59-A6C34878D82A}">
                    <a16:rowId xmlns:a16="http://schemas.microsoft.com/office/drawing/2014/main" val="10005"/>
                  </a:ext>
                </a:extLst>
              </a:tr>
              <a:tr h="883551">
                <a:tc>
                  <a:txBody>
                    <a:bodyPr/>
                    <a:lstStyle/>
                    <a:p>
                      <a:r>
                        <a:rPr lang="it-IT" dirty="0">
                          <a:latin typeface="Bahnschrift SemiBold" panose="020B0502040204020203" pitchFamily="34" charset="0"/>
                        </a:rPr>
                        <a:t>INFORTUNI</a:t>
                      </a:r>
                      <a:r>
                        <a:rPr lang="it-IT" baseline="0" dirty="0">
                          <a:latin typeface="Bahnschrift SemiBold" panose="020B0502040204020203" pitchFamily="34" charset="0"/>
                        </a:rPr>
                        <a:t> E DANNI FISICI</a:t>
                      </a:r>
                      <a:endParaRPr lang="it-IT" dirty="0">
                        <a:latin typeface="Bahnschrift SemiBold" panose="020B0502040204020203" pitchFamily="34" charset="0"/>
                      </a:endParaRPr>
                    </a:p>
                  </a:txBody>
                  <a:tcPr/>
                </a:tc>
                <a:tc>
                  <a:txBody>
                    <a:bodyPr/>
                    <a:lstStyle/>
                    <a:p>
                      <a:pPr algn="ctr"/>
                      <a:r>
                        <a:rPr lang="it-IT" dirty="0">
                          <a:latin typeface="Bahnschrift SemiBold" panose="020B0502040204020203" pitchFamily="34" charset="0"/>
                        </a:rPr>
                        <a:t>BASSO</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506949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4558</TotalTime>
  <Words>511</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Bahnschrift SemiBold</vt:lpstr>
      <vt:lpstr>Calibri</vt:lpstr>
      <vt:lpstr>Calibri Light</vt:lpstr>
      <vt:lpstr>Tema di Office</vt:lpstr>
      <vt:lpstr>                  RECARGE</vt:lpstr>
      <vt:lpstr>Presentazione standard di PowerPoint</vt:lpstr>
      <vt:lpstr>Presentazione standard di PowerPoint</vt:lpstr>
      <vt:lpstr>Presentazione standard di PowerPoint</vt:lpstr>
      <vt:lpstr>Presentazione standard di PowerPoint</vt:lpstr>
      <vt:lpstr>Ecco alcuni dei nostri prodotti:</vt:lpstr>
      <vt:lpstr>Presentazione standard di PowerPoint</vt:lpstr>
      <vt:lpstr>IL SETTORE IN CUI ANDREMO AD OPERARE SI PRESUME IN CRESCITA. SIAMO FIDUCIOSI CHE NEI PROSSIMI DECENNI LA MAGGIOR PARTE DELLE PERSONE GUIDERANNO UN’AUTOMOBILE ELETTRICA, AUMENTANDO COSÌ LE POSSIBILITÀ DI CRESCITA DELLA NOSTRA  IMPRESA E MIGLIORANDO LA SALUTE DEL NOSTRO PIANETA.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RICARICHIAMOCI</dc:title>
  <dc:creator>corrado pampaloni</dc:creator>
  <cp:lastModifiedBy>Simona</cp:lastModifiedBy>
  <cp:revision>54</cp:revision>
  <cp:lastPrinted>2019-04-07T13:52:55Z</cp:lastPrinted>
  <dcterms:created xsi:type="dcterms:W3CDTF">2019-03-24T19:01:43Z</dcterms:created>
  <dcterms:modified xsi:type="dcterms:W3CDTF">2019-05-19T08:03:47Z</dcterms:modified>
</cp:coreProperties>
</file>