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2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Immagine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36" name="Immagine 35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11760" y="744480"/>
            <a:ext cx="8520120" cy="951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Immagine 71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73" name="Immagine 72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744480"/>
            <a:ext cx="8520120" cy="951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tIns="91440" bIns="91440" anchor="b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D6F9F5B6-7E53-4394-8FE6-8D804698D64A}" type="slidenum">
              <a:rPr lang="it-IT" sz="10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903AA6DD-8C9A-40EC-8497-D2A01E4C2C91}" type="slidenum">
              <a:rPr lang="it-IT" sz="10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54;p13"/>
          <p:cNvPicPr/>
          <p:nvPr/>
        </p:nvPicPr>
        <p:blipFill>
          <a:blip r:embed="rId2"/>
          <a:stretch/>
        </p:blipFill>
        <p:spPr>
          <a:xfrm>
            <a:off x="282240" y="1329840"/>
            <a:ext cx="5316120" cy="3535200"/>
          </a:xfrm>
          <a:prstGeom prst="rect">
            <a:avLst/>
          </a:prstGeom>
          <a:ln>
            <a:noFill/>
          </a:ln>
        </p:spPr>
      </p:pic>
      <p:sp>
        <p:nvSpPr>
          <p:cNvPr id="75" name="TextShape 1"/>
          <p:cNvSpPr txBox="1"/>
          <p:nvPr/>
        </p:nvSpPr>
        <p:spPr>
          <a:xfrm>
            <a:off x="1834200" y="1980360"/>
            <a:ext cx="5475600" cy="8164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it-IT" sz="5200" b="0" strike="noStrike" spc="-1">
                <a:solidFill>
                  <a:srgbClr val="6D9EEB"/>
                </a:solidFill>
                <a:uFill>
                  <a:solidFill>
                    <a:srgbClr val="FFFFFF"/>
                  </a:solidFill>
                </a:uFill>
                <a:latin typeface="Abadi MT Condensed Extra Bold"/>
                <a:ea typeface="Alfa Slab One"/>
              </a:rPr>
              <a:t>NUVOLA s.n.c.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311760" y="514800"/>
            <a:ext cx="4111920" cy="602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6D9EEB"/>
                </a:solidFill>
                <a:uFill>
                  <a:solidFill>
                    <a:srgbClr val="FFFFFF"/>
                  </a:solidFill>
                </a:uFill>
                <a:latin typeface="Abadi MT Condensed Extra Bold"/>
                <a:ea typeface="Alfa Slab One"/>
              </a:rPr>
              <a:t>NUVOLA s.n.c. - DESCRIZIONE AZIENDA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TextShape 2"/>
          <p:cNvSpPr txBox="1"/>
          <p:nvPr/>
        </p:nvSpPr>
        <p:spPr>
          <a:xfrm>
            <a:off x="311760" y="86364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just">
              <a:lnSpc>
                <a:spcPct val="150000"/>
              </a:lnSpc>
            </a:pP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Nuvola s.n.c. è una nuova azienda emergente che si sta inserendo nel mercato. Si occupa di produzione e vendita di gelato artigianale. L’azienda è localizzata al centro di Verona ed è in competizione con molte altre imprese locali e per questo punta sull’innovazione dei prodotti e su ingredienti di alta qualità. Le forniture di materie prime avvengono mensilmente per assicurare la qualità e la freschezza dei prodotti stessi. Il cliente principale, che è una delle più grandi catene di ristoranti della città, acquista il 75% della produzione.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 rischi del mestiere sono legati alle relazioni coi clienti, alla concorrenza e ad altri imprevisti vari (cortocircuito delle celle frigorifere, danni provocati a terzi…).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le 1"/>
          <p:cNvGraphicFramePr/>
          <p:nvPr>
            <p:extLst>
              <p:ext uri="{D42A27DB-BD31-4B8C-83A1-F6EECF244321}">
                <p14:modId xmlns:p14="http://schemas.microsoft.com/office/powerpoint/2010/main" val="4246898426"/>
              </p:ext>
            </p:extLst>
          </p:nvPr>
        </p:nvGraphicFramePr>
        <p:xfrm>
          <a:off x="457560" y="376200"/>
          <a:ext cx="8228880" cy="4305600"/>
        </p:xfrm>
        <a:graphic>
          <a:graphicData uri="http://schemas.openxmlformats.org/drawingml/2006/table">
            <a:tbl>
              <a:tblPr/>
              <a:tblGrid>
                <a:gridCol w="2742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RISCHI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PREVENZIONI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ASSICURAZIONE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6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Quali azioni da prevedere?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Di quale tipologia?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3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Danni a terzi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Scelta accurata dei fornitori e regolare controllo della qualità degli ingredienti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RC verso terzi</a:t>
                      </a:r>
                      <a:endParaRPr lang="it-IT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3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Furto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Allarme, armi da fuoco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furto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Incendio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Allarme antincendio collegato alla centrale dei vigili del fuoco, estintori, porte tagliafuoco e antipanico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Incendio calamità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6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Perdere un grosso 
cliente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Rinnovare la produzione e trovare continuamente nuova clientela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(anche di grosse dimensioni)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Table 1"/>
          <p:cNvGraphicFramePr/>
          <p:nvPr>
            <p:extLst>
              <p:ext uri="{D42A27DB-BD31-4B8C-83A1-F6EECF244321}">
                <p14:modId xmlns:p14="http://schemas.microsoft.com/office/powerpoint/2010/main" val="1065411537"/>
              </p:ext>
            </p:extLst>
          </p:nvPr>
        </p:nvGraphicFramePr>
        <p:xfrm>
          <a:off x="460440" y="834840"/>
          <a:ext cx="8259840" cy="3471840"/>
        </p:xfrm>
        <a:graphic>
          <a:graphicData uri="http://schemas.openxmlformats.org/drawingml/2006/table">
            <a:tbl>
              <a:tblPr/>
              <a:tblGrid>
                <a:gridCol w="275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1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DANNI CONCRETI PROPOSTI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SI ERA PREPARATI? S/N/IN PARTE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SOLUZIONI
PROPRIE O COLLETTIVE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38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Intolleranza alimentare 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Produciamo gelato con ingredienti selezionati e li riportiamo su un cartellino anteposto al gelato per permettere ai clienti di conoscere tutti gli ingredienti.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9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Intossicazione alimentare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Siamo tutelati </a:t>
                      </a:r>
                      <a:r>
                        <a:rPr lang="it-IT" sz="12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da una RC verso terzi</a:t>
                      </a:r>
                      <a:endParaRPr lang="it-IT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9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1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Black out </a:t>
                      </a:r>
                      <a:r>
                        <a:rPr lang="it-IT" sz="14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e blocco delle celle frigorifere 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S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Teniamo sempre a disposizione un generatore di energia elettrica di riserva.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270320" y="2198160"/>
            <a:ext cx="473400" cy="25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CustomShape 2"/>
          <p:cNvSpPr/>
          <p:nvPr/>
        </p:nvSpPr>
        <p:spPr>
          <a:xfrm>
            <a:off x="706680" y="566640"/>
            <a:ext cx="1779840" cy="35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6D9EEB"/>
                </a:solidFill>
                <a:uFill>
                  <a:solidFill>
                    <a:srgbClr val="FFFFFF"/>
                  </a:solidFill>
                </a:uFill>
                <a:latin typeface="Abadi MT Condensed Extra Bold"/>
                <a:ea typeface="Alfa Slab One"/>
              </a:rPr>
              <a:t>CONCLUSIONE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706680" y="1006560"/>
            <a:ext cx="7600320" cy="40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algn="just">
              <a:lnSpc>
                <a:spcPct val="150000"/>
              </a:lnSpc>
            </a:pPr>
            <a:r>
              <a:rPr lang="it-IT" sz="1300" b="0" strike="noStrike" spc="-1" dirty="0"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Abbiamo compreso </a:t>
            </a:r>
            <a:r>
              <a:rPr lang="it-IT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grazie a questo progetto che i rischi di un’attività sono vari e occuparsene diventa molto importante.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Per tutti i danni evidenziati, siamo riusciti a trovare una soluzione efficace anche se non sempre in modo immediato.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Grazie a questo si comprende l’importanza del Risk Manager all’interno di un’impresa.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Questa figura si occupa dell’analisi e della gestione dei rischi d’impresa. Identifica, anticipa e risolve le criticità che possono danneggiare un'azienda o un'organizzazione - dal punto di vista finanziario, operativo o della sicurezza.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Sappiamo anche, però, che esistono alcuni tipi di rischio contenibili, ma non assicurabili (e difficilmente calcolabili), riferiti all’attività aziendale.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405</Words>
  <Application>Microsoft Office PowerPoint</Application>
  <PresentationFormat>Presentazione su schermo (16:9)</PresentationFormat>
  <Paragraphs>41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Abadi MT Condensed Extra Bold</vt:lpstr>
      <vt:lpstr>Arial</vt:lpstr>
      <vt:lpstr>Comfortaa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NUVOLA s.n.c.</dc:title>
  <dc:subject/>
  <dc:creator>Utente</dc:creator>
  <dc:description/>
  <cp:lastModifiedBy>Simona</cp:lastModifiedBy>
  <cp:revision>5</cp:revision>
  <dcterms:modified xsi:type="dcterms:W3CDTF">2019-05-25T21:33:49Z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