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7559675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0" autoAdjust="0"/>
    <p:restoredTop sz="84948" autoAdjust="0"/>
  </p:normalViewPr>
  <p:slideViewPr>
    <p:cSldViewPr snapToGrid="0">
      <p:cViewPr>
        <p:scale>
          <a:sx n="92" d="100"/>
          <a:sy n="92" d="100"/>
        </p:scale>
        <p:origin x="216" y="-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5-07T10:58:21" idx="1">
    <p:pos x="2350" y="3115"/>
    <p:text>Le macchine per la ricerca nell’AI sono I computer. Inoltre le apparecchiature biomediche sono innovative proprio in quanto si avvalgono di AI.  Qua si intende dire (credo): progettazione e costruzione [della vendita si occupano altri] di apparecchiature  che implementano le applicazioni più avanzate (della nostra ricerca nel campo) dell’AI.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5-07T11:03:24" idx="2">
    <p:pos x="5838" y="1242"/>
    <p:text>Responsailità civile verso terzi </p:text>
  </p:cm>
  <p:cm authorId="0" dt="2019-05-07T11:05:06" idx="3">
    <p:pos x="5451" y="3583"/>
    <p:text>Assicurazione contro gli infortuni per I dipendenti</p:text>
  </p:cm>
  <p:cm authorId="0" dt="2019-05-07T11:06:35" idx="4">
    <p:pos x="5277" y="4522"/>
    <p:text>Si tratta di furutres o contratti forward sulle materie prime  (in realtà si tratterà sicuramente di  semilavorati, componentistica, non di materie prime)</p:text>
  </p:cm>
  <p:cm authorId="0" dt="2019-05-07T11:07:11" idx="5">
    <p:pos x="3975" y="1153"/>
    <p:text>Assunzione di personale</p:text>
  </p:cm>
  <p:cm authorId="0" dt="2019-05-07T11:19:22" idx="6">
    <p:pos x="5221" y="4066"/>
    <p:text>Gruppi elettrogeni e distribuzione doppio-radiale per bypassare il corrtocircuito e garantire la continuità dell’erogazione di energia. Sistemi a manutenzione automatica tramite sensoristica e intelligenza artificialeper monitorare costantentemente e in parte riparare in automatico l’impianto elettrico.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1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</p:sp>
      <p:sp>
        <p:nvSpPr>
          <p:cNvPr id="82" name="CustomShape 2"/>
          <p:cNvSpPr/>
          <p:nvPr/>
        </p:nvSpPr>
        <p:spPr>
          <a:xfrm>
            <a:off x="0" y="0"/>
            <a:ext cx="7559640" cy="10691640"/>
          </a:xfrm>
          <a:custGeom>
            <a:avLst/>
            <a:gdLst/>
            <a:ahLst/>
            <a:cxnLst/>
            <a:rect l="0" t="0" r="r" b="b"/>
            <a:pathLst>
              <a:path w="21001" h="29701">
                <a:moveTo>
                  <a:pt x="3" y="0"/>
                </a:moveTo>
                <a:cubicBezTo>
                  <a:pt x="1" y="0"/>
                  <a:pt x="0" y="1"/>
                  <a:pt x="0" y="3"/>
                </a:cubicBezTo>
                <a:lnTo>
                  <a:pt x="0" y="29696"/>
                </a:lnTo>
                <a:cubicBezTo>
                  <a:pt x="0" y="29698"/>
                  <a:pt x="1" y="29700"/>
                  <a:pt x="3" y="29700"/>
                </a:cubicBezTo>
                <a:lnTo>
                  <a:pt x="20996" y="29700"/>
                </a:lnTo>
                <a:cubicBezTo>
                  <a:pt x="20998" y="29700"/>
                  <a:pt x="21000" y="29698"/>
                  <a:pt x="21000" y="29696"/>
                </a:cubicBezTo>
                <a:lnTo>
                  <a:pt x="21000" y="3"/>
                </a:lnTo>
                <a:cubicBezTo>
                  <a:pt x="21000" y="1"/>
                  <a:pt x="20998" y="0"/>
                  <a:pt x="20996" y="0"/>
                </a:cubicBezTo>
                <a:lnTo>
                  <a:pt x="3" y="0"/>
                </a:lnTo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755640" y="5078160"/>
            <a:ext cx="6045120" cy="48085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it-IT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Click to edit the notes format</a:t>
            </a:r>
          </a:p>
        </p:txBody>
      </p:sp>
      <p:sp>
        <p:nvSpPr>
          <p:cNvPr id="84" name="CustomShape 4"/>
          <p:cNvSpPr/>
          <p:nvPr/>
        </p:nvSpPr>
        <p:spPr>
          <a:xfrm>
            <a:off x="0" y="0"/>
            <a:ext cx="3279600" cy="533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CustomShape 5"/>
          <p:cNvSpPr/>
          <p:nvPr/>
        </p:nvSpPr>
        <p:spPr>
          <a:xfrm>
            <a:off x="4278240" y="0"/>
            <a:ext cx="3279960" cy="533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6"/>
          <p:cNvSpPr/>
          <p:nvPr/>
        </p:nvSpPr>
        <p:spPr>
          <a:xfrm>
            <a:off x="0" y="10156680"/>
            <a:ext cx="3279600" cy="533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PlaceHolder 7"/>
          <p:cNvSpPr>
            <a:spLocks noGrp="1"/>
          </p:cNvSpPr>
          <p:nvPr>
            <p:ph type="sldNum"/>
          </p:nvPr>
        </p:nvSpPr>
        <p:spPr>
          <a:xfrm>
            <a:off x="4278240" y="10156680"/>
            <a:ext cx="3278160" cy="532080"/>
          </a:xfrm>
          <a:prstGeom prst="rect">
            <a:avLst/>
          </a:prstGeom>
        </p:spPr>
        <p:txBody>
          <a:bodyPr lIns="0" tIns="0" rIns="0" bIns="0" anchor="b"/>
          <a:lstStyle/>
          <a:p>
            <a:pPr marL="215640" indent="-215640" algn="r">
              <a:lnSpc>
                <a:spcPct val="93000"/>
              </a:lnSpc>
            </a:pPr>
            <a:fld id="{AAEE9571-13FE-4EB2-8913-836FD7F4AA1B}" type="slidenum"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‹N›</a:t>
            </a:fld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4278240" y="10156680"/>
            <a:ext cx="3279960" cy="533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3000"/>
              </a:lnSpc>
            </a:pPr>
            <a:fld id="{46EC9E3A-1991-44C1-861B-CBBEECA8CB7E}" type="slidenum"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fld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755280" y="5078520"/>
            <a:ext cx="6048360" cy="481176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4278240" y="10156680"/>
            <a:ext cx="3279960" cy="533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 algn="r">
              <a:lnSpc>
                <a:spcPct val="93000"/>
              </a:lnSpc>
            </a:pPr>
            <a:fld id="{237C8F63-D122-4D83-84E4-057CA83CC86D}" type="slidenum"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</a:t>
            </a:fld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755280" y="5078520"/>
            <a:ext cx="6048360" cy="481176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755280" y="5078160"/>
            <a:ext cx="6046920" cy="480996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755280" y="5078160"/>
            <a:ext cx="6046920" cy="480996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755280" y="5078160"/>
            <a:ext cx="6046920" cy="480996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755280" y="5078160"/>
            <a:ext cx="6046920" cy="480996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906768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3280" y="4056840"/>
            <a:ext cx="906768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49800" y="176796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49800" y="405684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3280" y="405684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9067680" cy="438156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503280" y="1767960"/>
            <a:ext cx="9067680" cy="438156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8" name="Immagine 37"/>
          <p:cNvPicPr/>
          <p:nvPr/>
        </p:nvPicPr>
        <p:blipFill>
          <a:blip r:embed="rId2"/>
          <a:stretch/>
        </p:blipFill>
        <p:spPr>
          <a:xfrm>
            <a:off x="2291040" y="1767600"/>
            <a:ext cx="5492160" cy="4381560"/>
          </a:xfrm>
          <a:prstGeom prst="rect">
            <a:avLst/>
          </a:prstGeom>
          <a:ln>
            <a:noFill/>
          </a:ln>
        </p:spPr>
      </p:pic>
      <p:pic>
        <p:nvPicPr>
          <p:cNvPr id="39" name="Immagine 38"/>
          <p:cNvPicPr/>
          <p:nvPr/>
        </p:nvPicPr>
        <p:blipFill>
          <a:blip r:embed="rId2"/>
          <a:stretch/>
        </p:blipFill>
        <p:spPr>
          <a:xfrm>
            <a:off x="2291040" y="1767600"/>
            <a:ext cx="5492160" cy="4381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503280" y="1767960"/>
            <a:ext cx="9067680" cy="438156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42720" indent="-342720" algn="ctr"/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9067680" cy="438156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4424760" cy="438156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49800" y="1767960"/>
            <a:ext cx="4424760" cy="438156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503280" y="301680"/>
            <a:ext cx="9067680" cy="294480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42720" indent="-342720" algn="ctr"/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03280" y="405684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149800" y="1767960"/>
            <a:ext cx="4424760" cy="438156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3280" y="1767960"/>
            <a:ext cx="9067680" cy="438156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42720" indent="-342720" algn="ctr"/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4424760" cy="438156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49800" y="176796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149800" y="405684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49800" y="176796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3280" y="4056840"/>
            <a:ext cx="906768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906768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3280" y="4056840"/>
            <a:ext cx="906768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49800" y="176796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149800" y="405684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503280" y="405684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9067680" cy="438156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3280" y="1767960"/>
            <a:ext cx="9067680" cy="438156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9" name="Immagine 78"/>
          <p:cNvPicPr/>
          <p:nvPr/>
        </p:nvPicPr>
        <p:blipFill>
          <a:blip r:embed="rId2"/>
          <a:stretch/>
        </p:blipFill>
        <p:spPr>
          <a:xfrm>
            <a:off x="2291040" y="1767600"/>
            <a:ext cx="5492160" cy="4381560"/>
          </a:xfrm>
          <a:prstGeom prst="rect">
            <a:avLst/>
          </a:prstGeom>
          <a:ln>
            <a:noFill/>
          </a:ln>
        </p:spPr>
      </p:pic>
      <p:pic>
        <p:nvPicPr>
          <p:cNvPr id="80" name="Immagine 79"/>
          <p:cNvPicPr/>
          <p:nvPr/>
        </p:nvPicPr>
        <p:blipFill>
          <a:blip r:embed="rId2"/>
          <a:stretch/>
        </p:blipFill>
        <p:spPr>
          <a:xfrm>
            <a:off x="2291040" y="1767600"/>
            <a:ext cx="5492160" cy="4381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9067680" cy="438156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4424760" cy="438156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49800" y="1767960"/>
            <a:ext cx="4424760" cy="438156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3280" y="301680"/>
            <a:ext cx="9067680" cy="294480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342720" indent="-342720" algn="ctr"/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3280" y="405684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49800" y="1767960"/>
            <a:ext cx="4424760" cy="438156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4424760" cy="438156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49800" y="176796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49800" y="405684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3280" y="284040"/>
            <a:ext cx="9067680" cy="670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3280" y="176796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49800" y="1767960"/>
            <a:ext cx="442476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3280" y="4056840"/>
            <a:ext cx="9067680" cy="2089800"/>
          </a:xfrm>
          <a:prstGeom prst="rect">
            <a:avLst/>
          </a:prstGeom>
        </p:spPr>
        <p:txBody>
          <a:bodyPr lIns="0" tIns="28440" rIns="0" bIns="0"/>
          <a:lstStyle/>
          <a:p>
            <a:endParaRPr lang="it-IT" sz="3200" b="0" strike="noStrike" spc="-1">
              <a:solidFill>
                <a:srgbClr val="0066CC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/>
          <p:nvPr/>
        </p:nvPicPr>
        <p:blipFill>
          <a:blip r:embed="rId14"/>
          <a:stretch/>
        </p:blipFill>
        <p:spPr>
          <a:xfrm>
            <a:off x="0" y="5807160"/>
            <a:ext cx="10078920" cy="175428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67680" cy="1258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3280" y="4056120"/>
            <a:ext cx="9067680" cy="2093760"/>
          </a:xfrm>
          <a:prstGeom prst="rect">
            <a:avLst/>
          </a:prstGeom>
        </p:spPr>
        <p:txBody>
          <a:bodyPr lIns="0" tIns="28440" rIns="0" bIns="0"/>
          <a:lstStyle/>
          <a:p>
            <a:pPr marL="342720" indent="-342720"/>
            <a:r>
              <a:rPr lang="it-IT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742680" lvl="1" indent="-285480"/>
            <a:r>
              <a:rPr lang="it-IT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143000" lvl="2" indent="-228600">
              <a:buClr>
                <a:srgbClr val="000000"/>
              </a:buClr>
              <a:buFont typeface="Times New Roman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600200" lvl="3" indent="-228600">
              <a:buClr>
                <a:srgbClr val="000000"/>
              </a:buClr>
              <a:buFont typeface="Times New Roman"/>
              <a:buChar char="–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057400" lvl="4" indent="-228600">
              <a:buClr>
                <a:srgbClr val="000000"/>
              </a:buClr>
              <a:buFont typeface="Times New Roman"/>
              <a:buChar char="»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057400" lvl="5" indent="-228600">
              <a:buClr>
                <a:srgbClr val="000000"/>
              </a:buClr>
              <a:buFont typeface="Times New Roman"/>
              <a:buChar char="»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2057400" lvl="6" indent="-228600">
              <a:buClr>
                <a:srgbClr val="000000"/>
              </a:buClr>
              <a:buFont typeface="Times New Roman"/>
              <a:buChar char="»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  <p:sp>
        <p:nvSpPr>
          <p:cNvPr id="3" name="CustomShape 3"/>
          <p:cNvSpPr/>
          <p:nvPr/>
        </p:nvSpPr>
        <p:spPr>
          <a:xfrm>
            <a:off x="503280" y="6886440"/>
            <a:ext cx="2346120" cy="519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4"/>
          <p:cNvSpPr/>
          <p:nvPr/>
        </p:nvSpPr>
        <p:spPr>
          <a:xfrm>
            <a:off x="3448080" y="6886440"/>
            <a:ext cx="3193920" cy="519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720" y="6886440"/>
            <a:ext cx="2345040" cy="517680"/>
          </a:xfrm>
          <a:prstGeom prst="rect">
            <a:avLst/>
          </a:prstGeom>
        </p:spPr>
        <p:txBody>
          <a:bodyPr lIns="0" tIns="0" rIns="0" bIns="0"/>
          <a:lstStyle/>
          <a:p>
            <a:fld id="{C8B51415-011B-4F76-BEA8-89CC9CE78439}" type="slidenum"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‹N›</a:t>
            </a:fld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0" y="0"/>
            <a:ext cx="10077480" cy="941400"/>
          </a:xfrm>
          <a:prstGeom prst="rect">
            <a:avLst/>
          </a:prstGeom>
          <a:gradFill>
            <a:gsLst>
              <a:gs pos="0">
                <a:srgbClr val="009BDD"/>
              </a:gs>
              <a:gs pos="100000">
                <a:srgbClr val="DFF2FC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" name="CustomShape 2"/>
          <p:cNvSpPr/>
          <p:nvPr/>
        </p:nvSpPr>
        <p:spPr>
          <a:xfrm>
            <a:off x="0" y="6620040"/>
            <a:ext cx="10077480" cy="941400"/>
          </a:xfrm>
          <a:prstGeom prst="rect">
            <a:avLst/>
          </a:prstGeom>
          <a:gradFill>
            <a:gsLst>
              <a:gs pos="0">
                <a:srgbClr val="009BDD"/>
              </a:gs>
              <a:gs pos="100000">
                <a:srgbClr val="DFF2FC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PlaceHolder 3"/>
          <p:cNvSpPr>
            <a:spLocks noGrp="1"/>
          </p:cNvSpPr>
          <p:nvPr>
            <p:ph type="title"/>
          </p:nvPr>
        </p:nvSpPr>
        <p:spPr>
          <a:xfrm>
            <a:off x="503280" y="301680"/>
            <a:ext cx="9067680" cy="635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503280" y="1767960"/>
            <a:ext cx="9067680" cy="4381560"/>
          </a:xfrm>
          <a:prstGeom prst="rect">
            <a:avLst/>
          </a:prstGeom>
        </p:spPr>
        <p:txBody>
          <a:bodyPr lIns="0" tIns="28440" rIns="0" bIns="0"/>
          <a:lstStyle/>
          <a:p>
            <a:pPr marL="342720" indent="-342720"/>
            <a:r>
              <a:rPr lang="it-IT" sz="3200" b="0" strike="noStrike" spc="-1">
                <a:solidFill>
                  <a:srgbClr val="0066C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742680" lvl="1" indent="-285480"/>
            <a:r>
              <a:rPr lang="it-IT" sz="2800" b="0" strike="noStrike" spc="-1">
                <a:solidFill>
                  <a:srgbClr val="0066C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143000" lvl="2" indent="-228600">
              <a:buClr>
                <a:srgbClr val="000000"/>
              </a:buClr>
              <a:buFont typeface="Times New Roman"/>
              <a:buChar char="•"/>
            </a:pPr>
            <a:r>
              <a:rPr lang="it-IT" sz="2400" b="0" strike="noStrike" spc="-1">
                <a:solidFill>
                  <a:srgbClr val="0066C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600200" lvl="3" indent="-228600">
              <a:buClr>
                <a:srgbClr val="000000"/>
              </a:buClr>
              <a:buFont typeface="Times New Roman"/>
              <a:buChar char="–"/>
            </a:pPr>
            <a:r>
              <a:rPr lang="it-IT" sz="2000" b="0" strike="noStrike" spc="-1">
                <a:solidFill>
                  <a:srgbClr val="0066C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057400" lvl="4" indent="-228600">
              <a:buClr>
                <a:srgbClr val="000000"/>
              </a:buClr>
              <a:buFont typeface="Times New Roman"/>
              <a:buChar char="»"/>
            </a:pPr>
            <a:r>
              <a:rPr lang="it-IT" sz="2000" b="0" strike="noStrike" spc="-1">
                <a:solidFill>
                  <a:srgbClr val="0066C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057400" lvl="5" indent="-228600">
              <a:buClr>
                <a:srgbClr val="000000"/>
              </a:buClr>
              <a:buFont typeface="Times New Roman"/>
              <a:buChar char="»"/>
            </a:pPr>
            <a:r>
              <a:rPr lang="it-IT" sz="2000" b="0" strike="noStrike" spc="-1">
                <a:solidFill>
                  <a:srgbClr val="0066C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2057400" lvl="6" indent="-228600">
              <a:buClr>
                <a:srgbClr val="000000"/>
              </a:buClr>
              <a:buFont typeface="Times New Roman"/>
              <a:buChar char="»"/>
            </a:pPr>
            <a:r>
              <a:rPr lang="it-IT" sz="2000" b="0" strike="noStrike" spc="-1">
                <a:solidFill>
                  <a:srgbClr val="0066C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  <p:sp>
        <p:nvSpPr>
          <p:cNvPr id="44" name="CustomShape 5"/>
          <p:cNvSpPr/>
          <p:nvPr/>
        </p:nvSpPr>
        <p:spPr>
          <a:xfrm>
            <a:off x="503280" y="6886440"/>
            <a:ext cx="2346120" cy="519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CustomShape 6"/>
          <p:cNvSpPr/>
          <p:nvPr/>
        </p:nvSpPr>
        <p:spPr>
          <a:xfrm>
            <a:off x="3448080" y="6886440"/>
            <a:ext cx="3193920" cy="519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PlaceHolder 7"/>
          <p:cNvSpPr>
            <a:spLocks noGrp="1"/>
          </p:cNvSpPr>
          <p:nvPr>
            <p:ph type="sldNum"/>
          </p:nvPr>
        </p:nvSpPr>
        <p:spPr>
          <a:xfrm>
            <a:off x="7227720" y="6886440"/>
            <a:ext cx="2345040" cy="517680"/>
          </a:xfrm>
          <a:prstGeom prst="rect">
            <a:avLst/>
          </a:prstGeom>
        </p:spPr>
        <p:txBody>
          <a:bodyPr lIns="0" tIns="0" rIns="0" bIns="0"/>
          <a:lstStyle/>
          <a:p>
            <a:pPr marL="215640" indent="-215640" algn="r">
              <a:lnSpc>
                <a:spcPct val="93000"/>
              </a:lnSpc>
            </a:pPr>
            <a:fld id="{E9105196-0BF7-4786-A48B-7BE2E64EDA63}" type="slidenum"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‹N›</a:t>
            </a:fld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576360" y="-665280"/>
            <a:ext cx="9070920" cy="8224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9240" rIns="0" bIns="0" anchor="ctr"/>
          <a:lstStyle/>
          <a:p>
            <a:pPr algn="ctr"/>
            <a:r>
              <a:rPr lang="it-IT" sz="4400" b="0" strike="noStrike" spc="-1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A.T.L.A.N.
</a:t>
            </a:r>
            <a:r>
              <a:rPr lang="it-IT" sz="2600" b="0" strike="noStrike" spc="-1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Segoe Print"/>
              </a:rPr>
              <a:t>future’s innovation
                                                  </a:t>
            </a:r>
            <a:r>
              <a:rPr lang="it-IT" sz="2600" b="0" strike="noStrike" spc="-1">
                <a:solidFill>
                  <a:srgbClr val="006699"/>
                </a:solidFill>
                <a:uFill>
                  <a:solidFill>
                    <a:srgbClr val="FFFFFF"/>
                  </a:solidFill>
                </a:uFill>
                <a:latin typeface="Microsoft JhengHei"/>
              </a:rPr>
              <a:t>Torino, Italia
                                                                              cap. 10138
                                                                           C.so Inghilterra 69 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9" name="Immagine 88"/>
          <p:cNvPicPr/>
          <p:nvPr/>
        </p:nvPicPr>
        <p:blipFill>
          <a:blip r:embed="rId3"/>
          <a:stretch/>
        </p:blipFill>
        <p:spPr>
          <a:xfrm>
            <a:off x="8064360" y="2519280"/>
            <a:ext cx="2009880" cy="2276640"/>
          </a:xfrm>
          <a:prstGeom prst="rect">
            <a:avLst/>
          </a:prstGeom>
          <a:ln>
            <a:noFill/>
          </a:ln>
        </p:spPr>
      </p:pic>
      <p:pic>
        <p:nvPicPr>
          <p:cNvPr id="90" name="Immagine 89"/>
          <p:cNvPicPr/>
          <p:nvPr/>
        </p:nvPicPr>
        <p:blipFill>
          <a:blip r:embed="rId4"/>
          <a:stretch/>
        </p:blipFill>
        <p:spPr>
          <a:xfrm>
            <a:off x="10944360" y="-3654360"/>
            <a:ext cx="2143080" cy="1566720"/>
          </a:xfrm>
          <a:prstGeom prst="rect">
            <a:avLst/>
          </a:prstGeom>
          <a:ln>
            <a:noFill/>
          </a:ln>
        </p:spPr>
      </p:pic>
      <p:pic>
        <p:nvPicPr>
          <p:cNvPr id="91" name="Immagine 90"/>
          <p:cNvPicPr/>
          <p:nvPr/>
        </p:nvPicPr>
        <p:blipFill>
          <a:blip r:embed="rId5"/>
          <a:stretch/>
        </p:blipFill>
        <p:spPr>
          <a:xfrm>
            <a:off x="103320" y="4464000"/>
            <a:ext cx="2705040" cy="1685880"/>
          </a:xfrm>
          <a:prstGeom prst="rect">
            <a:avLst/>
          </a:prstGeom>
          <a:ln>
            <a:noFill/>
          </a:ln>
        </p:spPr>
      </p:pic>
      <p:pic>
        <p:nvPicPr>
          <p:cNvPr id="92" name="Immagine 91"/>
          <p:cNvPicPr/>
          <p:nvPr/>
        </p:nvPicPr>
        <p:blipFill>
          <a:blip r:embed="rId6"/>
          <a:stretch/>
        </p:blipFill>
        <p:spPr>
          <a:xfrm>
            <a:off x="431640" y="395280"/>
            <a:ext cx="2194200" cy="2089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50720" y="1587600"/>
            <a:ext cx="9071280" cy="14716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24840" rIns="0" bIns="0"/>
          <a:lstStyle/>
          <a:p>
            <a:pPr marL="430200" indent="-324000" algn="just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66C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A.T.L.A.N. robotic engineering è un’impresa nata nel 2019 al fine di promuovere lo sviluppo dell’ingegneria robotica e allargare la frontiera in  ambito tecnologico.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503280" y="3924360"/>
            <a:ext cx="9070920" cy="2376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28440" rIns="0" bIns="0"/>
          <a:lstStyle/>
          <a:p>
            <a:pPr marL="430200" indent="-324000">
              <a:buClr>
                <a:srgbClr val="000000"/>
              </a:buClr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66CC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 occupiamo della progettazione,costruzione e vendita di apparecchiature innovative sia in ambito  medico e biomedico che per la ricerca nel campo dell’intelligenza artificiale. 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503280" y="301680"/>
            <a:ext cx="9069480" cy="636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/>
            <a:r>
              <a:rPr lang="it-IT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 nostre frontiere chirurgiche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Table 1"/>
          <p:cNvGraphicFramePr/>
          <p:nvPr/>
        </p:nvGraphicFramePr>
        <p:xfrm>
          <a:off x="0" y="826920"/>
          <a:ext cx="10081800" cy="6734160"/>
        </p:xfrm>
        <a:graphic>
          <a:graphicData uri="http://schemas.openxmlformats.org/drawingml/2006/table">
            <a:tbl>
              <a:tblPr/>
              <a:tblGrid>
                <a:gridCol w="251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5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6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1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7080"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Possibili avvenimenti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3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Livello di rischio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prevenzione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assicurazione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2D2D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7240"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Macchinari difettosi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alto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assunzione di un personale altamente qualificato con controlli frequenti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responsabilità civile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600"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Basso tasso vendite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basso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costante indagine di mercato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-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6960"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Furto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medio-alto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sistema di sicurezza collegato alla centrale di polizia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furto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5000"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Cortocircuito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basso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revisione dell’impianto elettrico costante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incendio calamità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5280"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Infortunio dipendenti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medio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misure di sicurezza obbligatorie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assicurazione sul lavoro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720"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Incendio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medio-alto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Sistema anti-incendio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incendio calamità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5280"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Scarsità materie prime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medio-basso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differenti fornitori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assicurazione sulle materie prime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7" name="Table 2"/>
          <p:cNvGraphicFramePr/>
          <p:nvPr/>
        </p:nvGraphicFramePr>
        <p:xfrm>
          <a:off x="0" y="0"/>
          <a:ext cx="10081800" cy="828360"/>
        </p:xfrm>
        <a:graphic>
          <a:graphicData uri="http://schemas.openxmlformats.org/drawingml/2006/table">
            <a:tbl>
              <a:tblPr/>
              <a:tblGrid>
                <a:gridCol w="1008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8360"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Simulazione del rischio dell’ impresa A.T.L.A.N.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2D2D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Table 1"/>
          <p:cNvGraphicFramePr/>
          <p:nvPr/>
        </p:nvGraphicFramePr>
        <p:xfrm>
          <a:off x="503280" y="1692360"/>
          <a:ext cx="9070560" cy="4766760"/>
        </p:xfrm>
        <a:graphic>
          <a:graphicData uri="http://schemas.openxmlformats.org/drawingml/2006/table">
            <a:tbl>
              <a:tblPr/>
              <a:tblGrid>
                <a:gridCol w="3024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3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7640"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Se si verifica…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Come si affronta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Come si ristabiliscono le condizioni precedenti l’evento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5560"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furto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Si controlla l’impianto di sicurezza per verificare che sia efficiente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Si acquistano il prima possibile i sostituti ai macchinari rubati in modo tale da non subire rallentamenti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936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320"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Macchinari difettosi:</a:t>
                      </a:r>
                    </a:p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(esempio)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9E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0240"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Una protesi da noi progettata, venduta a un paziente risulta essere difettosa negli anni recando dei danni alla salute dello stesso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L’assicurazione risarcisce il paziente 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Potenziamento dei sistemi di controllo qualità del prodotto.</a:t>
                      </a:r>
                    </a:p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Danno indiretto: di immagine</a:t>
                      </a: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288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9" name="Table 2"/>
          <p:cNvGraphicFramePr/>
          <p:nvPr/>
        </p:nvGraphicFramePr>
        <p:xfrm>
          <a:off x="503280" y="900000"/>
          <a:ext cx="9075240" cy="801360"/>
        </p:xfrm>
        <a:graphic>
          <a:graphicData uri="http://schemas.openxmlformats.org/drawingml/2006/table">
            <a:tbl>
              <a:tblPr/>
              <a:tblGrid>
                <a:gridCol w="9075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01360">
                <a:tc>
                  <a:txBody>
                    <a:bodyPr/>
                    <a:lstStyle/>
                    <a:p>
                      <a:pPr>
                        <a:lnSpc>
                          <a:spcPct val="93000"/>
                        </a:lnSpc>
                      </a:pPr>
                      <a:r>
                        <a:rPr lang="it-IT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Disaster recovery plan dell’azienda A.T.L.A.N.</a:t>
                      </a:r>
                      <a:endParaRPr lang="it-IT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2880">
                      <a:solidFill>
                        <a:srgbClr val="FFFFFF"/>
                      </a:solidFill>
                    </a:lnL>
                    <a:lnR w="2880">
                      <a:solidFill>
                        <a:srgbClr val="FFFFFF"/>
                      </a:solidFill>
                    </a:lnR>
                    <a:lnT w="2880">
                      <a:solidFill>
                        <a:srgbClr val="FFFFFF"/>
                      </a:solidFill>
                    </a:lnT>
                    <a:lnB w="9360">
                      <a:solidFill>
                        <a:srgbClr val="FFFFFF"/>
                      </a:solidFill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Immagine 99"/>
          <p:cNvPicPr/>
          <p:nvPr/>
        </p:nvPicPr>
        <p:blipFill>
          <a:blip r:embed="rId3"/>
          <a:stretch/>
        </p:blipFill>
        <p:spPr>
          <a:xfrm>
            <a:off x="2519280" y="1547640"/>
            <a:ext cx="4611600" cy="4388040"/>
          </a:xfrm>
          <a:prstGeom prst="rect">
            <a:avLst/>
          </a:prstGeom>
          <a:ln>
            <a:noFill/>
          </a:ln>
        </p:spPr>
      </p:pic>
      <p:sp>
        <p:nvSpPr>
          <p:cNvPr id="101" name="CustomShape 1"/>
          <p:cNvSpPr/>
          <p:nvPr/>
        </p:nvSpPr>
        <p:spPr>
          <a:xfrm>
            <a:off x="7343640" y="5003640"/>
            <a:ext cx="2233800" cy="2152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Riccardo Amerio</a:t>
            </a:r>
          </a:p>
          <a:p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Carlotta Baracco</a:t>
            </a:r>
          </a:p>
          <a:p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Arianna Barrocu</a:t>
            </a:r>
          </a:p>
          <a:p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Niccolò Piunno</a:t>
            </a:r>
          </a:p>
          <a:p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Livio Trisciuoglio</a:t>
            </a:r>
          </a:p>
          <a:p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3^G </a:t>
            </a:r>
          </a:p>
          <a:p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I.I.S. Copernico-Luxemburg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280</Words>
  <Application>Microsoft Office PowerPoint</Application>
  <PresentationFormat>Personalizzato</PresentationFormat>
  <Paragraphs>60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Arial</vt:lpstr>
      <vt:lpstr>Microsoft JhengHei</vt:lpstr>
      <vt:lpstr>Segoe Print</vt:lpstr>
      <vt:lpstr>Times New Roman</vt:lpstr>
      <vt:lpstr>Wingdings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Curve</dc:title>
  <dc:subject/>
  <dc:creator>Simona</dc:creator>
  <dc:description/>
  <cp:lastModifiedBy>Simona</cp:lastModifiedBy>
  <cp:revision>6</cp:revision>
  <dcterms:created xsi:type="dcterms:W3CDTF">2019-03-08T10:17:25Z</dcterms:created>
  <dcterms:modified xsi:type="dcterms:W3CDTF">2019-05-19T21:59:18Z</dcterms:modified>
  <dc:language>it-IT</dc:language>
</cp:coreProperties>
</file>