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4" r:id="rId9"/>
    <p:sldId id="265" r:id="rId10"/>
    <p:sldId id="268" r:id="rId11"/>
    <p:sldId id="269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74F6-0F6D-427D-BBFF-8464C31D049C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31F0-7DCE-4CD1-BE0C-D8E36E1946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74F6-0F6D-427D-BBFF-8464C31D049C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31F0-7DCE-4CD1-BE0C-D8E36E1946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74F6-0F6D-427D-BBFF-8464C31D049C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31F0-7DCE-4CD1-BE0C-D8E36E1946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74F6-0F6D-427D-BBFF-8464C31D049C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31F0-7DCE-4CD1-BE0C-D8E36E1946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74F6-0F6D-427D-BBFF-8464C31D049C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31F0-7DCE-4CD1-BE0C-D8E36E1946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74F6-0F6D-427D-BBFF-8464C31D049C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31F0-7DCE-4CD1-BE0C-D8E36E1946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74F6-0F6D-427D-BBFF-8464C31D049C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31F0-7DCE-4CD1-BE0C-D8E36E1946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74F6-0F6D-427D-BBFF-8464C31D049C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31F0-7DCE-4CD1-BE0C-D8E36E1946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74F6-0F6D-427D-BBFF-8464C31D049C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31F0-7DCE-4CD1-BE0C-D8E36E1946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74F6-0F6D-427D-BBFF-8464C31D049C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31F0-7DCE-4CD1-BE0C-D8E36E1946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A74F6-0F6D-427D-BBFF-8464C31D049C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31F0-7DCE-4CD1-BE0C-D8E36E1946F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A74F6-0F6D-427D-BBFF-8464C31D049C}" type="datetimeFigureOut">
              <a:rPr lang="it-IT" smtClean="0"/>
              <a:t>19/05/2019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731F0-7DCE-4CD1-BE0C-D8E36E1946F3}" type="slidenum">
              <a:rPr lang="it-IT" smtClean="0"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Risultati immagini per dipinti paesaggistic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645024"/>
            <a:ext cx="4427984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Risultati immagini per arte di strad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-360040"/>
            <a:ext cx="4427984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Immagine correlat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1007604" y="282883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>
                <a:solidFill>
                  <a:schemeClr val="bg1"/>
                </a:solidFill>
              </a:rPr>
              <a:t>TERAPIA </a:t>
            </a:r>
            <a:r>
              <a:rPr lang="it-IT" sz="7200" b="1" dirty="0" err="1">
                <a:solidFill>
                  <a:schemeClr val="bg1"/>
                </a:solidFill>
              </a:rPr>
              <a:t>D’ARTE</a:t>
            </a:r>
            <a:endParaRPr lang="it-IT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Risultati immagini per surrealismo"/>
          <p:cNvPicPr/>
          <p:nvPr/>
        </p:nvPicPr>
        <p:blipFill>
          <a:blip r:embed="rId2" cstate="print"/>
          <a:srcRect t="2192"/>
          <a:stretch>
            <a:fillRect/>
          </a:stretch>
        </p:blipFill>
        <p:spPr bwMode="auto">
          <a:xfrm>
            <a:off x="4644008" y="3645024"/>
            <a:ext cx="4499992" cy="321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egnaposto contenuto 5" descr="Immagine correlata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93096"/>
            <a:ext cx="4572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Immagine correlata"/>
          <p:cNvPicPr/>
          <p:nvPr/>
        </p:nvPicPr>
        <p:blipFill>
          <a:blip r:embed="rId4" cstate="print"/>
          <a:srcRect l="6016" b="1975"/>
          <a:stretch>
            <a:fillRect/>
          </a:stretch>
        </p:blipFill>
        <p:spPr bwMode="auto">
          <a:xfrm>
            <a:off x="4644008" y="0"/>
            <a:ext cx="4499992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Risultati immagini per amore e psich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7200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500" dirty="0">
                <a:latin typeface="Times New Roman" pitchFamily="18" charset="0"/>
                <a:ea typeface="+mn-ea"/>
                <a:cs typeface="Times New Roman" pitchFamily="18" charset="0"/>
              </a:rPr>
              <a:t>L’arte è un continuo divenire</a:t>
            </a:r>
          </a:p>
        </p:txBody>
      </p:sp>
      <p:pic>
        <p:nvPicPr>
          <p:cNvPr id="4" name="Immagine 3" descr="Risultati immagini per arte di strada"/>
          <p:cNvPicPr/>
          <p:nvPr/>
        </p:nvPicPr>
        <p:blipFill>
          <a:blip r:embed="rId2" cstate="print"/>
          <a:srcRect r="3558"/>
          <a:stretch>
            <a:fillRect/>
          </a:stretch>
        </p:blipFill>
        <p:spPr bwMode="auto">
          <a:xfrm>
            <a:off x="1187624" y="1800200"/>
            <a:ext cx="6336704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it-IT" sz="4500">
                <a:latin typeface="Times New Roman" pitchFamily="18" charset="0"/>
                <a:cs typeface="Times New Roman" pitchFamily="18" charset="0"/>
              </a:rPr>
              <a:t>Presentazione</a:t>
            </a:r>
            <a:endParaRPr lang="it-IT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1988840"/>
            <a:ext cx="7920000" cy="3517168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it-IT" sz="3000" dirty="0">
                <a:latin typeface="Times New Roman" pitchFamily="18" charset="0"/>
                <a:cs typeface="Times New Roman" pitchFamily="18" charset="0"/>
              </a:rPr>
              <a:t>Abbiamo deciso di creare un’azienda con lo scopo di promuovere l’arte.</a:t>
            </a:r>
          </a:p>
          <a:p>
            <a:pPr algn="l">
              <a:buFont typeface="Arial" pitchFamily="34" charset="0"/>
              <a:buChar char="•"/>
            </a:pPr>
            <a:r>
              <a:rPr lang="it-IT" sz="3000" dirty="0">
                <a:latin typeface="Times New Roman" pitchFamily="18" charset="0"/>
                <a:cs typeface="Times New Roman" pitchFamily="18" charset="0"/>
              </a:rPr>
              <a:t>La sede principale è Parigi, in quanto la città dimostra un interesse per l’arte. In questa sede abbiamo fondato una scuola d’arte per permettere a tutti gli appassionati di studiare e approfondire i vari campi dell’arte sia in campo teorico che in campo pratico.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it-IT" sz="4500" dirty="0">
                <a:latin typeface="Times New Roman" pitchFamily="18" charset="0"/>
                <a:cs typeface="Times New Roman" pitchFamily="18" charset="0"/>
              </a:rPr>
              <a:t>Le attività che proponiamo sono: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2000" y="1582270"/>
            <a:ext cx="7920000" cy="3693461"/>
          </a:xfrm>
        </p:spPr>
        <p:txBody>
          <a:bodyPr>
            <a:noAutofit/>
          </a:bodyPr>
          <a:lstStyle/>
          <a:p>
            <a:pPr lvl="0" algn="l">
              <a:buFont typeface="Arial" pitchFamily="34" charset="0"/>
              <a:buChar char="•"/>
            </a:pPr>
            <a:r>
              <a:rPr lang="it-IT" sz="3000" dirty="0">
                <a:latin typeface="Times New Roman" pitchFamily="18" charset="0"/>
                <a:cs typeface="Times New Roman" pitchFamily="18" charset="0"/>
              </a:rPr>
              <a:t>Mostre gratuite di giovani talenti per promuovere l’arte;</a:t>
            </a:r>
          </a:p>
          <a:p>
            <a:pPr lvl="0" algn="l">
              <a:buFont typeface="Arial" pitchFamily="34" charset="0"/>
              <a:buChar char="•"/>
            </a:pPr>
            <a:r>
              <a:rPr lang="it-IT" sz="3000" dirty="0">
                <a:latin typeface="Times New Roman" pitchFamily="18" charset="0"/>
                <a:cs typeface="Times New Roman" pitchFamily="18" charset="0"/>
              </a:rPr>
              <a:t>Galleria in cui vendere opere;</a:t>
            </a:r>
          </a:p>
          <a:p>
            <a:pPr lvl="0" algn="l">
              <a:buFont typeface="Arial" pitchFamily="34" charset="0"/>
              <a:buChar char="•"/>
            </a:pPr>
            <a:r>
              <a:rPr lang="it-IT" sz="3000" dirty="0">
                <a:latin typeface="Times New Roman" pitchFamily="18" charset="0"/>
                <a:cs typeface="Times New Roman" pitchFamily="18" charset="0"/>
              </a:rPr>
              <a:t>Corsi per adulti e per ragazzi;</a:t>
            </a:r>
          </a:p>
          <a:p>
            <a:pPr lvl="0" algn="l">
              <a:buFont typeface="Arial" pitchFamily="34" charset="0"/>
              <a:buChar char="•"/>
            </a:pPr>
            <a:r>
              <a:rPr lang="it-IT" sz="3000" dirty="0">
                <a:latin typeface="Times New Roman" pitchFamily="18" charset="0"/>
                <a:cs typeface="Times New Roman" pitchFamily="18" charset="0"/>
              </a:rPr>
              <a:t>ASL con licei artistici;</a:t>
            </a:r>
          </a:p>
          <a:p>
            <a:pPr lvl="0" algn="l">
              <a:buFont typeface="Arial" pitchFamily="34" charset="0"/>
              <a:buChar char="•"/>
            </a:pPr>
            <a:r>
              <a:rPr lang="it-IT" sz="3000" dirty="0">
                <a:latin typeface="Times New Roman" pitchFamily="18" charset="0"/>
                <a:cs typeface="Times New Roman" pitchFamily="18" charset="0"/>
              </a:rPr>
              <a:t>Mostre di pittori per sensibilizzare arte passata e contemporanea.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/>
          </a:bodyPr>
          <a:lstStyle/>
          <a:p>
            <a:r>
              <a:rPr lang="it-IT" sz="4500" dirty="0">
                <a:latin typeface="Times New Roman" pitchFamily="18" charset="0"/>
                <a:cs typeface="Times New Roman" pitchFamily="18" charset="0"/>
              </a:rPr>
              <a:t>Organizzazione interna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2000" y="2229154"/>
            <a:ext cx="7920000" cy="2399692"/>
          </a:xfrm>
        </p:spPr>
        <p:txBody>
          <a:bodyPr>
            <a:noAutofit/>
          </a:bodyPr>
          <a:lstStyle/>
          <a:p>
            <a:pPr algn="just"/>
            <a:r>
              <a:rPr lang="it-IT" sz="3000" dirty="0">
                <a:latin typeface="Times New Roman" pitchFamily="18" charset="0"/>
                <a:cs typeface="Times New Roman" pitchFamily="18" charset="0"/>
              </a:rPr>
              <a:t>È gestita da un direttore che coordina i corsi e le mostre, sceglie gli insegnanti. È presente anche un vicedirettore che si occupa in particolare dell’organizzazione delle mostre. Direttore delega a lui tutto, sia la scelta dei posti che spese ecc.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it-IT" sz="4500" dirty="0">
                <a:latin typeface="Times New Roman" pitchFamily="18" charset="0"/>
                <a:cs typeface="Times New Roman" pitchFamily="18" charset="0"/>
              </a:rPr>
              <a:t>Fondi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1560" y="1052736"/>
            <a:ext cx="7920000" cy="5328592"/>
          </a:xfrm>
        </p:spPr>
        <p:txBody>
          <a:bodyPr>
            <a:noAutofit/>
          </a:bodyPr>
          <a:lstStyle/>
          <a:p>
            <a:pPr algn="just"/>
            <a:r>
              <a:rPr lang="it-IT" sz="3000" dirty="0">
                <a:latin typeface="Times New Roman" pitchFamily="18" charset="0"/>
                <a:cs typeface="Times New Roman" pitchFamily="18" charset="0"/>
              </a:rPr>
              <a:t>I fondi che ci hanno permesso, e che tutt’ora ci permettono di poter mantenere l’attività vengono prevalentemente dallo Stato. Riceviamo inoltre ingenti contributi volontari.</a:t>
            </a:r>
          </a:p>
          <a:p>
            <a:pPr algn="just"/>
            <a:r>
              <a:rPr lang="it-IT" sz="3000" dirty="0">
                <a:latin typeface="Times New Roman" pitchFamily="18" charset="0"/>
                <a:cs typeface="Times New Roman" pitchFamily="18" charset="0"/>
              </a:rPr>
              <a:t>I soldi ricavati attraverso le mostre servono per pagare gli insegnanti che gestiscono i corsi, gli affitti dei locali e dei mezzi necessari per spostare le opere.</a:t>
            </a:r>
          </a:p>
          <a:p>
            <a:pPr algn="just"/>
            <a:r>
              <a:rPr lang="it-IT" sz="3000" dirty="0">
                <a:latin typeface="Times New Roman" pitchFamily="18" charset="0"/>
                <a:cs typeface="Times New Roman" pitchFamily="18" charset="0"/>
              </a:rPr>
              <a:t>Questi fondi ci permettono di richiedere una minima tariffa di iscrizione, che permette a tutti di poter partecipare.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sz="4500" dirty="0">
                <a:latin typeface="Times New Roman" pitchFamily="18" charset="0"/>
                <a:cs typeface="Times New Roman" pitchFamily="18" charset="0"/>
              </a:rPr>
              <a:t>Pubblicizzazione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12000" y="2321005"/>
            <a:ext cx="7920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000" dirty="0">
                <a:latin typeface="Times New Roman" pitchFamily="18" charset="0"/>
                <a:cs typeface="Times New Roman" pitchFamily="18" charset="0"/>
              </a:rPr>
              <a:t>Per pubblicizzare la nostra impresa abbiamo inizialmente distribuito volantini e organizzato mostre e lezioni di prova gratuite. Abbiamo avuto molto successo. </a:t>
            </a:r>
          </a:p>
          <a:p>
            <a:endParaRPr lang="it-IT" dirty="0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orrelat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Risultati immagini per astrattism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0592" y="2996952"/>
            <a:ext cx="2312723" cy="145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11" descr="Risultati immagini per gtraffiti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24528" y="1268760"/>
            <a:ext cx="3258988" cy="178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magine 13" descr="Risultati immagini per fiamminghi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7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8575035"/>
              </p:ext>
            </p:extLst>
          </p:nvPr>
        </p:nvGraphicFramePr>
        <p:xfrm>
          <a:off x="0" y="1"/>
          <a:ext cx="9144000" cy="6503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9884">
                <a:tc>
                  <a:txBody>
                    <a:bodyPr/>
                    <a:lstStyle/>
                    <a:p>
                      <a:r>
                        <a:rPr lang="it-IT" sz="1600" dirty="0"/>
                        <a:t>Rischi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Descrizione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Azioni preventive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Contratti</a:t>
                      </a:r>
                      <a:r>
                        <a:rPr lang="it-IT" sz="1600" baseline="0" dirty="0"/>
                        <a:t> di assicurazione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899">
                <a:tc>
                  <a:txBody>
                    <a:bodyPr/>
                    <a:lstStyle/>
                    <a:p>
                      <a:r>
                        <a:rPr lang="it-IT" sz="1600" dirty="0"/>
                        <a:t>Danneggiamento</a:t>
                      </a:r>
                      <a:r>
                        <a:rPr lang="it-IT" sz="1600" baseline="0" dirty="0"/>
                        <a:t> opere d’arte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aseline="0" dirty="0"/>
                        <a:t>Durante,per esempio, il trasporto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Maggiore attenzione e delicatezza da</a:t>
                      </a:r>
                      <a:r>
                        <a:rPr lang="it-IT" sz="1600" baseline="0" dirty="0"/>
                        <a:t> parte degli addetti nel trasporto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Assicurazione</a:t>
                      </a:r>
                      <a:r>
                        <a:rPr lang="it-IT" sz="1600" baseline="0" dirty="0"/>
                        <a:t> sui beni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it-IT" sz="1600" dirty="0"/>
                        <a:t>Calamità</a:t>
                      </a:r>
                      <a:r>
                        <a:rPr lang="it-IT" sz="1600" baseline="0" dirty="0"/>
                        <a:t> naturale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Danneggiamento di opere e strutture in caso di calamità naturali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Strutture</a:t>
                      </a:r>
                      <a:r>
                        <a:rPr lang="it-IT" sz="1600" baseline="0" dirty="0"/>
                        <a:t> anti-sismiche e lontane da zone ad alto rischio alluvione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Assicurazione anticalamità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1160">
                <a:tc>
                  <a:txBody>
                    <a:bodyPr/>
                    <a:lstStyle/>
                    <a:p>
                      <a:r>
                        <a:rPr lang="it-IT" sz="1600" dirty="0"/>
                        <a:t>Incendio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Danneggiamento di</a:t>
                      </a:r>
                      <a:r>
                        <a:rPr lang="it-IT" sz="1600" baseline="0" dirty="0"/>
                        <a:t> opere e strutture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Sistemi di allarme anti-incendio</a:t>
                      </a:r>
                      <a:r>
                        <a:rPr lang="it-IT" sz="1600" baseline="0" dirty="0"/>
                        <a:t> e posizionamento opere 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Assicurazione incendio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1160">
                <a:tc>
                  <a:txBody>
                    <a:bodyPr/>
                    <a:lstStyle/>
                    <a:p>
                      <a:r>
                        <a:rPr lang="it-IT" sz="1600" dirty="0"/>
                        <a:t>Furto, vandalismo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Danneggiamento opere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Controllo delle opere dal</a:t>
                      </a:r>
                      <a:r>
                        <a:rPr lang="it-IT" sz="1600" baseline="0" dirty="0"/>
                        <a:t> personale e sistemi anti-furto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Assicurazione</a:t>
                      </a:r>
                      <a:r>
                        <a:rPr lang="it-IT" sz="1600" baseline="0" dirty="0"/>
                        <a:t> sui beni contro furto e vandalismo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0897">
                <a:tc>
                  <a:txBody>
                    <a:bodyPr/>
                    <a:lstStyle/>
                    <a:p>
                      <a:r>
                        <a:rPr lang="it-IT" sz="1600" dirty="0"/>
                        <a:t>Danni</a:t>
                      </a:r>
                      <a:r>
                        <a:rPr lang="it-IT" sz="1600" baseline="0" dirty="0"/>
                        <a:t> al personale e ai terzi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Possibili</a:t>
                      </a:r>
                      <a:r>
                        <a:rPr lang="it-IT" sz="1600" baseline="0" dirty="0"/>
                        <a:t> infortuni al personale o ai visitatori causati dall’azienda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Scelta</a:t>
                      </a:r>
                      <a:r>
                        <a:rPr lang="it-IT" sz="1600" baseline="0" dirty="0"/>
                        <a:t> di strutture sicure e misure di sicurezza in atto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Assicurazione</a:t>
                      </a:r>
                      <a:r>
                        <a:rPr lang="it-IT" sz="1600" baseline="0" dirty="0"/>
                        <a:t> infortunio e RC verso terzi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71508">
                <a:tc>
                  <a:txBody>
                    <a:bodyPr/>
                    <a:lstStyle/>
                    <a:p>
                      <a:r>
                        <a:rPr lang="it-IT" sz="1600" dirty="0"/>
                        <a:t>Perdita dei profitti e crisi economica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Le</a:t>
                      </a:r>
                      <a:r>
                        <a:rPr lang="it-IT" sz="1600" baseline="0" dirty="0"/>
                        <a:t> entrate sono minori delle uscite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Scelta prudente nell’organizzazione delle mostre</a:t>
                      </a:r>
                      <a:r>
                        <a:rPr lang="it-IT" sz="1600" baseline="0" dirty="0"/>
                        <a:t> e laboratori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Non esiste alcuna assicurazione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1493" y="274638"/>
            <a:ext cx="7901014" cy="796908"/>
          </a:xfrm>
        </p:spPr>
        <p:txBody>
          <a:bodyPr>
            <a:normAutofit/>
          </a:bodyPr>
          <a:lstStyle/>
          <a:p>
            <a:r>
              <a:rPr lang="it-IT" sz="4500" dirty="0">
                <a:latin typeface="Times New Roman" pitchFamily="18" charset="0"/>
                <a:cs typeface="Times New Roman" pitchFamily="18" charset="0"/>
              </a:rPr>
              <a:t>Caso specifico: danni ad opere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2000" y="1928802"/>
            <a:ext cx="7920000" cy="3000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dirty="0"/>
              <a:t>    </a:t>
            </a:r>
            <a:r>
              <a:rPr lang="it-IT" sz="3000" dirty="0">
                <a:latin typeface="Times New Roman" pitchFamily="18" charset="0"/>
                <a:cs typeface="Times New Roman" pitchFamily="18" charset="0"/>
              </a:rPr>
              <a:t>A volte può succedere che vengano danneggiate opere esposte nelle mostre di sensibilizzazione dell’arte contemporanea: vengono assicurate preventivamente e vengono risarciti gli artisti. Esistono anche misure di contravvenzione per i responsabili del vandalismo.</a:t>
            </a:r>
          </a:p>
          <a:p>
            <a:pPr>
              <a:buNone/>
            </a:pPr>
            <a:endParaRPr lang="it-IT" sz="2800" dirty="0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445</Words>
  <Application>Microsoft Office PowerPoint</Application>
  <PresentationFormat>Presentazione su schermo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Tema di Office</vt:lpstr>
      <vt:lpstr>Presentazione standard di PowerPoint</vt:lpstr>
      <vt:lpstr>Presentazione</vt:lpstr>
      <vt:lpstr>Le attività che proponiamo sono:</vt:lpstr>
      <vt:lpstr>Organizzazione interna</vt:lpstr>
      <vt:lpstr>Fondi</vt:lpstr>
      <vt:lpstr>Pubblicizzazione</vt:lpstr>
      <vt:lpstr>Presentazione standard di PowerPoint</vt:lpstr>
      <vt:lpstr>Presentazione standard di PowerPoint</vt:lpstr>
      <vt:lpstr>Caso specifico: danni ad opere</vt:lpstr>
      <vt:lpstr>Presentazione standard di PowerPoint</vt:lpstr>
      <vt:lpstr>L’arte è un continuo divenire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Studente</dc:creator>
  <cp:lastModifiedBy>Simona</cp:lastModifiedBy>
  <cp:revision>15</cp:revision>
  <dcterms:created xsi:type="dcterms:W3CDTF">2019-05-06T08:15:36Z</dcterms:created>
  <dcterms:modified xsi:type="dcterms:W3CDTF">2019-05-19T21:22:37Z</dcterms:modified>
</cp:coreProperties>
</file>