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4" r:id="rId10"/>
  </p:sldIdLst>
  <p:sldSz cx="12192000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 type="body"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 type="body"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0" y="0"/>
            <a:ext cx="8703360" cy="685692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2"/>
          <p:cNvSpPr/>
          <p:nvPr/>
        </p:nvSpPr>
        <p:spPr>
          <a:xfrm>
            <a:off x="8688480" y="4251240"/>
            <a:ext cx="3502080" cy="2605680"/>
          </a:xfrm>
          <a:prstGeom prst="rect">
            <a:avLst/>
          </a:prstGeom>
          <a:solidFill>
            <a:srgbClr val="404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8688480" y="0"/>
            <a:ext cx="3502080" cy="42501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"/>
          <p:cNvSpPr/>
          <p:nvPr/>
        </p:nvSpPr>
        <p:spPr>
          <a:xfrm>
            <a:off x="695520" y="476640"/>
            <a:ext cx="10800480" cy="360"/>
          </a:xfrm>
          <a:prstGeom prst="line">
            <a:avLst/>
          </a:prstGeom>
          <a:ln w="190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91680" y="80640"/>
            <a:ext cx="12007200" cy="669564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CustomShape 2"/>
          <p:cNvSpPr/>
          <p:nvPr/>
        </p:nvSpPr>
        <p:spPr>
          <a:xfrm>
            <a:off x="4445760" y="3105720"/>
            <a:ext cx="329856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3600" b="1" strike="noStrike" spc="-1">
                <a:solidFill>
                  <a:srgbClr val="FFFFFF"/>
                </a:solidFill>
                <a:latin typeface="Arial"/>
                <a:ea typeface="Tahoma"/>
              </a:rPr>
              <a:t>Thank You</a:t>
            </a:r>
            <a:endParaRPr lang="it-IT" sz="36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703640" y="2606760"/>
            <a:ext cx="6191280" cy="164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1" name="CustomShape 2"/>
          <p:cNvSpPr/>
          <p:nvPr/>
        </p:nvSpPr>
        <p:spPr>
          <a:xfrm rot="10800000" flipV="1">
            <a:off x="16350360" y="5272200"/>
            <a:ext cx="2186640" cy="25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100" spc="-1">
                <a:solidFill>
                  <a:srgbClr val="A6A6A6"/>
                </a:solidFill>
                <a:latin typeface="Arial"/>
                <a:ea typeface="Arial"/>
              </a:rPr>
              <a:t>Piano di presentazione </a:t>
            </a:r>
            <a:endParaRPr lang="it-IT" sz="1100" spc="-1">
              <a:latin typeface="Arial"/>
            </a:endParaRPr>
          </a:p>
        </p:txBody>
      </p:sp>
      <p:pic>
        <p:nvPicPr>
          <p:cNvPr id="123" name="Picture 1"/>
          <p:cNvPicPr/>
          <p:nvPr/>
        </p:nvPicPr>
        <p:blipFill>
          <a:blip r:embed="rId2"/>
          <a:stretch/>
        </p:blipFill>
        <p:spPr>
          <a:xfrm>
            <a:off x="8694548" y="4235089"/>
            <a:ext cx="3504172" cy="1555511"/>
          </a:xfrm>
          <a:prstGeom prst="rect">
            <a:avLst/>
          </a:prstGeom>
          <a:ln>
            <a:noFill/>
          </a:ln>
        </p:spPr>
      </p:pic>
      <p:pic>
        <p:nvPicPr>
          <p:cNvPr id="124" name="Picture 1"/>
          <p:cNvPicPr/>
          <p:nvPr/>
        </p:nvPicPr>
        <p:blipFill>
          <a:blip r:embed="rId3"/>
          <a:stretch/>
        </p:blipFill>
        <p:spPr>
          <a:xfrm>
            <a:off x="8738247" y="5790600"/>
            <a:ext cx="1676613" cy="1067400"/>
          </a:xfrm>
          <a:prstGeom prst="rect">
            <a:avLst/>
          </a:prstGeom>
          <a:ln>
            <a:noFill/>
          </a:ln>
        </p:spPr>
      </p:pic>
      <p:pic>
        <p:nvPicPr>
          <p:cNvPr id="125" name="Picture 1"/>
          <p:cNvPicPr/>
          <p:nvPr/>
        </p:nvPicPr>
        <p:blipFill>
          <a:blip r:embed="rId4"/>
          <a:stretch/>
        </p:blipFill>
        <p:spPr>
          <a:xfrm>
            <a:off x="10458559" y="5790600"/>
            <a:ext cx="1740161" cy="1067400"/>
          </a:xfrm>
          <a:prstGeom prst="rect">
            <a:avLst/>
          </a:prstGeom>
          <a:ln>
            <a:noFill/>
          </a:ln>
        </p:spPr>
      </p:pic>
      <p:pic>
        <p:nvPicPr>
          <p:cNvPr id="126" name="Picture 1"/>
          <p:cNvPicPr/>
          <p:nvPr/>
        </p:nvPicPr>
        <p:blipFill>
          <a:blip r:embed="rId5"/>
          <a:stretch/>
        </p:blipFill>
        <p:spPr>
          <a:xfrm>
            <a:off x="-1" y="-46568"/>
            <a:ext cx="8738248" cy="6904568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5857320" y="6520320"/>
            <a:ext cx="47628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501EC447-1082-4234-81DC-4ED043F5A472}" type="slidenum">
              <a:rPr lang="it-IT" sz="800" spc="-1">
                <a:solidFill>
                  <a:srgbClr val="B2B2B2"/>
                </a:solidFill>
                <a:latin typeface="맑은 고딕"/>
                <a:ea typeface="DejaVu Sans"/>
              </a:rPr>
              <a:t>2</a:t>
            </a:fld>
            <a:endParaRPr lang="it-IT" sz="800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1981200" y="275040"/>
            <a:ext cx="3042360" cy="665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000" b="1" spc="-1">
                <a:solidFill>
                  <a:srgbClr val="8497B0"/>
                </a:solidFill>
                <a:latin typeface="Arial"/>
                <a:ea typeface="Arial"/>
              </a:rPr>
              <a:t>La nostra innovazione</a:t>
            </a:r>
            <a:endParaRPr lang="it-IT" sz="2000" spc="-1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2999640" y="1526040"/>
            <a:ext cx="7884670" cy="686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it-IT" sz="3200" b="1" spc="-1" dirty="0">
                <a:solidFill>
                  <a:srgbClr val="404042"/>
                </a:solidFill>
                <a:latin typeface="Arial"/>
                <a:ea typeface="Arial"/>
              </a:rPr>
              <a:t>1. Qualità premiata dai migliori tecnici  </a:t>
            </a:r>
            <a:endParaRPr lang="it-IT" sz="3200" spc="-1" dirty="0">
              <a:latin typeface="Arial"/>
            </a:endParaRPr>
          </a:p>
        </p:txBody>
      </p:sp>
      <p:sp>
        <p:nvSpPr>
          <p:cNvPr id="130" name="Line 4"/>
          <p:cNvSpPr/>
          <p:nvPr/>
        </p:nvSpPr>
        <p:spPr>
          <a:xfrm>
            <a:off x="2999640" y="2492640"/>
            <a:ext cx="6120360" cy="360"/>
          </a:xfrm>
          <a:prstGeom prst="line">
            <a:avLst/>
          </a:prstGeom>
          <a:ln w="12600" cap="rnd">
            <a:solidFill>
              <a:srgbClr val="C0C0C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5"/>
          <p:cNvSpPr/>
          <p:nvPr/>
        </p:nvSpPr>
        <p:spPr>
          <a:xfrm>
            <a:off x="2999640" y="2149560"/>
            <a:ext cx="6192720" cy="339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it-IT" sz="1300" b="1" spc="-1" dirty="0">
                <a:solidFill>
                  <a:srgbClr val="808080"/>
                </a:solidFill>
                <a:latin typeface="Arial"/>
                <a:ea typeface="Arial"/>
              </a:rPr>
              <a:t>- Test svolti in laboratorio per testare resistenza, operatività e funzionalità </a:t>
            </a:r>
            <a:endParaRPr lang="it-IT" sz="1300" spc="-1" dirty="0">
              <a:latin typeface="Arial"/>
            </a:endParaRPr>
          </a:p>
        </p:txBody>
      </p:sp>
      <p:sp>
        <p:nvSpPr>
          <p:cNvPr id="132" name="CustomShape 6"/>
          <p:cNvSpPr/>
          <p:nvPr/>
        </p:nvSpPr>
        <p:spPr>
          <a:xfrm>
            <a:off x="2999640" y="2949480"/>
            <a:ext cx="6968160" cy="67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it-IT" sz="3200" b="1" spc="-1" dirty="0">
                <a:solidFill>
                  <a:srgbClr val="404042"/>
                </a:solidFill>
                <a:latin typeface="Arial"/>
                <a:ea typeface="Arial"/>
              </a:rPr>
              <a:t>2. I migliori prezzi d'Europa</a:t>
            </a:r>
            <a:endParaRPr lang="it-IT" sz="3200" spc="-1" dirty="0">
              <a:latin typeface="Arial"/>
            </a:endParaRPr>
          </a:p>
        </p:txBody>
      </p:sp>
      <p:sp>
        <p:nvSpPr>
          <p:cNvPr id="133" name="Line 7"/>
          <p:cNvSpPr/>
          <p:nvPr/>
        </p:nvSpPr>
        <p:spPr>
          <a:xfrm>
            <a:off x="2999640" y="3916440"/>
            <a:ext cx="6120360" cy="360"/>
          </a:xfrm>
          <a:prstGeom prst="line">
            <a:avLst/>
          </a:prstGeom>
          <a:ln w="12600" cap="rnd">
            <a:solidFill>
              <a:srgbClr val="C0C0C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8"/>
          <p:cNvSpPr/>
          <p:nvPr/>
        </p:nvSpPr>
        <p:spPr>
          <a:xfrm>
            <a:off x="2913240" y="3651588"/>
            <a:ext cx="5465520" cy="34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it-IT" sz="1300" b="1" spc="-1" dirty="0">
                <a:solidFill>
                  <a:srgbClr val="808080"/>
                </a:solidFill>
                <a:latin typeface="Arial"/>
                <a:ea typeface="Arial"/>
              </a:rPr>
              <a:t>- Garantiamo la migliore qualità al miglior prezzo</a:t>
            </a:r>
            <a:endParaRPr lang="it-IT" sz="1300" spc="-1" dirty="0">
              <a:latin typeface="Arial"/>
            </a:endParaRPr>
          </a:p>
        </p:txBody>
      </p:sp>
      <p:sp>
        <p:nvSpPr>
          <p:cNvPr id="135" name="CustomShape 9"/>
          <p:cNvSpPr/>
          <p:nvPr/>
        </p:nvSpPr>
        <p:spPr>
          <a:xfrm>
            <a:off x="2999640" y="4437360"/>
            <a:ext cx="5463720" cy="686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it-IT" sz="3200" b="1" spc="-1" dirty="0">
                <a:solidFill>
                  <a:srgbClr val="404042"/>
                </a:solidFill>
                <a:latin typeface="Arial"/>
                <a:ea typeface="Arial"/>
              </a:rPr>
              <a:t>3. Assistenza e formazione </a:t>
            </a:r>
            <a:endParaRPr lang="it-IT" sz="3200" spc="-1" dirty="0">
              <a:latin typeface="Arial"/>
            </a:endParaRPr>
          </a:p>
        </p:txBody>
      </p:sp>
      <p:sp>
        <p:nvSpPr>
          <p:cNvPr id="136" name="Line 10"/>
          <p:cNvSpPr/>
          <p:nvPr/>
        </p:nvSpPr>
        <p:spPr>
          <a:xfrm>
            <a:off x="2999640" y="5403960"/>
            <a:ext cx="6120360" cy="360"/>
          </a:xfrm>
          <a:prstGeom prst="line">
            <a:avLst/>
          </a:prstGeom>
          <a:ln w="12600" cap="rnd">
            <a:solidFill>
              <a:srgbClr val="C0C0C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CustomShape 11"/>
          <p:cNvSpPr/>
          <p:nvPr/>
        </p:nvSpPr>
        <p:spPr>
          <a:xfrm>
            <a:off x="2999640" y="5060160"/>
            <a:ext cx="5463720" cy="342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it-IT" sz="1300" b="1" spc="-1" dirty="0">
                <a:solidFill>
                  <a:srgbClr val="808080"/>
                </a:solidFill>
                <a:latin typeface="Arial"/>
              </a:rPr>
              <a:t>- Per</a:t>
            </a:r>
            <a:r>
              <a:rPr lang="it-IT" sz="1100" spc="-1" dirty="0">
                <a:solidFill>
                  <a:srgbClr val="808080"/>
                </a:solidFill>
                <a:latin typeface="Arial"/>
                <a:ea typeface="Arial"/>
              </a:rPr>
              <a:t> </a:t>
            </a:r>
            <a:r>
              <a:rPr lang="it-IT" sz="1300" b="1" spc="-1" dirty="0">
                <a:solidFill>
                  <a:srgbClr val="808080"/>
                </a:solidFill>
                <a:latin typeface="Arial"/>
              </a:rPr>
              <a:t>rendere</a:t>
            </a:r>
            <a:r>
              <a:rPr lang="it-IT" sz="1100" spc="-1" dirty="0">
                <a:solidFill>
                  <a:srgbClr val="808080"/>
                </a:solidFill>
                <a:latin typeface="Arial"/>
                <a:ea typeface="Arial"/>
              </a:rPr>
              <a:t> </a:t>
            </a:r>
            <a:r>
              <a:rPr lang="it-IT" sz="1300" b="1" spc="-1" dirty="0">
                <a:solidFill>
                  <a:srgbClr val="808080"/>
                </a:solidFill>
                <a:latin typeface="Arial"/>
              </a:rPr>
              <a:t>più</a:t>
            </a:r>
            <a:r>
              <a:rPr lang="it-IT" sz="1100" spc="-1" dirty="0">
                <a:solidFill>
                  <a:srgbClr val="808080"/>
                </a:solidFill>
                <a:latin typeface="Arial"/>
                <a:ea typeface="Arial"/>
              </a:rPr>
              <a:t> </a:t>
            </a:r>
            <a:r>
              <a:rPr lang="it-IT" sz="1300" b="1" spc="-1" dirty="0">
                <a:solidFill>
                  <a:srgbClr val="808080"/>
                </a:solidFill>
                <a:latin typeface="Arial"/>
              </a:rPr>
              <a:t>piacevole il lavoro dei nostri clienti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131" grpId="0"/>
      <p:bldP spid="132" grpId="0"/>
      <p:bldP spid="134" grpId="0"/>
      <p:bldP spid="135" grpId="0"/>
      <p:bldP spid="1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1881120" y="2808516"/>
            <a:ext cx="2713680" cy="3238328"/>
          </a:xfrm>
          <a:prstGeom prst="roundRect">
            <a:avLst>
              <a:gd name="adj" fmla="val 2501"/>
            </a:avLst>
          </a:prstGeom>
          <a:solidFill>
            <a:srgbClr val="404042"/>
          </a:solidFill>
          <a:ln w="284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9600" b="1" i="1" spc="-1">
                <a:solidFill>
                  <a:srgbClr val="595959"/>
                </a:solidFill>
                <a:latin typeface="Arial"/>
                <a:ea typeface="Tahoma"/>
              </a:rPr>
              <a:t>1</a:t>
            </a:r>
            <a:endParaRPr lang="it-IT" sz="9600" spc="-1"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4756080" y="2808516"/>
            <a:ext cx="2713680" cy="3238328"/>
          </a:xfrm>
          <a:prstGeom prst="roundRect">
            <a:avLst>
              <a:gd name="adj" fmla="val 2501"/>
            </a:avLst>
          </a:prstGeom>
          <a:solidFill>
            <a:srgbClr val="404042"/>
          </a:solidFill>
          <a:ln w="284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7200" b="1" i="1" spc="-1">
                <a:solidFill>
                  <a:srgbClr val="595959"/>
                </a:solidFill>
                <a:latin typeface="Arial"/>
                <a:ea typeface="Arial"/>
              </a:rPr>
              <a:t>2</a:t>
            </a:r>
            <a:endParaRPr lang="it-IT" sz="7200" spc="-1">
              <a:latin typeface="Arial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7630680" y="2808516"/>
            <a:ext cx="2713680" cy="3238328"/>
          </a:xfrm>
          <a:prstGeom prst="roundRect">
            <a:avLst>
              <a:gd name="adj" fmla="val 2501"/>
            </a:avLst>
          </a:prstGeom>
          <a:solidFill>
            <a:srgbClr val="404042"/>
          </a:solidFill>
          <a:ln w="284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9600" b="1" i="1" spc="-1">
                <a:solidFill>
                  <a:srgbClr val="595959"/>
                </a:solidFill>
                <a:latin typeface="Arial"/>
                <a:ea typeface="Tahoma"/>
              </a:rPr>
              <a:t>3</a:t>
            </a:r>
            <a:endParaRPr lang="it-IT" sz="9600" spc="-1">
              <a:latin typeface="Arial"/>
            </a:endParaRPr>
          </a:p>
        </p:txBody>
      </p:sp>
      <p:sp>
        <p:nvSpPr>
          <p:cNvPr id="141" name="CustomShape 4"/>
          <p:cNvSpPr/>
          <p:nvPr/>
        </p:nvSpPr>
        <p:spPr>
          <a:xfrm>
            <a:off x="5857320" y="6525360"/>
            <a:ext cx="47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EB212EBD-02F0-4B82-94B4-E8A952EE59D3}" type="slidenum">
              <a:rPr lang="it-IT" sz="800" spc="-1">
                <a:solidFill>
                  <a:srgbClr val="B2B2B2"/>
                </a:solidFill>
                <a:latin typeface="맑은 고딕"/>
                <a:ea typeface="DejaVu Sans"/>
              </a:rPr>
              <a:t>3</a:t>
            </a:fld>
            <a:endParaRPr lang="it-IT" sz="800" spc="-1">
              <a:latin typeface="Arial"/>
            </a:endParaRPr>
          </a:p>
        </p:txBody>
      </p:sp>
      <p:sp>
        <p:nvSpPr>
          <p:cNvPr id="142" name="CustomShape 5"/>
          <p:cNvSpPr/>
          <p:nvPr/>
        </p:nvSpPr>
        <p:spPr>
          <a:xfrm>
            <a:off x="1981200" y="275040"/>
            <a:ext cx="2025720" cy="417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000" b="1" spc="-1">
                <a:solidFill>
                  <a:srgbClr val="8497B0"/>
                </a:solidFill>
                <a:latin typeface="Arial"/>
                <a:ea typeface="Arial"/>
              </a:rPr>
              <a:t>Gli ambienti </a:t>
            </a:r>
            <a:endParaRPr lang="it-IT" sz="2000" spc="-1">
              <a:latin typeface="Arial"/>
            </a:endParaRPr>
          </a:p>
        </p:txBody>
      </p:sp>
      <p:sp>
        <p:nvSpPr>
          <p:cNvPr id="143" name="CustomShape 6"/>
          <p:cNvSpPr/>
          <p:nvPr/>
        </p:nvSpPr>
        <p:spPr>
          <a:xfrm>
            <a:off x="1972200" y="2985981"/>
            <a:ext cx="2531160" cy="25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100" spc="-1" dirty="0">
                <a:solidFill>
                  <a:srgbClr val="BFBFBF"/>
                </a:solidFill>
                <a:latin typeface="Arial"/>
                <a:ea typeface="Arial"/>
              </a:rPr>
              <a:t>Assistenza al paziente </a:t>
            </a:r>
            <a:endParaRPr lang="it-IT" sz="1100" spc="-1" dirty="0">
              <a:latin typeface="Arial"/>
            </a:endParaRPr>
          </a:p>
        </p:txBody>
      </p:sp>
      <p:sp>
        <p:nvSpPr>
          <p:cNvPr id="144" name="CustomShape 7"/>
          <p:cNvSpPr/>
          <p:nvPr/>
        </p:nvSpPr>
        <p:spPr>
          <a:xfrm>
            <a:off x="1972200" y="1174304"/>
            <a:ext cx="8227080" cy="1030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it-IT" sz="2800" b="1" spc="-1" dirty="0">
                <a:solidFill>
                  <a:srgbClr val="404042"/>
                </a:solidFill>
                <a:latin typeface="Arial"/>
                <a:ea typeface="Arial"/>
              </a:rPr>
              <a:t> Lavoriamo per il vostro domani </a:t>
            </a:r>
            <a:endParaRPr lang="it-IT" sz="2800" spc="-1" dirty="0">
              <a:latin typeface="Arial"/>
            </a:endParaRPr>
          </a:p>
        </p:txBody>
      </p:sp>
      <p:sp>
        <p:nvSpPr>
          <p:cNvPr id="145" name="CustomShape 8"/>
          <p:cNvSpPr/>
          <p:nvPr/>
        </p:nvSpPr>
        <p:spPr>
          <a:xfrm>
            <a:off x="1972200" y="1833120"/>
            <a:ext cx="5463720" cy="342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6" name="CustomShape 9"/>
          <p:cNvSpPr/>
          <p:nvPr/>
        </p:nvSpPr>
        <p:spPr>
          <a:xfrm>
            <a:off x="4846800" y="2985981"/>
            <a:ext cx="2531160" cy="42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100" spc="-1">
                <a:solidFill>
                  <a:srgbClr val="BFBFBF"/>
                </a:solidFill>
                <a:latin typeface="Arial"/>
                <a:ea typeface="Arial"/>
              </a:rPr>
              <a:t>Massima precisione e sicurezza operativa </a:t>
            </a:r>
            <a:endParaRPr lang="it-IT" sz="1100" spc="-1">
              <a:latin typeface="Arial"/>
            </a:endParaRPr>
          </a:p>
        </p:txBody>
      </p:sp>
      <p:sp>
        <p:nvSpPr>
          <p:cNvPr id="147" name="CustomShape 10"/>
          <p:cNvSpPr/>
          <p:nvPr/>
        </p:nvSpPr>
        <p:spPr>
          <a:xfrm>
            <a:off x="7722120" y="2985981"/>
            <a:ext cx="2531160" cy="258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100" spc="-1" dirty="0">
                <a:solidFill>
                  <a:srgbClr val="BFBFBF"/>
                </a:solidFill>
                <a:latin typeface="Arial"/>
                <a:ea typeface="Arial"/>
              </a:rPr>
              <a:t>Il futuro è un aiuto</a:t>
            </a:r>
            <a:endParaRPr lang="it-IT" sz="1100" spc="-1" dirty="0">
              <a:latin typeface="Arial"/>
            </a:endParaRPr>
          </a:p>
        </p:txBody>
      </p:sp>
      <p:pic>
        <p:nvPicPr>
          <p:cNvPr id="148" name="Picture 1"/>
          <p:cNvPicPr/>
          <p:nvPr/>
        </p:nvPicPr>
        <p:blipFill>
          <a:blip r:embed="rId2"/>
          <a:stretch/>
        </p:blipFill>
        <p:spPr>
          <a:xfrm>
            <a:off x="1877136" y="3617970"/>
            <a:ext cx="2726280" cy="2473119"/>
          </a:xfrm>
          <a:prstGeom prst="rect">
            <a:avLst/>
          </a:prstGeom>
          <a:ln>
            <a:noFill/>
          </a:ln>
        </p:spPr>
      </p:pic>
      <p:pic>
        <p:nvPicPr>
          <p:cNvPr id="149" name="Picture 1"/>
          <p:cNvPicPr/>
          <p:nvPr/>
        </p:nvPicPr>
        <p:blipFill>
          <a:blip r:embed="rId3"/>
          <a:stretch/>
        </p:blipFill>
        <p:spPr>
          <a:xfrm>
            <a:off x="4756080" y="3617969"/>
            <a:ext cx="2720520" cy="2473119"/>
          </a:xfrm>
          <a:prstGeom prst="rect">
            <a:avLst/>
          </a:prstGeom>
          <a:ln>
            <a:noFill/>
          </a:ln>
        </p:spPr>
      </p:pic>
      <p:pic>
        <p:nvPicPr>
          <p:cNvPr id="150" name="Picture 1"/>
          <p:cNvPicPr/>
          <p:nvPr/>
        </p:nvPicPr>
        <p:blipFill>
          <a:blip r:embed="rId4"/>
          <a:stretch/>
        </p:blipFill>
        <p:spPr>
          <a:xfrm>
            <a:off x="7624920" y="3617968"/>
            <a:ext cx="2719440" cy="2473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  <p:bldP spid="139" grpId="0" animBg="1"/>
      <p:bldP spid="140" grpId="0" animBg="1"/>
      <p:bldP spid="143" grpId="0"/>
      <p:bldP spid="146" grpId="0"/>
      <p:bldP spid="1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 rot="7200000">
            <a:off x="6396240" y="3781128"/>
            <a:ext cx="540720" cy="531360"/>
          </a:xfrm>
          <a:prstGeom prst="upArrow">
            <a:avLst>
              <a:gd name="adj1" fmla="val 67546"/>
              <a:gd name="adj2" fmla="val 50000"/>
            </a:avLst>
          </a:prstGeom>
          <a:solidFill>
            <a:srgbClr val="404042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CustomShape 2"/>
          <p:cNvSpPr/>
          <p:nvPr/>
        </p:nvSpPr>
        <p:spPr>
          <a:xfrm>
            <a:off x="5830680" y="2815608"/>
            <a:ext cx="510120" cy="550080"/>
          </a:xfrm>
          <a:prstGeom prst="upArrow">
            <a:avLst>
              <a:gd name="adj1" fmla="val 67546"/>
              <a:gd name="adj2" fmla="val 50000"/>
            </a:avLst>
          </a:prstGeom>
          <a:solidFill>
            <a:srgbClr val="404042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CustomShape 3"/>
          <p:cNvSpPr/>
          <p:nvPr/>
        </p:nvSpPr>
        <p:spPr>
          <a:xfrm rot="14323200">
            <a:off x="5241000" y="3783648"/>
            <a:ext cx="540720" cy="531360"/>
          </a:xfrm>
          <a:prstGeom prst="upArrow">
            <a:avLst>
              <a:gd name="adj1" fmla="val 67546"/>
              <a:gd name="adj2" fmla="val 50000"/>
            </a:avLst>
          </a:prstGeom>
          <a:solidFill>
            <a:srgbClr val="404042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54" name="Group 4"/>
          <p:cNvGrpSpPr/>
          <p:nvPr/>
        </p:nvGrpSpPr>
        <p:grpSpPr>
          <a:xfrm>
            <a:off x="3981720" y="1627248"/>
            <a:ext cx="4229640" cy="4230000"/>
            <a:chOff x="2457720" y="2600640"/>
            <a:chExt cx="4229640" cy="4230000"/>
          </a:xfrm>
        </p:grpSpPr>
        <p:sp>
          <p:nvSpPr>
            <p:cNvPr id="155" name="CustomShape 5"/>
            <p:cNvSpPr/>
            <p:nvPr/>
          </p:nvSpPr>
          <p:spPr>
            <a:xfrm rot="1143600">
              <a:off x="3071880" y="3214800"/>
              <a:ext cx="2998440" cy="2998440"/>
            </a:xfrm>
            <a:prstGeom prst="circularArrow">
              <a:avLst>
                <a:gd name="adj1" fmla="val 31156"/>
                <a:gd name="adj2" fmla="val 531645"/>
                <a:gd name="adj3" fmla="val 10839084"/>
                <a:gd name="adj4" fmla="val 4256594"/>
                <a:gd name="adj5" fmla="val 8315"/>
              </a:avLst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6" name="CustomShape 6"/>
            <p:cNvSpPr/>
            <p:nvPr/>
          </p:nvSpPr>
          <p:spPr>
            <a:xfrm rot="8343600">
              <a:off x="3072960" y="3216240"/>
              <a:ext cx="2998440" cy="2998440"/>
            </a:xfrm>
            <a:prstGeom prst="circularArrow">
              <a:avLst>
                <a:gd name="adj1" fmla="val 31156"/>
                <a:gd name="adj2" fmla="val 531645"/>
                <a:gd name="adj3" fmla="val 10839084"/>
                <a:gd name="adj4" fmla="val 4256594"/>
                <a:gd name="adj5" fmla="val 8315"/>
              </a:avLst>
            </a:prstGeom>
            <a:solidFill>
              <a:srgbClr val="EE6B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57" name="CustomShape 7"/>
            <p:cNvSpPr/>
            <p:nvPr/>
          </p:nvSpPr>
          <p:spPr>
            <a:xfrm rot="15543600">
              <a:off x="3071160" y="3216960"/>
              <a:ext cx="2998440" cy="2998440"/>
            </a:xfrm>
            <a:prstGeom prst="circularArrow">
              <a:avLst>
                <a:gd name="adj1" fmla="val 31156"/>
                <a:gd name="adj2" fmla="val 531645"/>
                <a:gd name="adj3" fmla="val 10839084"/>
                <a:gd name="adj4" fmla="val 4256594"/>
                <a:gd name="adj5" fmla="val 831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58" name="CustomShape 8"/>
          <p:cNvSpPr/>
          <p:nvPr/>
        </p:nvSpPr>
        <p:spPr>
          <a:xfrm>
            <a:off x="5857320" y="6525360"/>
            <a:ext cx="47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C2498C6B-5415-443D-A451-F29F95ADD8CC}" type="slidenum">
              <a:rPr lang="it-IT" sz="800" spc="-1">
                <a:solidFill>
                  <a:srgbClr val="B2B2B2"/>
                </a:solidFill>
                <a:latin typeface="맑은 고딕"/>
                <a:ea typeface="DejaVu Sans"/>
              </a:rPr>
              <a:t>4</a:t>
            </a:fld>
            <a:endParaRPr lang="it-IT" sz="800" spc="-1">
              <a:latin typeface="Arial"/>
            </a:endParaRPr>
          </a:p>
        </p:txBody>
      </p:sp>
      <p:sp>
        <p:nvSpPr>
          <p:cNvPr id="159" name="CustomShape 9"/>
          <p:cNvSpPr/>
          <p:nvPr/>
        </p:nvSpPr>
        <p:spPr>
          <a:xfrm>
            <a:off x="1981200" y="275040"/>
            <a:ext cx="2025720" cy="417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000" b="1" spc="-1" dirty="0">
                <a:solidFill>
                  <a:srgbClr val="8497B0"/>
                </a:solidFill>
                <a:latin typeface="Arial"/>
                <a:ea typeface="DejaVu Sans"/>
              </a:rPr>
              <a:t>ATENA</a:t>
            </a:r>
            <a:endParaRPr lang="it-IT" sz="2000" spc="-1" dirty="0">
              <a:latin typeface="Arial"/>
            </a:endParaRPr>
          </a:p>
        </p:txBody>
      </p:sp>
      <p:sp>
        <p:nvSpPr>
          <p:cNvPr id="160" name="CustomShape 10"/>
          <p:cNvSpPr/>
          <p:nvPr/>
        </p:nvSpPr>
        <p:spPr>
          <a:xfrm>
            <a:off x="5545920" y="3199368"/>
            <a:ext cx="1098720" cy="1084680"/>
          </a:xfrm>
          <a:prstGeom prst="ellipse">
            <a:avLst/>
          </a:prstGeom>
          <a:solidFill>
            <a:srgbClr val="FFCC99"/>
          </a:solidFill>
          <a:ln w="12600">
            <a:solidFill>
              <a:srgbClr val="40404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280" tIns="4320" rIns="8280" bIns="4320" anchor="ctr"/>
          <a:lstStyle/>
          <a:p>
            <a:pPr algn="ctr">
              <a:lnSpc>
                <a:spcPct val="100000"/>
              </a:lnSpc>
            </a:pPr>
            <a:r>
              <a:rPr lang="it-IT" sz="2400" b="1" spc="-1" dirty="0">
                <a:solidFill>
                  <a:srgbClr val="404042"/>
                </a:solidFill>
                <a:latin typeface="Arial"/>
                <a:ea typeface="Arial"/>
              </a:rPr>
              <a:t>Atena</a:t>
            </a:r>
            <a:endParaRPr lang="it-IT" sz="2400" spc="-1" dirty="0">
              <a:latin typeface="Arial"/>
            </a:endParaRPr>
          </a:p>
        </p:txBody>
      </p:sp>
      <p:sp>
        <p:nvSpPr>
          <p:cNvPr id="161" name="CustomShape 11"/>
          <p:cNvSpPr/>
          <p:nvPr/>
        </p:nvSpPr>
        <p:spPr>
          <a:xfrm>
            <a:off x="5067646" y="1191101"/>
            <a:ext cx="1964220" cy="42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000" b="1" spc="-1" dirty="0">
                <a:solidFill>
                  <a:srgbClr val="EE6B58"/>
                </a:solidFill>
                <a:latin typeface="Arial"/>
                <a:ea typeface="Arial"/>
              </a:rPr>
              <a:t>Sede ad Amsterdam </a:t>
            </a:r>
            <a:endParaRPr lang="it-IT" sz="2000" spc="-1" dirty="0">
              <a:latin typeface="Arial"/>
            </a:endParaRPr>
          </a:p>
        </p:txBody>
      </p:sp>
      <p:sp>
        <p:nvSpPr>
          <p:cNvPr id="162" name="CustomShape 12"/>
          <p:cNvSpPr/>
          <p:nvPr/>
        </p:nvSpPr>
        <p:spPr>
          <a:xfrm>
            <a:off x="1981200" y="4417805"/>
            <a:ext cx="2403399" cy="12293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b="1" spc="-1" dirty="0">
                <a:solidFill>
                  <a:srgbClr val="99CCFF"/>
                </a:solidFill>
                <a:latin typeface="Arial"/>
                <a:ea typeface="Arial"/>
              </a:rPr>
              <a:t>Dedicata alle cliniche e aziende ospedaliere</a:t>
            </a:r>
            <a:endParaRPr lang="it-IT" spc="-1" dirty="0">
              <a:latin typeface="Arial"/>
            </a:endParaRPr>
          </a:p>
        </p:txBody>
      </p:sp>
      <p:sp>
        <p:nvSpPr>
          <p:cNvPr id="163" name="CustomShape 13"/>
          <p:cNvSpPr/>
          <p:nvPr/>
        </p:nvSpPr>
        <p:spPr>
          <a:xfrm>
            <a:off x="7980291" y="4413787"/>
            <a:ext cx="1654920" cy="8170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000" b="1" spc="-1" dirty="0">
                <a:solidFill>
                  <a:srgbClr val="A5A5A5"/>
                </a:solidFill>
                <a:latin typeface="Arial"/>
                <a:ea typeface="Arial"/>
              </a:rPr>
              <a:t>Innovazione tecnologica </a:t>
            </a:r>
            <a:endParaRPr lang="it-IT" sz="2000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1775640" y="1773000"/>
            <a:ext cx="3455280" cy="3455280"/>
          </a:xfrm>
          <a:prstGeom prst="ellipse">
            <a:avLst/>
          </a:prstGeom>
          <a:solidFill>
            <a:srgbClr val="9DBE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pc="-1" dirty="0">
                <a:solidFill>
                  <a:srgbClr val="FFFFFF"/>
                </a:solidFill>
                <a:ea typeface="Arial"/>
              </a:rPr>
              <a:t>Abbondanza di </a:t>
            </a:r>
            <a:r>
              <a:rPr lang="it-IT" spc="-1" dirty="0">
                <a:solidFill>
                  <a:srgbClr val="FFFFFF"/>
                </a:solidFill>
                <a:latin typeface="Arial"/>
                <a:ea typeface="Arial"/>
              </a:rPr>
              <a:t>domanda, scarsità </a:t>
            </a:r>
            <a:endParaRPr lang="it-IT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pc="-1" dirty="0">
                <a:solidFill>
                  <a:srgbClr val="FFFFFF"/>
                </a:solidFill>
                <a:latin typeface="Arial"/>
                <a:ea typeface="Arial"/>
              </a:rPr>
              <a:t>di offerta </a:t>
            </a:r>
            <a:endParaRPr lang="it-IT" spc="-1" dirty="0"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4429920" y="1792440"/>
            <a:ext cx="3456000" cy="3456000"/>
          </a:xfrm>
          <a:prstGeom prst="ellipse">
            <a:avLst/>
          </a:prstGeom>
          <a:solidFill>
            <a:srgbClr val="7CA8DE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pc="-1">
                <a:solidFill>
                  <a:srgbClr val="FFFFFF"/>
                </a:solidFill>
                <a:latin typeface="Arial"/>
                <a:ea typeface="Arial"/>
              </a:rPr>
              <a:t> Logistica </a:t>
            </a:r>
            <a:endParaRPr lang="it-IT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pc="-1">
                <a:solidFill>
                  <a:srgbClr val="FFFFFF"/>
                </a:solidFill>
                <a:latin typeface="Arial"/>
                <a:ea typeface="Arial"/>
              </a:rPr>
              <a:t>avanzata </a:t>
            </a:r>
            <a:endParaRPr lang="it-IT" spc="-1">
              <a:latin typeface="Arial"/>
            </a:endParaRPr>
          </a:p>
        </p:txBody>
      </p:sp>
      <p:sp>
        <p:nvSpPr>
          <p:cNvPr id="168" name="CustomShape 3"/>
          <p:cNvSpPr/>
          <p:nvPr/>
        </p:nvSpPr>
        <p:spPr>
          <a:xfrm>
            <a:off x="7126896" y="1744296"/>
            <a:ext cx="3456000" cy="3456000"/>
          </a:xfrm>
          <a:prstGeom prst="ellipse">
            <a:avLst/>
          </a:prstGeom>
          <a:solidFill>
            <a:schemeClr val="tx2">
              <a:lumMod val="60000"/>
              <a:lumOff val="40000"/>
              <a:alpha val="8007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pc="-1" dirty="0">
                <a:solidFill>
                  <a:srgbClr val="FFFFFF"/>
                </a:solidFill>
                <a:latin typeface="Arial"/>
                <a:ea typeface="Arial"/>
              </a:rPr>
              <a:t>Ottime rese future</a:t>
            </a:r>
            <a:endParaRPr lang="it-IT" spc="-1" dirty="0">
              <a:latin typeface="Arial"/>
            </a:endParaRPr>
          </a:p>
        </p:txBody>
      </p:sp>
      <p:sp>
        <p:nvSpPr>
          <p:cNvPr id="169" name="CustomShape 4"/>
          <p:cNvSpPr/>
          <p:nvPr/>
        </p:nvSpPr>
        <p:spPr>
          <a:xfrm>
            <a:off x="5857320" y="6525360"/>
            <a:ext cx="47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678B0D24-4BEA-4E99-B22F-E3F9EFCEE2C5}" type="slidenum">
              <a:rPr lang="it-IT" sz="800" spc="-1">
                <a:solidFill>
                  <a:srgbClr val="B2B2B2"/>
                </a:solidFill>
                <a:latin typeface="맑은 고딕"/>
                <a:ea typeface="DejaVu Sans"/>
              </a:rPr>
              <a:t>5</a:t>
            </a:fld>
            <a:endParaRPr lang="it-IT" sz="800" spc="-1">
              <a:latin typeface="Arial"/>
            </a:endParaRPr>
          </a:p>
        </p:txBody>
      </p:sp>
      <p:sp>
        <p:nvSpPr>
          <p:cNvPr id="170" name="CustomShape 5"/>
          <p:cNvSpPr/>
          <p:nvPr/>
        </p:nvSpPr>
        <p:spPr>
          <a:xfrm>
            <a:off x="1981200" y="275040"/>
            <a:ext cx="2025720" cy="417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000" b="1" spc="-1" dirty="0">
                <a:solidFill>
                  <a:srgbClr val="8497B0"/>
                </a:solidFill>
                <a:latin typeface="Arial"/>
                <a:ea typeface="Arial"/>
              </a:rPr>
              <a:t>Il nostro piano</a:t>
            </a:r>
            <a:endParaRPr lang="it-IT" sz="2000" spc="-1" dirty="0">
              <a:latin typeface="Arial"/>
            </a:endParaRPr>
          </a:p>
        </p:txBody>
      </p:sp>
      <p:sp>
        <p:nvSpPr>
          <p:cNvPr id="171" name="CustomShape 6"/>
          <p:cNvSpPr/>
          <p:nvPr/>
        </p:nvSpPr>
        <p:spPr>
          <a:xfrm>
            <a:off x="4519920" y="2925000"/>
            <a:ext cx="561240" cy="100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6000" spc="-1">
                <a:solidFill>
                  <a:srgbClr val="FFFFFF"/>
                </a:solidFill>
                <a:latin typeface="맑은 고딕"/>
                <a:ea typeface="DejaVu Sans"/>
              </a:rPr>
              <a:t>+</a:t>
            </a:r>
            <a:endParaRPr lang="it-IT" sz="6000" spc="-1">
              <a:latin typeface="Arial"/>
            </a:endParaRPr>
          </a:p>
        </p:txBody>
      </p:sp>
      <p:sp>
        <p:nvSpPr>
          <p:cNvPr id="172" name="CustomShape 7"/>
          <p:cNvSpPr/>
          <p:nvPr/>
        </p:nvSpPr>
        <p:spPr>
          <a:xfrm>
            <a:off x="7112280" y="2925000"/>
            <a:ext cx="561240" cy="100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6000" spc="-1">
                <a:solidFill>
                  <a:srgbClr val="FFFFFF"/>
                </a:solidFill>
                <a:latin typeface="맑은 고딕"/>
                <a:ea typeface="DejaVu Sans"/>
              </a:rPr>
              <a:t>=</a:t>
            </a:r>
            <a:endParaRPr lang="it-IT" sz="6000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3" name="Table 1"/>
          <p:cNvGraphicFramePr/>
          <p:nvPr>
            <p:extLst>
              <p:ext uri="{D42A27DB-BD31-4B8C-83A1-F6EECF244321}">
                <p14:modId xmlns:p14="http://schemas.microsoft.com/office/powerpoint/2010/main" val="3552331048"/>
              </p:ext>
            </p:extLst>
          </p:nvPr>
        </p:nvGraphicFramePr>
        <p:xfrm>
          <a:off x="167149" y="132734"/>
          <a:ext cx="11857703" cy="6548286"/>
        </p:xfrm>
        <a:graphic>
          <a:graphicData uri="http://schemas.openxmlformats.org/drawingml/2006/table">
            <a:tbl>
              <a:tblPr/>
              <a:tblGrid>
                <a:gridCol w="3035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7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9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17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600" b="1" strike="noStrike" spc="-1" dirty="0">
                          <a:solidFill>
                            <a:srgbClr val="FFFFFF"/>
                          </a:solidFill>
                          <a:latin typeface="NanumGothic"/>
                          <a:ea typeface="NanumGothic"/>
                        </a:rPr>
                        <a:t>RISCHIO</a:t>
                      </a: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1" strike="noStrike" spc="-1" dirty="0">
                          <a:solidFill>
                            <a:srgbClr val="FFFFFF"/>
                          </a:solidFill>
                          <a:latin typeface="NanumGothic"/>
                          <a:ea typeface="NanumGothic"/>
                        </a:rPr>
                        <a:t>LIVELLO DI RISCHIO</a:t>
                      </a: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1" strike="noStrike" spc="-1" dirty="0">
                          <a:solidFill>
                            <a:srgbClr val="FFFFFF"/>
                          </a:solidFill>
                          <a:latin typeface="NanumGothic"/>
                          <a:ea typeface="NanumGothic"/>
                        </a:rPr>
                        <a:t>PREVENZIONE </a:t>
                      </a: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1" strike="noStrike" spc="-1" dirty="0">
                          <a:solidFill>
                            <a:srgbClr val="FFFFFF"/>
                          </a:solidFill>
                          <a:latin typeface="NanumGothic"/>
                          <a:ea typeface="NanumGothic"/>
                        </a:rPr>
                        <a:t>GRAVITÀ </a:t>
                      </a: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1" strike="noStrike" spc="-1" dirty="0">
                          <a:solidFill>
                            <a:srgbClr val="FFFFFF"/>
                          </a:solidFill>
                          <a:latin typeface="NanumGothic"/>
                          <a:ea typeface="NanumGothic"/>
                        </a:rPr>
                        <a:t>ASSICURAZIONE </a:t>
                      </a: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5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it-IT" sz="1600" b="1" strike="noStrike" spc="-1" dirty="0">
                          <a:solidFill>
                            <a:srgbClr val="000000"/>
                          </a:solidFill>
                          <a:latin typeface="NanumGothic"/>
                          <a:ea typeface="NanumGothic"/>
                        </a:rPr>
                        <a:t>Eventi ambientali </a:t>
                      </a:r>
                      <a:endParaRPr lang="it-IT" sz="1600" b="1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Basso 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+mn-lt"/>
                        </a:rPr>
                        <a:t>Costruzione  e materiali del robot atti a sostenere eventi meteorologici estremi</a:t>
                      </a: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Bassa 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Non c’è assicurazione, quindi prevedere Risarcimento all’azienda ospedaliera in caso di guasto al robot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8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1" strike="noStrike" spc="-1" dirty="0">
                          <a:latin typeface="Arial"/>
                        </a:rPr>
                        <a:t>Blackout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Medio  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Batteria aggiuntiva per autonomia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Bassa 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+mn-lt"/>
                        </a:rPr>
                        <a:t>Non c’è assicurazione, quindi prevedere in </a:t>
                      </a:r>
                      <a:r>
                        <a:rPr lang="it-IT" sz="1600" b="0" strike="noStrike" spc="-1" dirty="0">
                          <a:latin typeface="Arial"/>
                        </a:rPr>
                        <a:t>caso di danni a persone, risarcimento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3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1" strike="noStrike" spc="-1" dirty="0">
                          <a:latin typeface="Arial"/>
                        </a:rPr>
                        <a:t>Danneggiamento interno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Medio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Controllo qualità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Media 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Assicurazione RC verso terzi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5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1" strike="noStrike" spc="-1" dirty="0">
                          <a:latin typeface="Arial"/>
                        </a:rPr>
                        <a:t>Insurrezione del personale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Medio-basso 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Stipendi alti e promozioni meritate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Media 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        /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9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1" strike="noStrike" spc="-1" dirty="0">
                          <a:latin typeface="Arial"/>
                        </a:rPr>
                        <a:t>Eventi politici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Medio 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+mn-lt"/>
                        </a:rPr>
                        <a:t>Analisi di rischio paese (geopolitica)</a:t>
                      </a: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Alta 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        /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9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1" strike="noStrike" spc="-1" dirty="0">
                          <a:latin typeface="Arial"/>
                        </a:rPr>
                        <a:t>Concorrenza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600" b="1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Medio-alto 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Ricerca </a:t>
                      </a:r>
                      <a:r>
                        <a:rPr lang="it-IT" sz="1600" b="0" strike="noStrike" spc="-1">
                          <a:latin typeface="Arial"/>
                        </a:rPr>
                        <a:t>e sviluppo</a:t>
                      </a: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Alta 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latin typeface="Arial"/>
                        </a:rPr>
                        <a:t>        /</a:t>
                      </a: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39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it-IT" sz="1600" b="0" strike="noStrike" spc="-1" dirty="0">
                        <a:latin typeface="Arial"/>
                      </a:endParaRPr>
                    </a:p>
                  </a:txBody>
                  <a:tcPr marL="90000" marR="9000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6072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4"/>
          <p:cNvSpPr/>
          <p:nvPr/>
        </p:nvSpPr>
        <p:spPr>
          <a:xfrm>
            <a:off x="5857320" y="6525360"/>
            <a:ext cx="4770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678B0D24-4BEA-4E99-B22F-E3F9EFCEE2C5}" type="slidenum">
              <a:rPr lang="it-IT" sz="800" spc="-1">
                <a:solidFill>
                  <a:srgbClr val="B2B2B2"/>
                </a:solidFill>
                <a:latin typeface="맑은 고딕"/>
                <a:ea typeface="DejaVu Sans"/>
              </a:rPr>
              <a:t>7</a:t>
            </a:fld>
            <a:endParaRPr lang="it-IT" sz="800" spc="-1">
              <a:latin typeface="Arial"/>
            </a:endParaRPr>
          </a:p>
        </p:txBody>
      </p:sp>
      <p:sp>
        <p:nvSpPr>
          <p:cNvPr id="171" name="CustomShape 6"/>
          <p:cNvSpPr/>
          <p:nvPr/>
        </p:nvSpPr>
        <p:spPr>
          <a:xfrm>
            <a:off x="4519920" y="2925000"/>
            <a:ext cx="561240" cy="100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6000" spc="-1">
                <a:solidFill>
                  <a:srgbClr val="FFFFFF"/>
                </a:solidFill>
                <a:latin typeface="맑은 고딕"/>
                <a:ea typeface="DejaVu Sans"/>
              </a:rPr>
              <a:t>+</a:t>
            </a:r>
            <a:endParaRPr lang="it-IT" sz="6000" spc="-1">
              <a:latin typeface="Arial"/>
            </a:endParaRPr>
          </a:p>
        </p:txBody>
      </p:sp>
      <p:sp>
        <p:nvSpPr>
          <p:cNvPr id="172" name="CustomShape 7"/>
          <p:cNvSpPr/>
          <p:nvPr/>
        </p:nvSpPr>
        <p:spPr>
          <a:xfrm>
            <a:off x="7112280" y="2925000"/>
            <a:ext cx="561240" cy="100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6000" spc="-1">
                <a:solidFill>
                  <a:srgbClr val="FFFFFF"/>
                </a:solidFill>
                <a:latin typeface="맑은 고딕"/>
                <a:ea typeface="DejaVu Sans"/>
              </a:rPr>
              <a:t>=</a:t>
            </a:r>
            <a:endParaRPr lang="it-IT" sz="6000" spc="-1">
              <a:latin typeface="Arial"/>
            </a:endParaRP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ED6D8805-2C99-458D-9F55-A0182A9AE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634181" y="1314240"/>
            <a:ext cx="5352774" cy="4229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852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Pages>6</Pages>
  <Words>217</Words>
  <Characters>0</Character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맑은 고딕</vt:lpstr>
      <vt:lpstr>Arial</vt:lpstr>
      <vt:lpstr>NanumGothic</vt:lpstr>
      <vt:lpstr>Symbol</vt:lpstr>
      <vt:lpstr>Wingdings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me</dc:creator>
  <dc:description/>
  <cp:lastModifiedBy>Simona</cp:lastModifiedBy>
  <cp:revision>18</cp:revision>
  <dcterms:modified xsi:type="dcterms:W3CDTF">2019-05-18T21:26:11Z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</vt:lpwstr>
  </property>
  <property fmtid="{D5CDD505-2E9C-101B-9397-08002B2CF9AE}" pid="3" name="DocSecurity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ScaleCrop">
    <vt:bool>false</vt:bool>
  </property>
  <property fmtid="{D5CDD505-2E9C-101B-9397-08002B2CF9AE}" pid="8" name="ShareDoc">
    <vt:bool>false</vt:bool>
  </property>
</Properties>
</file>