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</p:sldIdLst>
  <p:sldSz cx="10083800" cy="7556500"/>
  <p:notesSz cx="100838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6559" y="2735579"/>
            <a:ext cx="4191000" cy="567690"/>
          </a:xfrm>
          <a:custGeom>
            <a:avLst/>
            <a:gdLst/>
            <a:ahLst/>
            <a:cxnLst/>
            <a:rect l="l" t="t" r="r" b="b"/>
            <a:pathLst>
              <a:path w="4191000" h="567689">
                <a:moveTo>
                  <a:pt x="4191000" y="0"/>
                </a:moveTo>
                <a:lnTo>
                  <a:pt x="0" y="0"/>
                </a:lnTo>
                <a:lnTo>
                  <a:pt x="0" y="567690"/>
                </a:lnTo>
                <a:lnTo>
                  <a:pt x="4191000" y="567690"/>
                </a:lnTo>
                <a:lnTo>
                  <a:pt x="41910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79990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1495" y="2011679"/>
            <a:ext cx="394080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0125" y="2815590"/>
            <a:ext cx="5543549" cy="224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A1E6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160" y="1155700"/>
            <a:ext cx="7565390" cy="4612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190750"/>
            <a:ext cx="9377680" cy="1160780"/>
          </a:xfrm>
          <a:custGeom>
            <a:avLst/>
            <a:gdLst/>
            <a:ahLst/>
            <a:cxnLst/>
            <a:rect l="l" t="t" r="r" b="b"/>
            <a:pathLst>
              <a:path w="9377680" h="1160779">
                <a:moveTo>
                  <a:pt x="9377680" y="0"/>
                </a:moveTo>
                <a:lnTo>
                  <a:pt x="0" y="0"/>
                </a:lnTo>
                <a:lnTo>
                  <a:pt x="0" y="1160779"/>
                </a:lnTo>
                <a:lnTo>
                  <a:pt x="9377680" y="1160779"/>
                </a:lnTo>
                <a:lnTo>
                  <a:pt x="937768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7589" y="3256915"/>
            <a:ext cx="2926080" cy="16510"/>
          </a:xfrm>
          <a:custGeom>
            <a:avLst/>
            <a:gdLst/>
            <a:ahLst/>
            <a:cxnLst/>
            <a:rect l="l" t="t" r="r" b="b"/>
            <a:pathLst>
              <a:path w="2926079" h="16510">
                <a:moveTo>
                  <a:pt x="0" y="16510"/>
                </a:moveTo>
                <a:lnTo>
                  <a:pt x="2926080" y="16510"/>
                </a:lnTo>
                <a:lnTo>
                  <a:pt x="292608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6879" y="3265170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>
                <a:moveTo>
                  <a:pt x="0" y="0"/>
                </a:moveTo>
                <a:lnTo>
                  <a:pt x="2863850" y="0"/>
                </a:lnTo>
              </a:path>
            </a:pathLst>
          </a:custGeom>
          <a:ln w="1651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5670" y="137160"/>
            <a:ext cx="2691129" cy="1520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9490" y="2924810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59">
                <a:moveTo>
                  <a:pt x="0" y="0"/>
                </a:moveTo>
                <a:lnTo>
                  <a:pt x="18770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5519" y="2910839"/>
            <a:ext cx="1877060" cy="0"/>
          </a:xfrm>
          <a:custGeom>
            <a:avLst/>
            <a:gdLst/>
            <a:ahLst/>
            <a:cxnLst/>
            <a:rect l="l" t="t" r="r" b="b"/>
            <a:pathLst>
              <a:path w="1877059">
                <a:moveTo>
                  <a:pt x="0" y="0"/>
                </a:moveTo>
                <a:lnTo>
                  <a:pt x="1877060" y="0"/>
                </a:lnTo>
              </a:path>
            </a:pathLst>
          </a:custGeom>
          <a:ln w="16510">
            <a:solidFill>
              <a:srgbClr val="4A1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0130" y="3270884"/>
            <a:ext cx="2926080" cy="16510"/>
          </a:xfrm>
          <a:custGeom>
            <a:avLst/>
            <a:gdLst/>
            <a:ahLst/>
            <a:cxnLst/>
            <a:rect l="l" t="t" r="r" b="b"/>
            <a:pathLst>
              <a:path w="2926079" h="16510">
                <a:moveTo>
                  <a:pt x="0" y="16510"/>
                </a:moveTo>
                <a:lnTo>
                  <a:pt x="2926080" y="16510"/>
                </a:lnTo>
                <a:lnTo>
                  <a:pt x="292608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6160" y="3265170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0" y="0"/>
                </a:moveTo>
                <a:lnTo>
                  <a:pt x="2926080" y="0"/>
                </a:lnTo>
              </a:path>
            </a:pathLst>
          </a:custGeom>
          <a:ln w="16510">
            <a:solidFill>
              <a:srgbClr val="4A1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9579" y="3255009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>
                <a:moveTo>
                  <a:pt x="0" y="0"/>
                </a:moveTo>
                <a:lnTo>
                  <a:pt x="286385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1000" y="2207259"/>
            <a:ext cx="9377680" cy="11049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90170" marR="461645">
              <a:lnSpc>
                <a:spcPct val="97600"/>
              </a:lnSpc>
              <a:spcBef>
                <a:spcPts val="170"/>
              </a:spcBef>
            </a:pPr>
            <a:r>
              <a:rPr sz="2400" spc="-60" dirty="0">
                <a:latin typeface="Georgia"/>
                <a:cs typeface="Georgia"/>
              </a:rPr>
              <a:t>ShareHertz </a:t>
            </a:r>
            <a:r>
              <a:rPr sz="2400" spc="10" dirty="0">
                <a:latin typeface="Georgia"/>
                <a:cs typeface="Georgia"/>
              </a:rPr>
              <a:t>è </a:t>
            </a:r>
            <a:r>
              <a:rPr sz="2400" spc="-55" dirty="0">
                <a:latin typeface="Georgia"/>
                <a:cs typeface="Georgia"/>
              </a:rPr>
              <a:t>uno </a:t>
            </a:r>
            <a:r>
              <a:rPr sz="2400" spc="-25" dirty="0">
                <a:latin typeface="Georgia"/>
                <a:cs typeface="Georgia"/>
              </a:rPr>
              <a:t>spazio </a:t>
            </a:r>
            <a:r>
              <a:rPr sz="2400" spc="-35" dirty="0">
                <a:latin typeface="Georgia"/>
                <a:cs typeface="Georgia"/>
              </a:rPr>
              <a:t>dedicato </a:t>
            </a:r>
            <a:r>
              <a:rPr sz="2400" spc="-45" dirty="0">
                <a:latin typeface="Georgia"/>
                <a:cs typeface="Georgia"/>
              </a:rPr>
              <a:t>alla </a:t>
            </a:r>
            <a:r>
              <a:rPr sz="2400" spc="-40" dirty="0">
                <a:latin typeface="Georgia"/>
                <a:cs typeface="Georgia"/>
              </a:rPr>
              <a:t>divulgazione </a:t>
            </a:r>
            <a:r>
              <a:rPr sz="2400" spc="-35" dirty="0">
                <a:latin typeface="Georgia"/>
                <a:cs typeface="Georgia"/>
              </a:rPr>
              <a:t>della </a:t>
            </a:r>
            <a:r>
              <a:rPr sz="2400" spc="-45" dirty="0">
                <a:latin typeface="Georgia"/>
                <a:cs typeface="Georgia"/>
              </a:rPr>
              <a:t>cultura  musicale di </a:t>
            </a:r>
            <a:r>
              <a:rPr sz="2400" spc="-35" dirty="0">
                <a:latin typeface="Georgia"/>
                <a:cs typeface="Georgia"/>
              </a:rPr>
              <a:t>qualsiasi </a:t>
            </a:r>
            <a:r>
              <a:rPr sz="2400" spc="-40" dirty="0">
                <a:latin typeface="Georgia"/>
                <a:cs typeface="Georgia"/>
              </a:rPr>
              <a:t>genere. </a:t>
            </a:r>
            <a:r>
              <a:rPr sz="2400" spc="-100" dirty="0">
                <a:latin typeface="Georgia"/>
                <a:cs typeface="Georgia"/>
              </a:rPr>
              <a:t>La </a:t>
            </a:r>
            <a:r>
              <a:rPr sz="2400" spc="-30" dirty="0">
                <a:latin typeface="Georgia"/>
                <a:cs typeface="Georgia"/>
              </a:rPr>
              <a:t>struttura </a:t>
            </a:r>
            <a:r>
              <a:rPr sz="2400" spc="-35" dirty="0">
                <a:latin typeface="Georgia"/>
                <a:cs typeface="Georgia"/>
              </a:rPr>
              <a:t>dispone </a:t>
            </a:r>
            <a:r>
              <a:rPr sz="2400" spc="-45" dirty="0">
                <a:latin typeface="Georgia"/>
                <a:cs typeface="Georgia"/>
              </a:rPr>
              <a:t>di </a:t>
            </a:r>
            <a:r>
              <a:rPr sz="2400" spc="-40" dirty="0">
                <a:latin typeface="Georgia"/>
                <a:cs typeface="Georgia"/>
              </a:rPr>
              <a:t>due </a:t>
            </a:r>
            <a:r>
              <a:rPr sz="2400" spc="-20" dirty="0">
                <a:latin typeface="Georgia"/>
                <a:cs typeface="Georgia"/>
              </a:rPr>
              <a:t>sale </a:t>
            </a:r>
            <a:r>
              <a:rPr sz="2400" spc="-30" dirty="0">
                <a:latin typeface="Georgia"/>
                <a:cs typeface="Georgia"/>
              </a:rPr>
              <a:t>prove,  </a:t>
            </a:r>
            <a:r>
              <a:rPr sz="2400" spc="-60" dirty="0">
                <a:latin typeface="Georgia"/>
                <a:cs typeface="Georgia"/>
              </a:rPr>
              <a:t>uno </a:t>
            </a:r>
            <a:r>
              <a:rPr sz="2400" spc="-35" dirty="0">
                <a:latin typeface="Georgia"/>
                <a:cs typeface="Georgia"/>
              </a:rPr>
              <a:t>studio </a:t>
            </a:r>
            <a:r>
              <a:rPr sz="2400" spc="-45" dirty="0">
                <a:latin typeface="Georgia"/>
                <a:cs typeface="Georgia"/>
              </a:rPr>
              <a:t>di </a:t>
            </a:r>
            <a:r>
              <a:rPr sz="2400" spc="-25" dirty="0">
                <a:latin typeface="Georgia"/>
                <a:cs typeface="Georgia"/>
              </a:rPr>
              <a:t>registrazione </a:t>
            </a:r>
            <a:r>
              <a:rPr sz="2400" spc="10" dirty="0">
                <a:latin typeface="Georgia"/>
                <a:cs typeface="Georgia"/>
              </a:rPr>
              <a:t>e </a:t>
            </a:r>
            <a:r>
              <a:rPr sz="3600" spc="-37" baseline="4629" dirty="0">
                <a:latin typeface="Georgia"/>
                <a:cs typeface="Georgia"/>
              </a:rPr>
              <a:t>delle </a:t>
            </a:r>
            <a:r>
              <a:rPr sz="3600" spc="-52" baseline="4629" dirty="0">
                <a:latin typeface="Georgia"/>
                <a:cs typeface="Georgia"/>
              </a:rPr>
              <a:t>cabine </a:t>
            </a:r>
            <a:r>
              <a:rPr sz="3600" spc="-67" baseline="4629" dirty="0">
                <a:latin typeface="Georgia"/>
                <a:cs typeface="Georgia"/>
              </a:rPr>
              <a:t>di</a:t>
            </a:r>
            <a:r>
              <a:rPr sz="3600" spc="-292" baseline="4629" dirty="0">
                <a:latin typeface="Georgia"/>
                <a:cs typeface="Georgia"/>
              </a:rPr>
              <a:t> </a:t>
            </a:r>
            <a:r>
              <a:rPr sz="3600" spc="-44" baseline="4629" dirty="0">
                <a:latin typeface="Georgia"/>
                <a:cs typeface="Georgia"/>
              </a:rPr>
              <a:t>ascolto</a:t>
            </a:r>
            <a:endParaRPr sz="3600" baseline="4629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45609" y="3241039"/>
            <a:ext cx="2863850" cy="0"/>
          </a:xfrm>
          <a:custGeom>
            <a:avLst/>
            <a:gdLst/>
            <a:ahLst/>
            <a:cxnLst/>
            <a:rect l="l" t="t" r="r" b="b"/>
            <a:pathLst>
              <a:path w="2863850">
                <a:moveTo>
                  <a:pt x="0" y="0"/>
                </a:moveTo>
                <a:lnTo>
                  <a:pt x="2863850" y="0"/>
                </a:lnTo>
              </a:path>
            </a:pathLst>
          </a:custGeom>
          <a:ln w="16510">
            <a:solidFill>
              <a:srgbClr val="4A1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9770" y="4536440"/>
            <a:ext cx="3384550" cy="359410"/>
          </a:xfrm>
          <a:custGeom>
            <a:avLst/>
            <a:gdLst/>
            <a:ahLst/>
            <a:cxnLst/>
            <a:rect l="l" t="t" r="r" b="b"/>
            <a:pathLst>
              <a:path w="3384550" h="359410">
                <a:moveTo>
                  <a:pt x="2538730" y="0"/>
                </a:moveTo>
                <a:lnTo>
                  <a:pt x="2538730" y="90170"/>
                </a:lnTo>
                <a:lnTo>
                  <a:pt x="0" y="90170"/>
                </a:lnTo>
                <a:lnTo>
                  <a:pt x="0" y="269240"/>
                </a:lnTo>
                <a:lnTo>
                  <a:pt x="2538730" y="269240"/>
                </a:lnTo>
                <a:lnTo>
                  <a:pt x="2538730" y="359410"/>
                </a:lnTo>
                <a:lnTo>
                  <a:pt x="3384550" y="179070"/>
                </a:lnTo>
                <a:lnTo>
                  <a:pt x="253873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9770" y="4536440"/>
            <a:ext cx="3384550" cy="359410"/>
          </a:xfrm>
          <a:custGeom>
            <a:avLst/>
            <a:gdLst/>
            <a:ahLst/>
            <a:cxnLst/>
            <a:rect l="l" t="t" r="r" b="b"/>
            <a:pathLst>
              <a:path w="3384550" h="359410">
                <a:moveTo>
                  <a:pt x="0" y="90170"/>
                </a:moveTo>
                <a:lnTo>
                  <a:pt x="2538730" y="90170"/>
                </a:lnTo>
                <a:lnTo>
                  <a:pt x="2538730" y="0"/>
                </a:lnTo>
                <a:lnTo>
                  <a:pt x="3384550" y="179070"/>
                </a:lnTo>
                <a:lnTo>
                  <a:pt x="2538730" y="359410"/>
                </a:lnTo>
                <a:lnTo>
                  <a:pt x="2538730" y="269240"/>
                </a:lnTo>
                <a:lnTo>
                  <a:pt x="0" y="269240"/>
                </a:lnTo>
                <a:lnTo>
                  <a:pt x="0" y="90170"/>
                </a:lnTo>
                <a:close/>
              </a:path>
            </a:pathLst>
          </a:custGeom>
          <a:ln w="71882">
            <a:solidFill>
              <a:srgbClr val="4A1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" y="4307840"/>
            <a:ext cx="8741410" cy="803910"/>
          </a:xfrm>
          <a:custGeom>
            <a:avLst/>
            <a:gdLst/>
            <a:ahLst/>
            <a:cxnLst/>
            <a:rect l="l" t="t" r="r" b="b"/>
            <a:pathLst>
              <a:path w="8741410" h="803910">
                <a:moveTo>
                  <a:pt x="8741410" y="0"/>
                </a:moveTo>
                <a:lnTo>
                  <a:pt x="0" y="0"/>
                </a:lnTo>
                <a:lnTo>
                  <a:pt x="0" y="803910"/>
                </a:lnTo>
                <a:lnTo>
                  <a:pt x="8741410" y="803910"/>
                </a:lnTo>
                <a:lnTo>
                  <a:pt x="874141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6320" y="4668520"/>
            <a:ext cx="3258820" cy="0"/>
          </a:xfrm>
          <a:custGeom>
            <a:avLst/>
            <a:gdLst/>
            <a:ahLst/>
            <a:cxnLst/>
            <a:rect l="l" t="t" r="r" b="b"/>
            <a:pathLst>
              <a:path w="3258820">
                <a:moveTo>
                  <a:pt x="0" y="0"/>
                </a:moveTo>
                <a:lnTo>
                  <a:pt x="3258820" y="0"/>
                </a:lnTo>
              </a:path>
            </a:pathLst>
          </a:custGeom>
          <a:ln w="1651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79109" y="4682490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5140" y="4668520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0" y="0"/>
                </a:lnTo>
              </a:path>
            </a:pathLst>
          </a:custGeom>
          <a:ln w="1651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1560" y="4668520"/>
            <a:ext cx="3258820" cy="0"/>
          </a:xfrm>
          <a:custGeom>
            <a:avLst/>
            <a:gdLst/>
            <a:ahLst/>
            <a:cxnLst/>
            <a:rect l="l" t="t" r="r" b="b"/>
            <a:pathLst>
              <a:path w="3258820">
                <a:moveTo>
                  <a:pt x="0" y="0"/>
                </a:moveTo>
                <a:lnTo>
                  <a:pt x="3258820" y="0"/>
                </a:lnTo>
              </a:path>
            </a:pathLst>
          </a:custGeom>
          <a:ln w="1651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94350" y="4682490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2000" y="4324350"/>
            <a:ext cx="874141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8900" marR="85090">
              <a:lnSpc>
                <a:spcPts val="2810"/>
              </a:lnSpc>
              <a:spcBef>
                <a:spcPts val="250"/>
              </a:spcBef>
            </a:pPr>
            <a:r>
              <a:rPr sz="2400" spc="-55" dirty="0">
                <a:solidFill>
                  <a:srgbClr val="000066"/>
                </a:solidFill>
                <a:latin typeface="Georgia"/>
                <a:cs typeface="Georgia"/>
              </a:rPr>
              <a:t>Situato </a:t>
            </a:r>
            <a:r>
              <a:rPr sz="2400" spc="-35" dirty="0">
                <a:solidFill>
                  <a:srgbClr val="000066"/>
                </a:solidFill>
                <a:latin typeface="Georgia"/>
                <a:cs typeface="Georgia"/>
              </a:rPr>
              <a:t>nel </a:t>
            </a:r>
            <a:r>
              <a:rPr sz="2400" b="1" spc="-254" dirty="0">
                <a:solidFill>
                  <a:srgbClr val="000066"/>
                </a:solidFill>
                <a:latin typeface="Georgia"/>
                <a:cs typeface="Georgia"/>
              </a:rPr>
              <a:t>cuore </a:t>
            </a:r>
            <a:r>
              <a:rPr sz="2400" spc="-105" dirty="0">
                <a:solidFill>
                  <a:srgbClr val="000066"/>
                </a:solidFill>
                <a:latin typeface="Georgia"/>
                <a:cs typeface="Georgia"/>
              </a:rPr>
              <a:t>del</a:t>
            </a:r>
            <a:r>
              <a:rPr sz="2400" b="1" spc="-105" dirty="0">
                <a:solidFill>
                  <a:srgbClr val="000066"/>
                </a:solidFill>
                <a:latin typeface="Georgia"/>
                <a:cs typeface="Georgia"/>
              </a:rPr>
              <a:t>la </a:t>
            </a:r>
            <a:r>
              <a:rPr sz="2400" b="1" spc="-260" dirty="0">
                <a:solidFill>
                  <a:srgbClr val="000066"/>
                </a:solidFill>
                <a:latin typeface="Georgia"/>
                <a:cs typeface="Georgia"/>
              </a:rPr>
              <a:t>modernità </a:t>
            </a:r>
            <a:r>
              <a:rPr sz="2400" b="1" spc="-225" dirty="0">
                <a:solidFill>
                  <a:srgbClr val="000066"/>
                </a:solidFill>
                <a:latin typeface="Georgia"/>
                <a:cs typeface="Georgia"/>
              </a:rPr>
              <a:t>di </a:t>
            </a:r>
            <a:r>
              <a:rPr sz="2400" b="1" spc="-285" dirty="0">
                <a:solidFill>
                  <a:srgbClr val="000066"/>
                </a:solidFill>
                <a:latin typeface="Georgia"/>
                <a:cs typeface="Georgia"/>
              </a:rPr>
              <a:t>Milano</a:t>
            </a:r>
            <a:r>
              <a:rPr sz="2400" spc="-285" dirty="0">
                <a:solidFill>
                  <a:srgbClr val="000066"/>
                </a:solidFill>
                <a:latin typeface="Georgia"/>
                <a:cs typeface="Georgia"/>
              </a:rPr>
              <a:t>, </a:t>
            </a:r>
            <a:r>
              <a:rPr sz="2400" spc="-60" dirty="0">
                <a:solidFill>
                  <a:srgbClr val="000066"/>
                </a:solidFill>
                <a:latin typeface="Georgia"/>
                <a:cs typeface="Georgia"/>
              </a:rPr>
              <a:t>in un'ampia </a:t>
            </a:r>
            <a:r>
              <a:rPr sz="2400" spc="-30" dirty="0">
                <a:solidFill>
                  <a:srgbClr val="000066"/>
                </a:solidFill>
                <a:latin typeface="Georgia"/>
                <a:cs typeface="Georgia"/>
              </a:rPr>
              <a:t>struttura  </a:t>
            </a:r>
            <a:r>
              <a:rPr sz="2400" spc="-50" dirty="0">
                <a:solidFill>
                  <a:srgbClr val="000066"/>
                </a:solidFill>
                <a:latin typeface="Georgia"/>
                <a:cs typeface="Georgia"/>
              </a:rPr>
              <a:t>contemporanea, </a:t>
            </a:r>
            <a:r>
              <a:rPr sz="2400" spc="10" dirty="0">
                <a:solidFill>
                  <a:srgbClr val="000066"/>
                </a:solidFill>
                <a:latin typeface="Georgia"/>
                <a:cs typeface="Georgia"/>
              </a:rPr>
              <a:t>è </a:t>
            </a:r>
            <a:r>
              <a:rPr sz="2400" spc="-40" dirty="0">
                <a:solidFill>
                  <a:srgbClr val="000066"/>
                </a:solidFill>
                <a:latin typeface="Georgia"/>
                <a:cs typeface="Georgia"/>
              </a:rPr>
              <a:t>raggiungibile </a:t>
            </a:r>
            <a:r>
              <a:rPr sz="2400" spc="-45" dirty="0">
                <a:solidFill>
                  <a:srgbClr val="000066"/>
                </a:solidFill>
                <a:latin typeface="Georgia"/>
                <a:cs typeface="Georgia"/>
              </a:rPr>
              <a:t>con </a:t>
            </a:r>
            <a:r>
              <a:rPr sz="2400" spc="-25" dirty="0">
                <a:solidFill>
                  <a:srgbClr val="000066"/>
                </a:solidFill>
                <a:latin typeface="Georgia"/>
                <a:cs typeface="Georgia"/>
              </a:rPr>
              <a:t>mezzi </a:t>
            </a:r>
            <a:r>
              <a:rPr sz="2400" spc="-45" dirty="0">
                <a:solidFill>
                  <a:srgbClr val="000066"/>
                </a:solidFill>
                <a:latin typeface="Georgia"/>
                <a:cs typeface="Georgia"/>
              </a:rPr>
              <a:t>pubblici </a:t>
            </a:r>
            <a:r>
              <a:rPr sz="2400" spc="-20" dirty="0">
                <a:solidFill>
                  <a:srgbClr val="000066"/>
                </a:solidFill>
                <a:latin typeface="Georgia"/>
                <a:cs typeface="Georgia"/>
              </a:rPr>
              <a:t>ed</a:t>
            </a:r>
            <a:r>
              <a:rPr sz="2400" spc="-7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000066"/>
                </a:solidFill>
                <a:latin typeface="Georgia"/>
                <a:cs typeface="Georgia"/>
              </a:rPr>
              <a:t>autovetture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0379" y="4668520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90" y="0"/>
                </a:lnTo>
              </a:path>
            </a:pathLst>
          </a:custGeom>
          <a:ln w="1651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09" y="2592070"/>
            <a:ext cx="2952750" cy="567690"/>
          </a:xfrm>
          <a:prstGeom prst="rect">
            <a:avLst/>
          </a:prstGeom>
          <a:solidFill>
            <a:srgbClr val="FF00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00"/>
              </a:spcBef>
            </a:pPr>
            <a:r>
              <a:rPr sz="3200" spc="-235" dirty="0">
                <a:solidFill>
                  <a:srgbClr val="004485"/>
                </a:solidFill>
                <a:latin typeface="Georgia"/>
                <a:cs typeface="Georgia"/>
              </a:rPr>
              <a:t>LE </a:t>
            </a:r>
            <a:r>
              <a:rPr sz="3200" spc="-220" dirty="0">
                <a:solidFill>
                  <a:srgbClr val="004485"/>
                </a:solidFill>
                <a:latin typeface="Georgia"/>
                <a:cs typeface="Georgia"/>
              </a:rPr>
              <a:t>SALE</a:t>
            </a:r>
            <a:r>
              <a:rPr sz="3200" spc="60" dirty="0">
                <a:solidFill>
                  <a:srgbClr val="004485"/>
                </a:solidFill>
                <a:latin typeface="Georgia"/>
                <a:cs typeface="Georgia"/>
              </a:rPr>
              <a:t> </a:t>
            </a:r>
            <a:r>
              <a:rPr sz="3200" spc="-250" dirty="0">
                <a:solidFill>
                  <a:srgbClr val="004485"/>
                </a:solidFill>
                <a:latin typeface="Georgia"/>
                <a:cs typeface="Georgia"/>
              </a:rPr>
              <a:t>PROVE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4550" y="863600"/>
            <a:ext cx="6551930" cy="3420110"/>
          </a:xfrm>
          <a:custGeom>
            <a:avLst/>
            <a:gdLst/>
            <a:ahLst/>
            <a:cxnLst/>
            <a:rect l="l" t="t" r="r" b="b"/>
            <a:pathLst>
              <a:path w="6551930" h="3420110">
                <a:moveTo>
                  <a:pt x="6551930" y="0"/>
                </a:moveTo>
                <a:lnTo>
                  <a:pt x="0" y="0"/>
                </a:lnTo>
                <a:lnTo>
                  <a:pt x="0" y="3420110"/>
                </a:lnTo>
                <a:lnTo>
                  <a:pt x="6551930" y="3420110"/>
                </a:lnTo>
                <a:lnTo>
                  <a:pt x="655193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0750" y="877570"/>
            <a:ext cx="6296025" cy="34167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indent="2540" algn="ctr">
              <a:lnSpc>
                <a:spcPct val="97500"/>
              </a:lnSpc>
              <a:spcBef>
                <a:spcPts val="185"/>
              </a:spcBef>
            </a:pPr>
            <a:r>
              <a:rPr sz="2800" spc="-90" dirty="0">
                <a:solidFill>
                  <a:srgbClr val="FFFFFF"/>
                </a:solidFill>
                <a:latin typeface="Georgia"/>
                <a:cs typeface="Georgia"/>
              </a:rPr>
              <a:t>Le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sale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prove sono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ampie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2800" spc="-40" dirty="0" err="1">
                <a:solidFill>
                  <a:srgbClr val="FFFFFF"/>
                </a:solidFill>
                <a:latin typeface="Georgia"/>
                <a:cs typeface="Georgia"/>
              </a:rPr>
              <a:t>possono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  </a:t>
            </a:r>
            <a:r>
              <a:rPr sz="2800" spc="-30" dirty="0" err="1">
                <a:solidFill>
                  <a:srgbClr val="FFFFFF"/>
                </a:solidFill>
                <a:latin typeface="Georgia"/>
                <a:cs typeface="Georgia"/>
              </a:rPr>
              <a:t>ospitare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fino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800" spc="-35" dirty="0" err="1">
                <a:solidFill>
                  <a:srgbClr val="FFFFFF"/>
                </a:solidFill>
                <a:latin typeface="Georgia"/>
                <a:cs typeface="Georgia"/>
              </a:rPr>
              <a:t>dieci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45" dirty="0" err="1">
                <a:solidFill>
                  <a:srgbClr val="FFFFFF"/>
                </a:solidFill>
                <a:latin typeface="Georgia"/>
                <a:cs typeface="Georgia"/>
              </a:rPr>
              <a:t>persone</a:t>
            </a:r>
            <a:r>
              <a:rPr lang="it-IT" sz="2800" spc="-45" dirty="0">
                <a:solidFill>
                  <a:srgbClr val="FFFFFF"/>
                </a:solidFill>
                <a:latin typeface="Georgia"/>
                <a:cs typeface="Georgia"/>
              </a:rPr>
              <a:t> ciascuna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800" spc="-85" dirty="0">
                <a:solidFill>
                  <a:srgbClr val="FFFFFF"/>
                </a:solidFill>
                <a:latin typeface="Georgia"/>
                <a:cs typeface="Georgia"/>
              </a:rPr>
              <a:t>Sono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provviste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microfoni,  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impianti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per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chitarre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elettriche,</a:t>
            </a:r>
            <a:r>
              <a:rPr sz="2800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acustiche 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basso; 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microfoni 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dinamici;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batteria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ed 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altre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percussioni;</a:t>
            </a:r>
            <a:r>
              <a:rPr sz="28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tastiera.</a:t>
            </a:r>
            <a:endParaRPr sz="2800" dirty="0">
              <a:latin typeface="Georgia"/>
              <a:cs typeface="Georgia"/>
            </a:endParaRPr>
          </a:p>
          <a:p>
            <a:pPr marL="267970" marR="259715" algn="ctr">
              <a:lnSpc>
                <a:spcPts val="3279"/>
              </a:lnSpc>
              <a:spcBef>
                <a:spcPts val="95"/>
              </a:spcBef>
            </a:pP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Nella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struttura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ne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sono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disponibili</a:t>
            </a:r>
            <a:r>
              <a:rPr sz="28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tre,  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ognuna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lang="it-IT" sz="2800" spc="85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2800" spc="8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Georgia"/>
                <a:cs typeface="Georgia"/>
              </a:rPr>
              <a:t>mq.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5920" y="4104640"/>
            <a:ext cx="4447540" cy="237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10" y="1635760"/>
            <a:ext cx="5040630" cy="3836670"/>
          </a:xfrm>
          <a:custGeom>
            <a:avLst/>
            <a:gdLst/>
            <a:ahLst/>
            <a:cxnLst/>
            <a:rect l="l" t="t" r="r" b="b"/>
            <a:pathLst>
              <a:path w="5040630" h="3836670">
                <a:moveTo>
                  <a:pt x="5040630" y="0"/>
                </a:moveTo>
                <a:lnTo>
                  <a:pt x="0" y="0"/>
                </a:lnTo>
                <a:lnTo>
                  <a:pt x="0" y="3836670"/>
                </a:lnTo>
                <a:lnTo>
                  <a:pt x="5040630" y="3836670"/>
                </a:lnTo>
                <a:lnTo>
                  <a:pt x="504063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250" y="1649729"/>
            <a:ext cx="4255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10" dirty="0">
                <a:solidFill>
                  <a:srgbClr val="FFFFFF"/>
                </a:solidFill>
                <a:latin typeface="Georgia"/>
                <a:cs typeface="Georgia"/>
              </a:rPr>
              <a:t>Lo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studio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registrazione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569" y="2066290"/>
            <a:ext cx="39617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ShareHertz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è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tra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primi</a:t>
            </a:r>
            <a:r>
              <a:rPr sz="2800" spc="-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79" y="2481579"/>
            <a:ext cx="4765040" cy="255685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5080" algn="ctr">
              <a:lnSpc>
                <a:spcPct val="97600"/>
              </a:lnSpc>
              <a:spcBef>
                <a:spcPts val="180"/>
              </a:spcBef>
            </a:pPr>
            <a:r>
              <a:rPr lang="it-IT" sz="2800" spc="-80" dirty="0">
                <a:solidFill>
                  <a:srgbClr val="FFFFFF"/>
                </a:solidFill>
                <a:latin typeface="Georgia"/>
                <a:cs typeface="Georgia"/>
              </a:rPr>
              <a:t>Europa per professionalità efficienza e moderne tecnologie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Fornitissimo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 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strumenti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microfoni,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offre 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registrazioni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eseguite 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magistralmente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con  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attrezzature</a:t>
            </a:r>
            <a:r>
              <a:rPr sz="2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avanguardistiche.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249929"/>
            <a:ext cx="4911090" cy="272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68240" y="1944370"/>
            <a:ext cx="4968240" cy="566420"/>
          </a:xfrm>
          <a:custGeom>
            <a:avLst/>
            <a:gdLst/>
            <a:ahLst/>
            <a:cxnLst/>
            <a:rect l="l" t="t" r="r" b="b"/>
            <a:pathLst>
              <a:path w="4968240" h="566419">
                <a:moveTo>
                  <a:pt x="4968240" y="0"/>
                </a:moveTo>
                <a:lnTo>
                  <a:pt x="0" y="0"/>
                </a:lnTo>
                <a:lnTo>
                  <a:pt x="0" y="566419"/>
                </a:lnTo>
                <a:lnTo>
                  <a:pt x="4968240" y="566419"/>
                </a:lnTo>
                <a:lnTo>
                  <a:pt x="496824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45709" y="1957070"/>
            <a:ext cx="4784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40" dirty="0">
                <a:solidFill>
                  <a:srgbClr val="004485"/>
                </a:solidFill>
                <a:latin typeface="Georgia"/>
                <a:cs typeface="Georgia"/>
              </a:rPr>
              <a:t>LO </a:t>
            </a:r>
            <a:r>
              <a:rPr sz="2800" spc="-220" dirty="0">
                <a:solidFill>
                  <a:srgbClr val="004485"/>
                </a:solidFill>
                <a:latin typeface="Georgia"/>
                <a:cs typeface="Georgia"/>
              </a:rPr>
              <a:t>STUDIO DI</a:t>
            </a:r>
            <a:r>
              <a:rPr sz="2800" spc="-195" dirty="0">
                <a:solidFill>
                  <a:srgbClr val="004485"/>
                </a:solidFill>
                <a:latin typeface="Georgia"/>
                <a:cs typeface="Georgia"/>
              </a:rPr>
              <a:t> </a:t>
            </a:r>
            <a:r>
              <a:rPr sz="2800" spc="-215" dirty="0">
                <a:solidFill>
                  <a:srgbClr val="004485"/>
                </a:solidFill>
                <a:latin typeface="Georgia"/>
                <a:cs typeface="Georgia"/>
              </a:rPr>
              <a:t>REGISTRAZIONE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030" y="2748279"/>
            <a:ext cx="39484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40" dirty="0">
                <a:solidFill>
                  <a:srgbClr val="004485"/>
                </a:solidFill>
                <a:latin typeface="Georgia"/>
                <a:cs typeface="Georgia"/>
              </a:rPr>
              <a:t>LE </a:t>
            </a:r>
            <a:r>
              <a:rPr sz="3200" spc="-220" dirty="0">
                <a:solidFill>
                  <a:srgbClr val="004485"/>
                </a:solidFill>
                <a:latin typeface="Georgia"/>
                <a:cs typeface="Georgia"/>
              </a:rPr>
              <a:t>CABINE</a:t>
            </a:r>
            <a:r>
              <a:rPr sz="3200" spc="-455" dirty="0">
                <a:solidFill>
                  <a:srgbClr val="004485"/>
                </a:solidFill>
                <a:latin typeface="Georgia"/>
                <a:cs typeface="Georgia"/>
              </a:rPr>
              <a:t> </a:t>
            </a:r>
            <a:r>
              <a:rPr sz="3200" spc="-300" dirty="0">
                <a:solidFill>
                  <a:srgbClr val="004485"/>
                </a:solidFill>
                <a:latin typeface="Georgia"/>
                <a:cs typeface="Georgia"/>
              </a:rPr>
              <a:t>D'ASCOLTO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07559" y="1071880"/>
            <a:ext cx="5400040" cy="4251960"/>
          </a:xfrm>
          <a:custGeom>
            <a:avLst/>
            <a:gdLst/>
            <a:ahLst/>
            <a:cxnLst/>
            <a:rect l="l" t="t" r="r" b="b"/>
            <a:pathLst>
              <a:path w="5400040" h="4251960">
                <a:moveTo>
                  <a:pt x="5400040" y="0"/>
                </a:moveTo>
                <a:lnTo>
                  <a:pt x="0" y="0"/>
                </a:lnTo>
                <a:lnTo>
                  <a:pt x="0" y="4251960"/>
                </a:lnTo>
                <a:lnTo>
                  <a:pt x="5400040" y="4251960"/>
                </a:lnTo>
                <a:lnTo>
                  <a:pt x="540004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85029" y="1084579"/>
            <a:ext cx="5187950" cy="424603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35" algn="ctr">
              <a:lnSpc>
                <a:spcPct val="97600"/>
              </a:lnSpc>
              <a:spcBef>
                <a:spcPts val="180"/>
              </a:spcBef>
            </a:pPr>
            <a:r>
              <a:rPr sz="2800" spc="-90" dirty="0">
                <a:solidFill>
                  <a:srgbClr val="FFFFFF"/>
                </a:solidFill>
                <a:latin typeface="Georgia"/>
                <a:cs typeface="Georgia"/>
              </a:rPr>
              <a:t>Le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cabine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d'ascolto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sono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il luogo 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ideale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per 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apprezzare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2800" spc="-60" dirty="0" err="1">
                <a:solidFill>
                  <a:srgbClr val="FFFFFF"/>
                </a:solidFill>
                <a:latin typeface="Georgia"/>
                <a:cs typeface="Georgia"/>
              </a:rPr>
              <a:t>musica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lang="it-IT" sz="2800" spc="-4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800" spc="-65" dirty="0" err="1">
                <a:solidFill>
                  <a:srgbClr val="FFFFFF"/>
                </a:solidFill>
                <a:latin typeface="Georgia"/>
                <a:cs typeface="Georgia"/>
              </a:rPr>
              <a:t>pieno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con 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impianti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audio 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d'avanguardia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postazioni 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confortevoli. </a:t>
            </a:r>
            <a:r>
              <a:rPr sz="2800" spc="-90" dirty="0">
                <a:solidFill>
                  <a:srgbClr val="FFFFFF"/>
                </a:solidFill>
                <a:latin typeface="Georgia"/>
                <a:cs typeface="Georgia"/>
              </a:rPr>
              <a:t>Le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uniche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cose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da 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fare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sono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scegliere </a:t>
            </a:r>
            <a:r>
              <a:rPr sz="2800" spc="-80" dirty="0">
                <a:solidFill>
                  <a:srgbClr val="FFFFFF"/>
                </a:solidFill>
                <a:latin typeface="Georgia"/>
                <a:cs typeface="Georgia"/>
              </a:rPr>
              <a:t>un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cd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dalla 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nostra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discoteca oppure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dalla 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libreria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digitale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ed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accomodarsi</a:t>
            </a:r>
            <a:r>
              <a:rPr sz="2800" spc="-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in  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una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delle 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tre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cabine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2800" spc="70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2800" spc="-95" dirty="0">
                <a:solidFill>
                  <a:srgbClr val="FFFFFF"/>
                </a:solidFill>
                <a:latin typeface="Georgia"/>
                <a:cs typeface="Georgia"/>
              </a:rPr>
              <a:t>mq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a  disposizione.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409" y="4464050"/>
            <a:ext cx="4607560" cy="295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580" y="863600"/>
            <a:ext cx="7029450" cy="440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3730" y="48958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378460" y="0"/>
                </a:moveTo>
                <a:lnTo>
                  <a:pt x="378460" y="54610"/>
                </a:lnTo>
                <a:lnTo>
                  <a:pt x="0" y="54610"/>
                </a:lnTo>
                <a:lnTo>
                  <a:pt x="0" y="162560"/>
                </a:lnTo>
                <a:lnTo>
                  <a:pt x="378460" y="162560"/>
                </a:lnTo>
                <a:lnTo>
                  <a:pt x="378460" y="215900"/>
                </a:lnTo>
                <a:lnTo>
                  <a:pt x="504190" y="107950"/>
                </a:lnTo>
                <a:lnTo>
                  <a:pt x="378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3730" y="48958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0" y="54610"/>
                </a:moveTo>
                <a:lnTo>
                  <a:pt x="378460" y="54610"/>
                </a:lnTo>
                <a:lnTo>
                  <a:pt x="378460" y="0"/>
                </a:lnTo>
                <a:lnTo>
                  <a:pt x="504190" y="107950"/>
                </a:lnTo>
                <a:lnTo>
                  <a:pt x="378460" y="215900"/>
                </a:lnTo>
                <a:lnTo>
                  <a:pt x="378460" y="162560"/>
                </a:lnTo>
                <a:lnTo>
                  <a:pt x="0" y="162560"/>
                </a:lnTo>
                <a:lnTo>
                  <a:pt x="0" y="546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3409" y="33845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378460" y="0"/>
                </a:moveTo>
                <a:lnTo>
                  <a:pt x="378460" y="53339"/>
                </a:lnTo>
                <a:lnTo>
                  <a:pt x="0" y="53339"/>
                </a:lnTo>
                <a:lnTo>
                  <a:pt x="0" y="161289"/>
                </a:lnTo>
                <a:lnTo>
                  <a:pt x="378460" y="161289"/>
                </a:lnTo>
                <a:lnTo>
                  <a:pt x="378460" y="215900"/>
                </a:lnTo>
                <a:lnTo>
                  <a:pt x="504190" y="107950"/>
                </a:lnTo>
                <a:lnTo>
                  <a:pt x="378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3409" y="33845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0" y="53339"/>
                </a:moveTo>
                <a:lnTo>
                  <a:pt x="378460" y="53339"/>
                </a:lnTo>
                <a:lnTo>
                  <a:pt x="378460" y="0"/>
                </a:lnTo>
                <a:lnTo>
                  <a:pt x="504190" y="107950"/>
                </a:lnTo>
                <a:lnTo>
                  <a:pt x="378460" y="215900"/>
                </a:lnTo>
                <a:lnTo>
                  <a:pt x="378460" y="161289"/>
                </a:lnTo>
                <a:lnTo>
                  <a:pt x="0" y="161289"/>
                </a:lnTo>
                <a:lnTo>
                  <a:pt x="0" y="533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409" y="720090"/>
            <a:ext cx="9287510" cy="6047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1739" y="4046220"/>
            <a:ext cx="485140" cy="295910"/>
          </a:xfrm>
          <a:custGeom>
            <a:avLst/>
            <a:gdLst/>
            <a:ahLst/>
            <a:cxnLst/>
            <a:rect l="l" t="t" r="r" b="b"/>
            <a:pathLst>
              <a:path w="485139" h="295910">
                <a:moveTo>
                  <a:pt x="376207" y="149859"/>
                </a:moveTo>
                <a:lnTo>
                  <a:pt x="95250" y="149859"/>
                </a:lnTo>
                <a:lnTo>
                  <a:pt x="443229" y="295909"/>
                </a:lnTo>
                <a:lnTo>
                  <a:pt x="485140" y="195579"/>
                </a:lnTo>
                <a:lnTo>
                  <a:pt x="376207" y="149859"/>
                </a:lnTo>
                <a:close/>
              </a:path>
              <a:path w="485139" h="295910">
                <a:moveTo>
                  <a:pt x="157479" y="0"/>
                </a:moveTo>
                <a:lnTo>
                  <a:pt x="0" y="50800"/>
                </a:lnTo>
                <a:lnTo>
                  <a:pt x="73659" y="199389"/>
                </a:lnTo>
                <a:lnTo>
                  <a:pt x="95250" y="149859"/>
                </a:lnTo>
                <a:lnTo>
                  <a:pt x="376207" y="149859"/>
                </a:lnTo>
                <a:lnTo>
                  <a:pt x="137159" y="49529"/>
                </a:lnTo>
                <a:lnTo>
                  <a:pt x="1574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739" y="4046220"/>
            <a:ext cx="485140" cy="295910"/>
          </a:xfrm>
          <a:custGeom>
            <a:avLst/>
            <a:gdLst/>
            <a:ahLst/>
            <a:cxnLst/>
            <a:rect l="l" t="t" r="r" b="b"/>
            <a:pathLst>
              <a:path w="485139" h="295910">
                <a:moveTo>
                  <a:pt x="443229" y="295909"/>
                </a:moveTo>
                <a:lnTo>
                  <a:pt x="95250" y="149859"/>
                </a:lnTo>
                <a:lnTo>
                  <a:pt x="73659" y="199389"/>
                </a:lnTo>
                <a:lnTo>
                  <a:pt x="0" y="50800"/>
                </a:lnTo>
                <a:lnTo>
                  <a:pt x="157479" y="0"/>
                </a:lnTo>
                <a:lnTo>
                  <a:pt x="137159" y="49529"/>
                </a:lnTo>
                <a:lnTo>
                  <a:pt x="485140" y="195579"/>
                </a:lnTo>
                <a:lnTo>
                  <a:pt x="443229" y="2959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9589" y="4254500"/>
            <a:ext cx="1871980" cy="353060"/>
          </a:xfrm>
          <a:custGeom>
            <a:avLst/>
            <a:gdLst/>
            <a:ahLst/>
            <a:cxnLst/>
            <a:rect l="l" t="t" r="r" b="b"/>
            <a:pathLst>
              <a:path w="1871979" h="353060">
                <a:moveTo>
                  <a:pt x="1871980" y="0"/>
                </a:moveTo>
                <a:lnTo>
                  <a:pt x="0" y="0"/>
                </a:lnTo>
                <a:lnTo>
                  <a:pt x="0" y="353060"/>
                </a:lnTo>
                <a:lnTo>
                  <a:pt x="1871980" y="353060"/>
                </a:lnTo>
                <a:lnTo>
                  <a:pt x="187198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7060" y="4269740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NOI </a:t>
            </a:r>
            <a:r>
              <a:rPr sz="1800" b="1" spc="-15" dirty="0">
                <a:solidFill>
                  <a:srgbClr val="FF00FF"/>
                </a:solidFill>
                <a:latin typeface="Arial"/>
                <a:cs typeface="Arial"/>
              </a:rPr>
              <a:t>SIAMO</a:t>
            </a:r>
            <a:r>
              <a:rPr sz="1800" b="1" spc="-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QUI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580" y="863600"/>
            <a:ext cx="7029450" cy="440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3730" y="48958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378460" y="0"/>
                </a:moveTo>
                <a:lnTo>
                  <a:pt x="378460" y="54610"/>
                </a:lnTo>
                <a:lnTo>
                  <a:pt x="0" y="54610"/>
                </a:lnTo>
                <a:lnTo>
                  <a:pt x="0" y="162560"/>
                </a:lnTo>
                <a:lnTo>
                  <a:pt x="378460" y="162560"/>
                </a:lnTo>
                <a:lnTo>
                  <a:pt x="378460" y="215900"/>
                </a:lnTo>
                <a:lnTo>
                  <a:pt x="504190" y="107950"/>
                </a:lnTo>
                <a:lnTo>
                  <a:pt x="378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3730" y="48958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0" y="54610"/>
                </a:moveTo>
                <a:lnTo>
                  <a:pt x="378460" y="54610"/>
                </a:lnTo>
                <a:lnTo>
                  <a:pt x="378460" y="0"/>
                </a:lnTo>
                <a:lnTo>
                  <a:pt x="504190" y="107950"/>
                </a:lnTo>
                <a:lnTo>
                  <a:pt x="378460" y="215900"/>
                </a:lnTo>
                <a:lnTo>
                  <a:pt x="378460" y="162560"/>
                </a:lnTo>
                <a:lnTo>
                  <a:pt x="0" y="162560"/>
                </a:lnTo>
                <a:lnTo>
                  <a:pt x="0" y="546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3409" y="33845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378460" y="0"/>
                </a:moveTo>
                <a:lnTo>
                  <a:pt x="378460" y="53339"/>
                </a:lnTo>
                <a:lnTo>
                  <a:pt x="0" y="53339"/>
                </a:lnTo>
                <a:lnTo>
                  <a:pt x="0" y="161289"/>
                </a:lnTo>
                <a:lnTo>
                  <a:pt x="378460" y="161289"/>
                </a:lnTo>
                <a:lnTo>
                  <a:pt x="378460" y="215900"/>
                </a:lnTo>
                <a:lnTo>
                  <a:pt x="504190" y="107950"/>
                </a:lnTo>
                <a:lnTo>
                  <a:pt x="378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03409" y="3384550"/>
            <a:ext cx="504190" cy="215900"/>
          </a:xfrm>
          <a:custGeom>
            <a:avLst/>
            <a:gdLst/>
            <a:ahLst/>
            <a:cxnLst/>
            <a:rect l="l" t="t" r="r" b="b"/>
            <a:pathLst>
              <a:path w="504190" h="215900">
                <a:moveTo>
                  <a:pt x="0" y="53339"/>
                </a:moveTo>
                <a:lnTo>
                  <a:pt x="378460" y="53339"/>
                </a:lnTo>
                <a:lnTo>
                  <a:pt x="378460" y="0"/>
                </a:lnTo>
                <a:lnTo>
                  <a:pt x="504190" y="107950"/>
                </a:lnTo>
                <a:lnTo>
                  <a:pt x="378460" y="215900"/>
                </a:lnTo>
                <a:lnTo>
                  <a:pt x="378460" y="161289"/>
                </a:lnTo>
                <a:lnTo>
                  <a:pt x="0" y="161289"/>
                </a:lnTo>
                <a:lnTo>
                  <a:pt x="0" y="5333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1739" y="4046220"/>
            <a:ext cx="485140" cy="295910"/>
          </a:xfrm>
          <a:custGeom>
            <a:avLst/>
            <a:gdLst/>
            <a:ahLst/>
            <a:cxnLst/>
            <a:rect l="l" t="t" r="r" b="b"/>
            <a:pathLst>
              <a:path w="485139" h="295910">
                <a:moveTo>
                  <a:pt x="376207" y="149859"/>
                </a:moveTo>
                <a:lnTo>
                  <a:pt x="95250" y="149859"/>
                </a:lnTo>
                <a:lnTo>
                  <a:pt x="443229" y="295909"/>
                </a:lnTo>
                <a:lnTo>
                  <a:pt x="485140" y="195579"/>
                </a:lnTo>
                <a:lnTo>
                  <a:pt x="376207" y="149859"/>
                </a:lnTo>
                <a:close/>
              </a:path>
              <a:path w="485139" h="295910">
                <a:moveTo>
                  <a:pt x="157479" y="0"/>
                </a:moveTo>
                <a:lnTo>
                  <a:pt x="0" y="50800"/>
                </a:lnTo>
                <a:lnTo>
                  <a:pt x="73659" y="199389"/>
                </a:lnTo>
                <a:lnTo>
                  <a:pt x="95250" y="149859"/>
                </a:lnTo>
                <a:lnTo>
                  <a:pt x="376207" y="149859"/>
                </a:lnTo>
                <a:lnTo>
                  <a:pt x="137159" y="49529"/>
                </a:lnTo>
                <a:lnTo>
                  <a:pt x="15747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739" y="4046220"/>
            <a:ext cx="485140" cy="295910"/>
          </a:xfrm>
          <a:custGeom>
            <a:avLst/>
            <a:gdLst/>
            <a:ahLst/>
            <a:cxnLst/>
            <a:rect l="l" t="t" r="r" b="b"/>
            <a:pathLst>
              <a:path w="485139" h="295910">
                <a:moveTo>
                  <a:pt x="443229" y="295909"/>
                </a:moveTo>
                <a:lnTo>
                  <a:pt x="95250" y="149859"/>
                </a:lnTo>
                <a:lnTo>
                  <a:pt x="73659" y="199389"/>
                </a:lnTo>
                <a:lnTo>
                  <a:pt x="0" y="50800"/>
                </a:lnTo>
                <a:lnTo>
                  <a:pt x="157479" y="0"/>
                </a:lnTo>
                <a:lnTo>
                  <a:pt x="137159" y="49529"/>
                </a:lnTo>
                <a:lnTo>
                  <a:pt x="485140" y="195579"/>
                </a:lnTo>
                <a:lnTo>
                  <a:pt x="443229" y="2959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9589" y="4254500"/>
            <a:ext cx="1871980" cy="353060"/>
          </a:xfrm>
          <a:custGeom>
            <a:avLst/>
            <a:gdLst/>
            <a:ahLst/>
            <a:cxnLst/>
            <a:rect l="l" t="t" r="r" b="b"/>
            <a:pathLst>
              <a:path w="1871979" h="353060">
                <a:moveTo>
                  <a:pt x="1871980" y="0"/>
                </a:moveTo>
                <a:lnTo>
                  <a:pt x="0" y="0"/>
                </a:lnTo>
                <a:lnTo>
                  <a:pt x="0" y="353060"/>
                </a:lnTo>
                <a:lnTo>
                  <a:pt x="1871980" y="353060"/>
                </a:lnTo>
                <a:lnTo>
                  <a:pt x="187198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7060" y="4269740"/>
            <a:ext cx="1708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NOI </a:t>
            </a:r>
            <a:r>
              <a:rPr sz="1800" b="1" spc="-15" dirty="0">
                <a:solidFill>
                  <a:srgbClr val="FF00FF"/>
                </a:solidFill>
                <a:latin typeface="Arial"/>
                <a:cs typeface="Arial"/>
              </a:rPr>
              <a:t>SIAMO</a:t>
            </a:r>
            <a:r>
              <a:rPr sz="1800" b="1" spc="-6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FF"/>
                </a:solidFill>
                <a:latin typeface="Arial"/>
                <a:cs typeface="Arial"/>
              </a:rPr>
              <a:t>QUI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8B0A10-311D-4D35-B865-BD218C1DBEDC}"/>
              </a:ext>
            </a:extLst>
          </p:cNvPr>
          <p:cNvSpPr txBox="1"/>
          <p:nvPr/>
        </p:nvSpPr>
        <p:spPr>
          <a:xfrm>
            <a:off x="5588000" y="111125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highlight>
                  <a:srgbClr val="FF00FF"/>
                </a:highlight>
              </a:rPr>
              <a:t>LA NOSTRA SEDE</a:t>
            </a:r>
          </a:p>
        </p:txBody>
      </p:sp>
    </p:spTree>
    <p:extLst>
      <p:ext uri="{BB962C8B-B14F-4D97-AF65-F5344CB8AC3E}">
        <p14:creationId xmlns:p14="http://schemas.microsoft.com/office/powerpoint/2010/main" val="190500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73542"/>
              </p:ext>
            </p:extLst>
          </p:nvPr>
        </p:nvGraphicFramePr>
        <p:xfrm>
          <a:off x="546100" y="349250"/>
          <a:ext cx="9032875" cy="6557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7875">
                <a:tc>
                  <a:txBody>
                    <a:bodyPr/>
                    <a:lstStyle/>
                    <a:p>
                      <a:pPr marL="986155">
                        <a:lnSpc>
                          <a:spcPts val="3210"/>
                        </a:lnSpc>
                      </a:pPr>
                      <a:r>
                        <a:rPr sz="2800" b="1" spc="-380" dirty="0">
                          <a:solidFill>
                            <a:srgbClr val="FF3399"/>
                          </a:solidFill>
                          <a:latin typeface="Georgia"/>
                          <a:cs typeface="Georgia"/>
                        </a:rPr>
                        <a:t>RISCHI</a:t>
                      </a:r>
                      <a:endParaRPr sz="2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marL="498475">
                        <a:lnSpc>
                          <a:spcPts val="2990"/>
                        </a:lnSpc>
                      </a:pPr>
                      <a:r>
                        <a:rPr sz="2600" b="1" spc="-345" dirty="0">
                          <a:solidFill>
                            <a:srgbClr val="FF3399"/>
                          </a:solidFill>
                          <a:latin typeface="Georgia"/>
                          <a:cs typeface="Georgia"/>
                        </a:rPr>
                        <a:t>PREVENZIONE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3210"/>
                        </a:lnSpc>
                      </a:pPr>
                      <a:r>
                        <a:rPr sz="2800" b="1" spc="-370" dirty="0">
                          <a:solidFill>
                            <a:srgbClr val="FF3399"/>
                          </a:solidFill>
                          <a:latin typeface="Georgia"/>
                          <a:cs typeface="Georgia"/>
                        </a:rPr>
                        <a:t>ASSICURAZIONE</a:t>
                      </a:r>
                      <a:endParaRPr sz="2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800" b="1" spc="-13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Incendio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marR="46355">
                        <a:lnSpc>
                          <a:spcPct val="97800"/>
                        </a:lnSpc>
                      </a:pPr>
                      <a:r>
                        <a:rPr sz="18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Rilevatori di </a:t>
                      </a:r>
                      <a:r>
                        <a:rPr sz="1800" spc="-6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fumo, </a:t>
                      </a:r>
                      <a:r>
                        <a:rPr sz="18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estintori, </a:t>
                      </a:r>
                      <a:r>
                        <a:rPr sz="18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uso  </a:t>
                      </a:r>
                      <a:r>
                        <a:rPr sz="18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di </a:t>
                      </a:r>
                      <a:r>
                        <a:rPr sz="18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materiali </a:t>
                      </a:r>
                      <a:r>
                        <a:rPr sz="1800" spc="-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ignifughi. </a:t>
                      </a:r>
                      <a:r>
                        <a:rPr sz="1800" spc="-4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Piano  </a:t>
                      </a:r>
                      <a:r>
                        <a:rPr sz="18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antincendio </a:t>
                      </a:r>
                      <a:r>
                        <a:rPr sz="1800" spc="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e </a:t>
                      </a:r>
                      <a:r>
                        <a:rPr sz="1800" spc="-3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indicazioni </a:t>
                      </a:r>
                      <a:r>
                        <a:rPr sz="18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uscite  </a:t>
                      </a:r>
                      <a:r>
                        <a:rPr sz="1800" spc="-3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di </a:t>
                      </a:r>
                      <a:r>
                        <a:rPr sz="18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sicurezza. </a:t>
                      </a:r>
                      <a:r>
                        <a:rPr lang="it-IT" sz="1800" spc="-2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Formazione personale</a:t>
                      </a:r>
                      <a:r>
                        <a:rPr sz="1800" spc="-5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.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698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lang="it-IT" sz="21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lang="it-IT" sz="2100" spc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Ass</a:t>
                      </a:r>
                      <a:r>
                        <a:rPr lang="it-IT" sz="21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800" spc="-4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/>
                          <a:cs typeface="Georgia"/>
                        </a:rPr>
                        <a:t>incendio</a:t>
                      </a:r>
                      <a:endParaRPr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b="1" spc="-1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Danni </a:t>
                      </a:r>
                      <a:r>
                        <a:rPr sz="1800" b="1" spc="-8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alle</a:t>
                      </a:r>
                      <a:r>
                        <a:rPr sz="1800" b="1" spc="1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0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attrezzature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Regolamento </a:t>
                      </a:r>
                      <a:r>
                        <a:rPr sz="1800" spc="-3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di</a:t>
                      </a: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3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utilizzo</a:t>
                      </a:r>
                      <a:r>
                        <a:rPr lang="it-IT" sz="1800" spc="-3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per clienti. Cauzione/deposito.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pc="-7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Ass</a:t>
                      </a:r>
                      <a:r>
                        <a:rPr lang="it-IT" sz="1800" spc="-7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. attrezzature tecniche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b="1" spc="-1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Danni </a:t>
                      </a:r>
                      <a:r>
                        <a:rPr sz="1800" b="1" spc="-85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alle</a:t>
                      </a:r>
                      <a:r>
                        <a:rPr sz="1800" b="1" spc="1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11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persone</a:t>
                      </a:r>
                      <a:r>
                        <a:rPr lang="it-IT" sz="1800" b="1" spc="-11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(lavoratori e clienti)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226060">
                        <a:lnSpc>
                          <a:spcPts val="2110"/>
                        </a:lnSpc>
                        <a:spcBef>
                          <a:spcPts val="20"/>
                        </a:spcBef>
                      </a:pP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Controlli </a:t>
                      </a:r>
                      <a:r>
                        <a:rPr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periodici </a:t>
                      </a:r>
                      <a:r>
                        <a:rPr sz="1800" spc="-3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sulla messa  </a:t>
                      </a: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in </a:t>
                      </a:r>
                      <a:r>
                        <a:rPr sz="1800" spc="-1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sicurezza </a:t>
                      </a:r>
                      <a:r>
                        <a:rPr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della</a:t>
                      </a:r>
                      <a:r>
                        <a:rPr sz="1800" spc="-10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35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struttura</a:t>
                      </a:r>
                      <a:r>
                        <a:rPr sz="1800" spc="-3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.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254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7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Ass</a:t>
                      </a:r>
                      <a:r>
                        <a:rPr lang="it-IT" sz="2000" spc="-7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. infortuni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spc="-7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RC verso terzi</a:t>
                      </a:r>
                      <a:endParaRPr lang="it-IT" sz="2000" dirty="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b="1" spc="-14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Furto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635" marR="774065">
                        <a:lnSpc>
                          <a:spcPts val="2110"/>
                        </a:lnSpc>
                        <a:spcBef>
                          <a:spcPts val="5"/>
                        </a:spcBef>
                      </a:pP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Telecamere, allarme,  </a:t>
                      </a:r>
                      <a:r>
                        <a:rPr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versamento</a:t>
                      </a:r>
                      <a:r>
                        <a:rPr sz="1800" spc="-1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obbligatorio  </a:t>
                      </a:r>
                      <a:r>
                        <a:rPr sz="1800" spc="-4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caparra,</a:t>
                      </a:r>
                      <a:r>
                        <a:rPr sz="1800" spc="-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3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registro.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127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spc="-4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Ass</a:t>
                      </a:r>
                      <a:r>
                        <a:rPr lang="it-IT" sz="1800" spc="-4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. Furto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1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800" b="1" spc="-14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Vandalismo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6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pc="-70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Ass</a:t>
                      </a:r>
                      <a:r>
                        <a:rPr lang="it-IT" sz="1600" spc="-7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. attrezzature tecniche</a:t>
                      </a:r>
                      <a:endParaRPr lang="it-IT" sz="1600" dirty="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" marR="168910">
                        <a:lnSpc>
                          <a:spcPts val="2120"/>
                        </a:lnSpc>
                        <a:spcBef>
                          <a:spcPts val="5"/>
                        </a:spcBef>
                      </a:pPr>
                      <a:r>
                        <a:rPr sz="1800" b="1" spc="-120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Blackout, </a:t>
                      </a:r>
                      <a:r>
                        <a:rPr sz="1800" b="1" spc="-114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problemi </a:t>
                      </a:r>
                      <a:r>
                        <a:rPr sz="1800" b="1" spc="-9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alla rete  </a:t>
                      </a:r>
                      <a:r>
                        <a:rPr sz="1800" b="1" spc="-8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elettrica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it-IT"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R</a:t>
                      </a:r>
                      <a:r>
                        <a:rPr sz="1800" spc="-25" dirty="0" err="1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imbors</a:t>
                      </a:r>
                      <a:r>
                        <a:rPr lang="it-IT" sz="1800" spc="-25" dirty="0">
                          <a:solidFill>
                            <a:srgbClr val="000066"/>
                          </a:solidFill>
                          <a:latin typeface="Georgia"/>
                          <a:cs typeface="Georgia"/>
                        </a:rPr>
                        <a:t>o alla clientela/offerta di una sessione gratuita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635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AD43F3-F5CD-445A-AEDE-C71739A86D17}"/>
              </a:ext>
            </a:extLst>
          </p:cNvPr>
          <p:cNvSpPr txBox="1"/>
          <p:nvPr/>
        </p:nvSpPr>
        <p:spPr>
          <a:xfrm>
            <a:off x="2603500" y="730250"/>
            <a:ext cx="500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highlight>
                  <a:srgbClr val="FF00FF"/>
                </a:highlight>
              </a:rPr>
              <a:t>IL NOSTRO DISASTER RECOVERY PLAN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12746"/>
              </p:ext>
            </p:extLst>
          </p:nvPr>
        </p:nvGraphicFramePr>
        <p:xfrm>
          <a:off x="328295" y="1337944"/>
          <a:ext cx="9498330" cy="4196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5519">
                <a:tc>
                  <a:txBody>
                    <a:bodyPr/>
                    <a:lstStyle/>
                    <a:p>
                      <a:pPr marL="763905" marR="222885" indent="-534670">
                        <a:lnSpc>
                          <a:spcPts val="3040"/>
                        </a:lnSpc>
                        <a:spcBef>
                          <a:spcPts val="45"/>
                        </a:spcBef>
                      </a:pPr>
                      <a:r>
                        <a:rPr sz="2600" b="1" spc="-365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DANNI </a:t>
                      </a:r>
                      <a:r>
                        <a:rPr sz="2600" b="1" spc="-330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CONCRETI  </a:t>
                      </a:r>
                      <a:r>
                        <a:rPr sz="2600" b="1" spc="-290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PROPOSTI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571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60"/>
                        </a:lnSpc>
                      </a:pPr>
                      <a:r>
                        <a:rPr sz="2400" b="1" spc="-280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SI </a:t>
                      </a:r>
                      <a:r>
                        <a:rPr sz="2400" b="1" spc="-315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ERA</a:t>
                      </a:r>
                      <a:r>
                        <a:rPr sz="2400" b="1" spc="-250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400" b="1" spc="-295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PREPARATI?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sz="2600" b="1" spc="-345" dirty="0">
                          <a:solidFill>
                            <a:srgbClr val="FF00FF"/>
                          </a:solidFill>
                          <a:latin typeface="Georgia"/>
                          <a:cs typeface="Georgia"/>
                        </a:rPr>
                        <a:t>SOLUZIONI</a:t>
                      </a:r>
                      <a:endParaRPr sz="26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410"/>
                        </a:lnSpc>
                      </a:pPr>
                      <a:r>
                        <a:rPr sz="2200" spc="-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SI/NO/IN</a:t>
                      </a:r>
                      <a:r>
                        <a:rPr sz="2200" spc="-15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-50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PARTE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10"/>
                        </a:lnSpc>
                      </a:pPr>
                      <a:r>
                        <a:rPr sz="2200" spc="-10" dirty="0">
                          <a:solidFill>
                            <a:srgbClr val="FF00FF"/>
                          </a:solidFill>
                          <a:latin typeface="Arial"/>
                          <a:cs typeface="Arial"/>
                        </a:rPr>
                        <a:t>PROPRIE/COLLETTIVE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4A1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Guasto alla rete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elettrica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50165" indent="-250190">
                        <a:lnSpc>
                          <a:spcPts val="2030"/>
                        </a:lnSpc>
                        <a:spcBef>
                          <a:spcPts val="3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Propria: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Predisposizione di</a:t>
                      </a:r>
                      <a:r>
                        <a:rPr sz="1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  generatore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d'emergenza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Atti di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vandalismo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Sì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1430" indent="635" algn="ctr">
                        <a:lnSpc>
                          <a:spcPct val="93500"/>
                        </a:lnSpc>
                        <a:spcBef>
                          <a:spcPts val="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Propria: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versamento di una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cauzione,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telecamere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registro 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d'utilizzo. </a:t>
                      </a:r>
                      <a:r>
                        <a:rPr lang="it-IT"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Assicurazione sulle attrezzature tecniche.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FFFFFF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367</Words>
  <Application>Microsoft Office PowerPoint</Application>
  <PresentationFormat>Personalizzato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Office Theme</vt:lpstr>
      <vt:lpstr>Presentazione standard di PowerPoint</vt:lpstr>
      <vt:lpstr>ShareHertz è uno spazio dedicato alla divulgazione della cultura  musicale di qualsiasi genere. La struttura dispone di due sale prove,  uno studio di registrazione e delle cabine di ascolto</vt:lpstr>
      <vt:lpstr>LE SALE PROVE</vt:lpstr>
      <vt:lpstr>Presentazione standard di PowerPoint</vt:lpstr>
      <vt:lpstr>LE CABINE D'ASCOLTO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AnnCre</dc:creator>
  <cp:lastModifiedBy>Simona</cp:lastModifiedBy>
  <cp:revision>5</cp:revision>
  <dcterms:created xsi:type="dcterms:W3CDTF">2019-05-02T07:19:39Z</dcterms:created>
  <dcterms:modified xsi:type="dcterms:W3CDTF">2019-05-16T21:44:36Z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2019-05-01T00:00:00Z</vt:filetime>
  </property>
  <property fmtid="{D5CDD505-2E9C-101B-9397-08002B2CF9AE}" pid="3" name="Creator">
    <vt:lpwstr>Impress</vt:lpwstr>
  </property>
  <property fmtid="{D5CDD505-2E9C-101B-9397-08002B2CF9AE}" pid="4" name="LastSaved">
    <vt:filetime>2019-05-02T00:00:00Z</vt:filetime>
  </property>
</Properties>
</file>