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
  </p:handoutMasterIdLst>
  <p:sldIdLst>
    <p:sldId id="256" r:id="rId2"/>
    <p:sldId id="257" r:id="rId3"/>
    <p:sldId id="260" r:id="rId4"/>
    <p:sldId id="258" r:id="rId5"/>
    <p:sldId id="259" r:id="rId6"/>
    <p:sldId id="261" r:id="rId7"/>
    <p:sldId id="262"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7A3A3"/>
    <a:srgbClr val="EA7A7A"/>
    <a:srgbClr val="F7CDCD"/>
    <a:srgbClr val="F75353"/>
    <a:srgbClr val="FBE3DF"/>
    <a:srgbClr val="F3BBBB"/>
    <a:srgbClr val="FFFF00"/>
    <a:srgbClr val="9966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5501" autoAdjust="0"/>
  </p:normalViewPr>
  <p:slideViewPr>
    <p:cSldViewPr>
      <p:cViewPr varScale="1">
        <p:scale>
          <a:sx n="103" d="100"/>
          <a:sy n="103" d="100"/>
        </p:scale>
        <p:origin x="300"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F6474A-1AE6-48BC-8D82-F14F5664A6C2}" type="datetimeFigureOut">
              <a:rPr lang="it-IT" smtClean="0"/>
              <a:t>14/05/2019</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67A213-CED2-40C1-82AB-E64C5681238E}" type="slidenum">
              <a:rPr lang="it-IT" smtClean="0"/>
              <a:t>‹N›</a:t>
            </a:fld>
            <a:endParaRPr lang="it-IT"/>
          </a:p>
        </p:txBody>
      </p:sp>
    </p:spTree>
    <p:extLst>
      <p:ext uri="{BB962C8B-B14F-4D97-AF65-F5344CB8AC3E}">
        <p14:creationId xmlns:p14="http://schemas.microsoft.com/office/powerpoint/2010/main" val="26526285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dirty="0"/>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A10ED66-6F4E-46A8-9DE1-7B5F6316AE5F}" type="datetimeFigureOut">
              <a:rPr lang="it-IT" smtClean="0"/>
              <a:t>14/05/2019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A3A689-7DBD-4A27-B07C-CD62E0F9AA79}" type="slidenum">
              <a:rPr lang="it-IT" smtClean="0"/>
              <a:t>‹N›</a:t>
            </a:fld>
            <a:endParaRPr lang="it-IT"/>
          </a:p>
        </p:txBody>
      </p:sp>
    </p:spTree>
    <p:extLst>
      <p:ext uri="{BB962C8B-B14F-4D97-AF65-F5344CB8AC3E}">
        <p14:creationId xmlns:p14="http://schemas.microsoft.com/office/powerpoint/2010/main" val="725970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A10ED66-6F4E-46A8-9DE1-7B5F6316AE5F}" type="datetimeFigureOut">
              <a:rPr lang="it-IT" smtClean="0"/>
              <a:t>14/05/2019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A3A689-7DBD-4A27-B07C-CD62E0F9AA79}" type="slidenum">
              <a:rPr lang="it-IT" smtClean="0"/>
              <a:t>‹N›</a:t>
            </a:fld>
            <a:endParaRPr lang="it-IT"/>
          </a:p>
        </p:txBody>
      </p:sp>
    </p:spTree>
    <p:extLst>
      <p:ext uri="{BB962C8B-B14F-4D97-AF65-F5344CB8AC3E}">
        <p14:creationId xmlns:p14="http://schemas.microsoft.com/office/powerpoint/2010/main" val="344031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A10ED66-6F4E-46A8-9DE1-7B5F6316AE5F}" type="datetimeFigureOut">
              <a:rPr lang="it-IT" smtClean="0"/>
              <a:t>14/05/2019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A3A689-7DBD-4A27-B07C-CD62E0F9AA79}" type="slidenum">
              <a:rPr lang="it-IT" smtClean="0"/>
              <a:t>‹N›</a:t>
            </a:fld>
            <a:endParaRPr lang="it-IT"/>
          </a:p>
        </p:txBody>
      </p:sp>
    </p:spTree>
    <p:extLst>
      <p:ext uri="{BB962C8B-B14F-4D97-AF65-F5344CB8AC3E}">
        <p14:creationId xmlns:p14="http://schemas.microsoft.com/office/powerpoint/2010/main" val="18889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Pr>
        <a:blipFill dpi="0" rotWithShape="1">
          <a:blip r:embed="rId2">
            <a:alphaModFix amt="70000"/>
            <a:lum/>
          </a:blip>
          <a:srcRect/>
          <a:stretch>
            <a:fillRect l="-1000" r="-1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a:xfrm>
            <a:off x="843106" y="2526094"/>
            <a:ext cx="10515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A10ED66-6F4E-46A8-9DE1-7B5F6316AE5F}" type="datetimeFigureOut">
              <a:rPr lang="it-IT" smtClean="0"/>
              <a:t>14/05/2019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A3A689-7DBD-4A27-B07C-CD62E0F9AA79}" type="slidenum">
              <a:rPr lang="it-IT" smtClean="0"/>
              <a:t>‹N›</a:t>
            </a:fld>
            <a:endParaRPr lang="it-IT"/>
          </a:p>
        </p:txBody>
      </p:sp>
    </p:spTree>
    <p:extLst>
      <p:ext uri="{BB962C8B-B14F-4D97-AF65-F5344CB8AC3E}">
        <p14:creationId xmlns:p14="http://schemas.microsoft.com/office/powerpoint/2010/main" val="165276447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2A10ED66-6F4E-46A8-9DE1-7B5F6316AE5F}" type="datetimeFigureOut">
              <a:rPr lang="it-IT" smtClean="0"/>
              <a:t>14/05/2019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A3A689-7DBD-4A27-B07C-CD62E0F9AA79}" type="slidenum">
              <a:rPr lang="it-IT" smtClean="0"/>
              <a:t>‹N›</a:t>
            </a:fld>
            <a:endParaRPr lang="it-IT"/>
          </a:p>
        </p:txBody>
      </p:sp>
    </p:spTree>
    <p:extLst>
      <p:ext uri="{BB962C8B-B14F-4D97-AF65-F5344CB8AC3E}">
        <p14:creationId xmlns:p14="http://schemas.microsoft.com/office/powerpoint/2010/main" val="123252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A10ED66-6F4E-46A8-9DE1-7B5F6316AE5F}" type="datetimeFigureOut">
              <a:rPr lang="it-IT" smtClean="0"/>
              <a:t>14/05/2019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A3A689-7DBD-4A27-B07C-CD62E0F9AA79}" type="slidenum">
              <a:rPr lang="it-IT" smtClean="0"/>
              <a:t>‹N›</a:t>
            </a:fld>
            <a:endParaRPr lang="it-IT"/>
          </a:p>
        </p:txBody>
      </p:sp>
    </p:spTree>
    <p:extLst>
      <p:ext uri="{BB962C8B-B14F-4D97-AF65-F5344CB8AC3E}">
        <p14:creationId xmlns:p14="http://schemas.microsoft.com/office/powerpoint/2010/main" val="112169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A10ED66-6F4E-46A8-9DE1-7B5F6316AE5F}" type="datetimeFigureOut">
              <a:rPr lang="it-IT" smtClean="0"/>
              <a:t>14/05/2019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0A3A689-7DBD-4A27-B07C-CD62E0F9AA79}" type="slidenum">
              <a:rPr lang="it-IT" smtClean="0"/>
              <a:t>‹N›</a:t>
            </a:fld>
            <a:endParaRPr lang="it-IT"/>
          </a:p>
        </p:txBody>
      </p:sp>
    </p:spTree>
    <p:extLst>
      <p:ext uri="{BB962C8B-B14F-4D97-AF65-F5344CB8AC3E}">
        <p14:creationId xmlns:p14="http://schemas.microsoft.com/office/powerpoint/2010/main" val="218056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2A10ED66-6F4E-46A8-9DE1-7B5F6316AE5F}" type="datetimeFigureOut">
              <a:rPr lang="it-IT" smtClean="0"/>
              <a:t>14/05/2019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0A3A689-7DBD-4A27-B07C-CD62E0F9AA79}" type="slidenum">
              <a:rPr lang="it-IT" smtClean="0"/>
              <a:t>‹N›</a:t>
            </a:fld>
            <a:endParaRPr lang="it-IT"/>
          </a:p>
        </p:txBody>
      </p:sp>
    </p:spTree>
    <p:extLst>
      <p:ext uri="{BB962C8B-B14F-4D97-AF65-F5344CB8AC3E}">
        <p14:creationId xmlns:p14="http://schemas.microsoft.com/office/powerpoint/2010/main" val="31273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A10ED66-6F4E-46A8-9DE1-7B5F6316AE5F}" type="datetimeFigureOut">
              <a:rPr lang="it-IT" smtClean="0"/>
              <a:t>14/05/2019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0A3A689-7DBD-4A27-B07C-CD62E0F9AA79}" type="slidenum">
              <a:rPr lang="it-IT" smtClean="0"/>
              <a:t>‹N›</a:t>
            </a:fld>
            <a:endParaRPr lang="it-IT"/>
          </a:p>
        </p:txBody>
      </p:sp>
    </p:spTree>
    <p:extLst>
      <p:ext uri="{BB962C8B-B14F-4D97-AF65-F5344CB8AC3E}">
        <p14:creationId xmlns:p14="http://schemas.microsoft.com/office/powerpoint/2010/main" val="317265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A10ED66-6F4E-46A8-9DE1-7B5F6316AE5F}" type="datetimeFigureOut">
              <a:rPr lang="it-IT" smtClean="0"/>
              <a:t>14/05/2019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A3A689-7DBD-4A27-B07C-CD62E0F9AA79}" type="slidenum">
              <a:rPr lang="it-IT" smtClean="0"/>
              <a:t>‹N›</a:t>
            </a:fld>
            <a:endParaRPr lang="it-IT"/>
          </a:p>
        </p:txBody>
      </p:sp>
    </p:spTree>
    <p:extLst>
      <p:ext uri="{BB962C8B-B14F-4D97-AF65-F5344CB8AC3E}">
        <p14:creationId xmlns:p14="http://schemas.microsoft.com/office/powerpoint/2010/main" val="3691366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A10ED66-6F4E-46A8-9DE1-7B5F6316AE5F}" type="datetimeFigureOut">
              <a:rPr lang="it-IT" smtClean="0"/>
              <a:t>14/05/2019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A3A689-7DBD-4A27-B07C-CD62E0F9AA79}" type="slidenum">
              <a:rPr lang="it-IT" smtClean="0"/>
              <a:t>‹N›</a:t>
            </a:fld>
            <a:endParaRPr lang="it-IT"/>
          </a:p>
        </p:txBody>
      </p:sp>
    </p:spTree>
    <p:extLst>
      <p:ext uri="{BB962C8B-B14F-4D97-AF65-F5344CB8AC3E}">
        <p14:creationId xmlns:p14="http://schemas.microsoft.com/office/powerpoint/2010/main" val="45486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stretch>
            <a:fillRect l="-1000" r="-1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0ED66-6F4E-46A8-9DE1-7B5F6316AE5F}" type="datetimeFigureOut">
              <a:rPr lang="it-IT" smtClean="0"/>
              <a:t>14/05/2019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3A689-7DBD-4A27-B07C-CD62E0F9AA79}" type="slidenum">
              <a:rPr lang="it-IT" smtClean="0"/>
              <a:t>‹N›</a:t>
            </a:fld>
            <a:endParaRPr lang="it-IT"/>
          </a:p>
        </p:txBody>
      </p:sp>
    </p:spTree>
    <p:extLst>
      <p:ext uri="{BB962C8B-B14F-4D97-AF65-F5344CB8AC3E}">
        <p14:creationId xmlns:p14="http://schemas.microsoft.com/office/powerpoint/2010/main" val="3238935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1000" r="-1000"/>
          </a:stretch>
        </a:blipFill>
        <a:effectLst/>
      </p:bgPr>
    </p:bg>
    <p:spTree>
      <p:nvGrpSpPr>
        <p:cNvPr id="1" name=""/>
        <p:cNvGrpSpPr/>
        <p:nvPr/>
      </p:nvGrpSpPr>
      <p:grpSpPr>
        <a:xfrm>
          <a:off x="0" y="0"/>
          <a:ext cx="0" cy="0"/>
          <a:chOff x="0" y="0"/>
          <a:chExt cx="0" cy="0"/>
        </a:xfrm>
      </p:grpSpPr>
      <p:sp>
        <p:nvSpPr>
          <p:cNvPr id="7" name="Titolo 6"/>
          <p:cNvSpPr>
            <a:spLocks noGrp="1"/>
          </p:cNvSpPr>
          <p:nvPr>
            <p:ph type="ctrTitle"/>
          </p:nvPr>
        </p:nvSpPr>
        <p:spPr>
          <a:xfrm>
            <a:off x="1703512" y="1412775"/>
            <a:ext cx="8964488" cy="2097187"/>
          </a:xfrm>
        </p:spPr>
        <p:txBody>
          <a:bodyPr>
            <a:normAutofit/>
          </a:bodyPr>
          <a:lstStyle/>
          <a:p>
            <a:r>
              <a:rPr lang="it-IT" sz="7200" dirty="0" err="1">
                <a:latin typeface="Cooper Black" panose="0208090404030B020404" pitchFamily="18" charset="0"/>
              </a:rPr>
              <a:t>KissFruit</a:t>
            </a:r>
            <a:r>
              <a:rPr lang="it-IT" sz="7200" dirty="0">
                <a:latin typeface="Cooper Black" panose="0208090404030B020404" pitchFamily="18" charset="0"/>
              </a:rPr>
              <a:t> </a:t>
            </a:r>
            <a:r>
              <a:rPr lang="it-IT" sz="7200" dirty="0" err="1">
                <a:latin typeface="Cooper Black" panose="0208090404030B020404" pitchFamily="18" charset="0"/>
              </a:rPr>
              <a:t>srl</a:t>
            </a:r>
            <a:endParaRPr lang="it-IT" sz="7200" dirty="0">
              <a:latin typeface="Cooper Black" panose="0208090404030B020404" pitchFamily="18" charset="0"/>
            </a:endParaRPr>
          </a:p>
        </p:txBody>
      </p:sp>
      <p:sp>
        <p:nvSpPr>
          <p:cNvPr id="8" name="Sottotitolo 7"/>
          <p:cNvSpPr>
            <a:spLocks noGrp="1"/>
          </p:cNvSpPr>
          <p:nvPr>
            <p:ph type="subTitle" idx="1"/>
          </p:nvPr>
        </p:nvSpPr>
        <p:spPr/>
        <p:txBody>
          <a:bodyPr/>
          <a:lstStyle/>
          <a:p>
            <a:r>
              <a:rPr lang="it-IT" dirty="0"/>
              <a:t>Cosmetici di tutti i gusti: BIO, Vegan, </a:t>
            </a:r>
            <a:r>
              <a:rPr lang="it-IT" dirty="0" err="1"/>
              <a:t>cruelty</a:t>
            </a:r>
            <a:r>
              <a:rPr lang="it-IT" dirty="0"/>
              <a:t>-free. </a:t>
            </a:r>
          </a:p>
        </p:txBody>
      </p:sp>
      <p:pic>
        <p:nvPicPr>
          <p:cNvPr id="9" name="Immagine 8"/>
          <p:cNvPicPr>
            <a:picLocks noChangeAspect="1"/>
          </p:cNvPicPr>
          <p:nvPr/>
        </p:nvPicPr>
        <p:blipFill rotWithShape="1">
          <a:blip r:embed="rId3">
            <a:clrChange>
              <a:clrFrom>
                <a:srgbClr val="F15558"/>
              </a:clrFrom>
              <a:clrTo>
                <a:srgbClr val="F15558">
                  <a:alpha val="0"/>
                </a:srgbClr>
              </a:clrTo>
            </a:clrChange>
            <a:extLst>
              <a:ext uri="{28A0092B-C50C-407E-A947-70E740481C1C}">
                <a14:useLocalDpi xmlns:a14="http://schemas.microsoft.com/office/drawing/2010/main" val="0"/>
              </a:ext>
            </a:extLst>
          </a:blip>
          <a:srcRect l="33534" t="19099" r="33066" b="32900"/>
          <a:stretch/>
        </p:blipFill>
        <p:spPr>
          <a:xfrm>
            <a:off x="8976320" y="2204864"/>
            <a:ext cx="1803800" cy="1728192"/>
          </a:xfrm>
          <a:prstGeom prst="rect">
            <a:avLst/>
          </a:prstGeom>
          <a:noFill/>
          <a:ln>
            <a:noFill/>
          </a:ln>
        </p:spPr>
      </p:pic>
    </p:spTree>
    <p:extLst>
      <p:ext uri="{BB962C8B-B14F-4D97-AF65-F5344CB8AC3E}">
        <p14:creationId xmlns:p14="http://schemas.microsoft.com/office/powerpoint/2010/main" val="2547909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32274" y="548680"/>
            <a:ext cx="10515600" cy="1325563"/>
          </a:xfrm>
        </p:spPr>
        <p:txBody>
          <a:bodyPr/>
          <a:lstStyle/>
          <a:p>
            <a:r>
              <a:rPr lang="it-IT" dirty="0">
                <a:latin typeface="Cooper Black" panose="0208090404030B020404" pitchFamily="18" charset="0"/>
              </a:rPr>
              <a:t>Un make-up da mordere!</a:t>
            </a:r>
          </a:p>
        </p:txBody>
      </p:sp>
      <p:pic>
        <p:nvPicPr>
          <p:cNvPr id="4" name="Immagine 3"/>
          <p:cNvPicPr>
            <a:picLocks noChangeAspect="1"/>
          </p:cNvPicPr>
          <p:nvPr/>
        </p:nvPicPr>
        <p:blipFill>
          <a:blip r:embed="rId2"/>
          <a:stretch>
            <a:fillRect/>
          </a:stretch>
        </p:blipFill>
        <p:spPr>
          <a:xfrm>
            <a:off x="9984432" y="2384630"/>
            <a:ext cx="2207568" cy="1655676"/>
          </a:xfrm>
          <a:prstGeom prst="rect">
            <a:avLst/>
          </a:prstGeom>
        </p:spPr>
      </p:pic>
      <p:sp>
        <p:nvSpPr>
          <p:cNvPr id="3" name="Segnaposto contenuto 2"/>
          <p:cNvSpPr>
            <a:spLocks noGrp="1"/>
          </p:cNvSpPr>
          <p:nvPr>
            <p:ph idx="1"/>
          </p:nvPr>
        </p:nvSpPr>
        <p:spPr>
          <a:xfrm>
            <a:off x="407368" y="1772816"/>
            <a:ext cx="11593288" cy="4824536"/>
          </a:xfrm>
        </p:spPr>
        <p:txBody>
          <a:bodyPr>
            <a:normAutofit/>
          </a:bodyPr>
          <a:lstStyle/>
          <a:p>
            <a:pPr>
              <a:buBlip>
                <a:blip r:embed="rId3"/>
              </a:buBlip>
            </a:pPr>
            <a:r>
              <a:rPr lang="it-IT" dirty="0"/>
              <a:t>Società a responsabilità limitata (</a:t>
            </a:r>
            <a:r>
              <a:rPr lang="it-IT" dirty="0" err="1"/>
              <a:t>srl</a:t>
            </a:r>
            <a:r>
              <a:rPr lang="it-IT" dirty="0"/>
              <a:t>)</a:t>
            </a:r>
          </a:p>
          <a:p>
            <a:pPr>
              <a:buBlip>
                <a:blip r:embed="rId3"/>
              </a:buBlip>
            </a:pPr>
            <a:r>
              <a:rPr lang="it-IT" dirty="0"/>
              <a:t>Cosmetici a base di frutta BIO e </a:t>
            </a:r>
            <a:r>
              <a:rPr lang="it-IT" dirty="0" err="1"/>
              <a:t>cruelty</a:t>
            </a:r>
            <a:r>
              <a:rPr lang="it-IT" dirty="0"/>
              <a:t>-free</a:t>
            </a:r>
          </a:p>
          <a:p>
            <a:pPr>
              <a:buBlip>
                <a:blip r:embed="rId3"/>
              </a:buBlip>
            </a:pPr>
            <a:r>
              <a:rPr lang="it-IT" dirty="0"/>
              <a:t>Sede principale: Milano – sedi secondarie: Roma, Torino, Firenze,              Pavia, Napoli, Cagliari, Catania.</a:t>
            </a:r>
          </a:p>
          <a:p>
            <a:pPr>
              <a:buBlip>
                <a:blip r:embed="rId3"/>
              </a:buBlip>
            </a:pPr>
            <a:r>
              <a:rPr lang="it-IT" dirty="0"/>
              <a:t>Vendita online</a:t>
            </a:r>
          </a:p>
          <a:p>
            <a:pPr>
              <a:buBlip>
                <a:blip r:embed="rId3"/>
              </a:buBlip>
            </a:pPr>
            <a:r>
              <a:rPr lang="it-IT" dirty="0"/>
              <a:t>Medie dimensioni </a:t>
            </a:r>
          </a:p>
          <a:p>
            <a:pPr>
              <a:buBlip>
                <a:blip r:embed="rId3"/>
              </a:buBlip>
            </a:pPr>
            <a:r>
              <a:rPr lang="it-IT" dirty="0"/>
              <a:t>Capitale sociale: € 95000,00 </a:t>
            </a:r>
          </a:p>
          <a:p>
            <a:pPr>
              <a:buBlip>
                <a:blip r:embed="rId3"/>
              </a:buBlip>
            </a:pPr>
            <a:r>
              <a:rPr lang="it-IT" dirty="0"/>
              <a:t>Numero dipendenti: 100</a:t>
            </a:r>
          </a:p>
          <a:p>
            <a:endParaRPr lang="it-IT" dirty="0"/>
          </a:p>
        </p:txBody>
      </p:sp>
      <p:pic>
        <p:nvPicPr>
          <p:cNvPr id="5" name="Immagine 4"/>
          <p:cNvPicPr>
            <a:picLocks noChangeAspect="1"/>
          </p:cNvPicPr>
          <p:nvPr/>
        </p:nvPicPr>
        <p:blipFill>
          <a:blip r:embed="rId2"/>
          <a:stretch>
            <a:fillRect/>
          </a:stretch>
        </p:blipFill>
        <p:spPr>
          <a:xfrm>
            <a:off x="9312496" y="4550693"/>
            <a:ext cx="2880320" cy="2160240"/>
          </a:xfrm>
          <a:prstGeom prst="rect">
            <a:avLst/>
          </a:prstGeom>
        </p:spPr>
      </p:pic>
      <p:pic>
        <p:nvPicPr>
          <p:cNvPr id="6" name="Immagine 5"/>
          <p:cNvPicPr>
            <a:picLocks noChangeAspect="1"/>
          </p:cNvPicPr>
          <p:nvPr/>
        </p:nvPicPr>
        <p:blipFill>
          <a:blip r:embed="rId2"/>
          <a:stretch>
            <a:fillRect/>
          </a:stretch>
        </p:blipFill>
        <p:spPr>
          <a:xfrm>
            <a:off x="10416480" y="476462"/>
            <a:ext cx="1775520" cy="1331640"/>
          </a:xfrm>
          <a:prstGeom prst="rect">
            <a:avLst/>
          </a:prstGeom>
        </p:spPr>
      </p:pic>
      <p:pic>
        <p:nvPicPr>
          <p:cNvPr id="7" name="Immagine 6"/>
          <p:cNvPicPr>
            <a:picLocks noChangeAspect="1"/>
          </p:cNvPicPr>
          <p:nvPr/>
        </p:nvPicPr>
        <p:blipFill>
          <a:blip r:embed="rId2"/>
          <a:stretch>
            <a:fillRect/>
          </a:stretch>
        </p:blipFill>
        <p:spPr>
          <a:xfrm>
            <a:off x="6624736" y="4872701"/>
            <a:ext cx="2304256" cy="1728192"/>
          </a:xfrm>
          <a:prstGeom prst="rect">
            <a:avLst/>
          </a:prstGeom>
        </p:spPr>
      </p:pic>
      <p:pic>
        <p:nvPicPr>
          <p:cNvPr id="9" name="Immagine 8"/>
          <p:cNvPicPr>
            <a:picLocks noChangeAspect="1"/>
          </p:cNvPicPr>
          <p:nvPr/>
        </p:nvPicPr>
        <p:blipFill>
          <a:blip r:embed="rId2"/>
          <a:stretch>
            <a:fillRect/>
          </a:stretch>
        </p:blipFill>
        <p:spPr>
          <a:xfrm>
            <a:off x="2495600" y="5572644"/>
            <a:ext cx="1391816" cy="1043862"/>
          </a:xfrm>
          <a:prstGeom prst="rect">
            <a:avLst/>
          </a:prstGeom>
        </p:spPr>
      </p:pic>
      <p:pic>
        <p:nvPicPr>
          <p:cNvPr id="8" name="Immagine 7"/>
          <p:cNvPicPr>
            <a:picLocks noChangeAspect="1"/>
          </p:cNvPicPr>
          <p:nvPr/>
        </p:nvPicPr>
        <p:blipFill>
          <a:blip r:embed="rId2"/>
          <a:stretch>
            <a:fillRect/>
          </a:stretch>
        </p:blipFill>
        <p:spPr>
          <a:xfrm>
            <a:off x="4391672" y="5205130"/>
            <a:ext cx="1849560" cy="1387170"/>
          </a:xfrm>
          <a:prstGeom prst="rect">
            <a:avLst/>
          </a:prstGeom>
        </p:spPr>
      </p:pic>
      <p:pic>
        <p:nvPicPr>
          <p:cNvPr id="10" name="Immagine 9"/>
          <p:cNvPicPr>
            <a:picLocks noChangeAspect="1"/>
          </p:cNvPicPr>
          <p:nvPr/>
        </p:nvPicPr>
        <p:blipFill>
          <a:blip r:embed="rId2"/>
          <a:stretch>
            <a:fillRect/>
          </a:stretch>
        </p:blipFill>
        <p:spPr>
          <a:xfrm>
            <a:off x="1018835" y="5817714"/>
            <a:ext cx="988969" cy="741727"/>
          </a:xfrm>
          <a:prstGeom prst="rect">
            <a:avLst/>
          </a:prstGeom>
        </p:spPr>
      </p:pic>
    </p:spTree>
    <p:extLst>
      <p:ext uri="{BB962C8B-B14F-4D97-AF65-F5344CB8AC3E}">
        <p14:creationId xmlns:p14="http://schemas.microsoft.com/office/powerpoint/2010/main" val="1060739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40726" y="-15347"/>
            <a:ext cx="10515600" cy="1325563"/>
          </a:xfrm>
        </p:spPr>
        <p:txBody>
          <a:bodyPr/>
          <a:lstStyle/>
          <a:p>
            <a:r>
              <a:rPr lang="it-IT" dirty="0">
                <a:latin typeface="Cooper Black" panose="0208090404030B020404" pitchFamily="18" charset="0"/>
              </a:rPr>
              <a:t>I nostri prodotti:</a:t>
            </a:r>
          </a:p>
        </p:txBody>
      </p:sp>
      <p:sp>
        <p:nvSpPr>
          <p:cNvPr id="3" name="Segnaposto contenuto 2"/>
          <p:cNvSpPr>
            <a:spLocks noGrp="1"/>
          </p:cNvSpPr>
          <p:nvPr>
            <p:ph idx="1"/>
          </p:nvPr>
        </p:nvSpPr>
        <p:spPr>
          <a:xfrm>
            <a:off x="512704" y="1196752"/>
            <a:ext cx="2945284" cy="4632488"/>
          </a:xfrm>
        </p:spPr>
        <p:txBody>
          <a:bodyPr>
            <a:noAutofit/>
          </a:bodyPr>
          <a:lstStyle/>
          <a:p>
            <a:pPr>
              <a:buBlip>
                <a:blip r:embed="rId3"/>
              </a:buBlip>
            </a:pPr>
            <a:r>
              <a:rPr lang="it-IT" sz="3600" dirty="0"/>
              <a:t>Rossetti</a:t>
            </a:r>
          </a:p>
          <a:p>
            <a:pPr>
              <a:buBlip>
                <a:blip r:embed="rId3"/>
              </a:buBlip>
            </a:pPr>
            <a:r>
              <a:rPr lang="it-IT" sz="3600" dirty="0" err="1"/>
              <a:t>Blush</a:t>
            </a:r>
            <a:endParaRPr lang="it-IT" sz="3600" dirty="0"/>
          </a:p>
          <a:p>
            <a:pPr>
              <a:buBlip>
                <a:blip r:embed="rId3"/>
              </a:buBlip>
            </a:pPr>
            <a:r>
              <a:rPr lang="it-IT" sz="3600" dirty="0"/>
              <a:t>Eyeliner</a:t>
            </a:r>
          </a:p>
          <a:p>
            <a:pPr>
              <a:buBlip>
                <a:blip r:embed="rId3"/>
              </a:buBlip>
            </a:pPr>
            <a:r>
              <a:rPr lang="it-IT" sz="3600" dirty="0"/>
              <a:t>Mascara</a:t>
            </a:r>
          </a:p>
          <a:p>
            <a:pPr>
              <a:buBlip>
                <a:blip r:embed="rId3"/>
              </a:buBlip>
            </a:pPr>
            <a:r>
              <a:rPr lang="it-IT" sz="3600" dirty="0"/>
              <a:t>Fondotinta</a:t>
            </a:r>
          </a:p>
          <a:p>
            <a:pPr>
              <a:buBlip>
                <a:blip r:embed="rId3"/>
              </a:buBlip>
            </a:pPr>
            <a:r>
              <a:rPr lang="it-IT" sz="3600" dirty="0"/>
              <a:t>Ombretti</a:t>
            </a:r>
          </a:p>
          <a:p>
            <a:pPr>
              <a:buBlip>
                <a:blip r:embed="rId3"/>
              </a:buBlip>
            </a:pPr>
            <a:r>
              <a:rPr lang="it-IT" sz="3600" dirty="0"/>
              <a:t>Ciprie</a:t>
            </a:r>
          </a:p>
          <a:p>
            <a:pPr>
              <a:buBlip>
                <a:blip r:embed="rId3"/>
              </a:buBlip>
            </a:pPr>
            <a:r>
              <a:rPr lang="it-IT" sz="3600" dirty="0"/>
              <a:t>Pennelli</a:t>
            </a:r>
          </a:p>
        </p:txBody>
      </p:sp>
      <p:pic>
        <p:nvPicPr>
          <p:cNvPr id="4" name="Immagine 3"/>
          <p:cNvPicPr>
            <a:picLocks noChangeAspect="1"/>
          </p:cNvPicPr>
          <p:nvPr/>
        </p:nvPicPr>
        <p:blipFill>
          <a:blip r:embed="rId4"/>
          <a:stretch>
            <a:fillRect/>
          </a:stretch>
        </p:blipFill>
        <p:spPr>
          <a:xfrm rot="17089041">
            <a:off x="7167437" y="302228"/>
            <a:ext cx="1930133" cy="3169384"/>
          </a:xfrm>
          <a:prstGeom prst="rect">
            <a:avLst/>
          </a:prstGeom>
          <a:noFill/>
        </p:spPr>
      </p:pic>
      <p:pic>
        <p:nvPicPr>
          <p:cNvPr id="5" name="Immagine 4"/>
          <p:cNvPicPr>
            <a:picLocks noChangeAspect="1"/>
          </p:cNvPicPr>
          <p:nvPr/>
        </p:nvPicPr>
        <p:blipFill>
          <a:blip r:embed="rId5"/>
          <a:stretch>
            <a:fillRect/>
          </a:stretch>
        </p:blipFill>
        <p:spPr>
          <a:xfrm rot="2663403">
            <a:off x="6196920" y="3162190"/>
            <a:ext cx="1087553" cy="1967483"/>
          </a:xfrm>
          <a:prstGeom prst="rect">
            <a:avLst/>
          </a:prstGeom>
        </p:spPr>
      </p:pic>
      <p:pic>
        <p:nvPicPr>
          <p:cNvPr id="7" name="Immagine 6"/>
          <p:cNvPicPr>
            <a:picLocks noChangeAspect="1"/>
          </p:cNvPicPr>
          <p:nvPr/>
        </p:nvPicPr>
        <p:blipFill>
          <a:blip r:embed="rId6"/>
          <a:stretch>
            <a:fillRect/>
          </a:stretch>
        </p:blipFill>
        <p:spPr>
          <a:xfrm rot="18677600">
            <a:off x="7986473" y="2155683"/>
            <a:ext cx="1629077" cy="2614668"/>
          </a:xfrm>
          <a:prstGeom prst="rect">
            <a:avLst/>
          </a:prstGeom>
        </p:spPr>
      </p:pic>
      <p:pic>
        <p:nvPicPr>
          <p:cNvPr id="8" name="Immagine 7"/>
          <p:cNvPicPr>
            <a:picLocks noChangeAspect="1"/>
          </p:cNvPicPr>
          <p:nvPr/>
        </p:nvPicPr>
        <p:blipFill>
          <a:blip r:embed="rId7"/>
          <a:stretch>
            <a:fillRect/>
          </a:stretch>
        </p:blipFill>
        <p:spPr>
          <a:xfrm>
            <a:off x="3934077" y="1310216"/>
            <a:ext cx="1992464" cy="1752347"/>
          </a:xfrm>
          <a:prstGeom prst="rect">
            <a:avLst/>
          </a:prstGeom>
        </p:spPr>
      </p:pic>
      <p:pic>
        <p:nvPicPr>
          <p:cNvPr id="10" name="Immagine 9"/>
          <p:cNvPicPr>
            <a:picLocks noChangeAspect="1"/>
          </p:cNvPicPr>
          <p:nvPr/>
        </p:nvPicPr>
        <p:blipFill rotWithShape="1">
          <a:blip r:embed="rId8">
            <a:clrChange>
              <a:clrFrom>
                <a:srgbClr val="FFFFFF"/>
              </a:clrFrom>
              <a:clrTo>
                <a:srgbClr val="FFFFFF">
                  <a:alpha val="0"/>
                </a:srgbClr>
              </a:clrTo>
            </a:clrChange>
          </a:blip>
          <a:srcRect l="67510" t="9367" r="942" b="74801"/>
          <a:stretch/>
        </p:blipFill>
        <p:spPr>
          <a:xfrm>
            <a:off x="3712692" y="3910541"/>
            <a:ext cx="1742857" cy="995272"/>
          </a:xfrm>
          <a:prstGeom prst="rect">
            <a:avLst/>
          </a:prstGeom>
        </p:spPr>
      </p:pic>
    </p:spTree>
    <p:extLst>
      <p:ext uri="{BB962C8B-B14F-4D97-AF65-F5344CB8AC3E}">
        <p14:creationId xmlns:p14="http://schemas.microsoft.com/office/powerpoint/2010/main" val="921217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Piano di rischio</a:t>
            </a: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240736859"/>
              </p:ext>
            </p:extLst>
          </p:nvPr>
        </p:nvGraphicFramePr>
        <p:xfrm>
          <a:off x="850574" y="1412776"/>
          <a:ext cx="10515600" cy="5221170"/>
        </p:xfrm>
        <a:graphic>
          <a:graphicData uri="http://schemas.openxmlformats.org/drawingml/2006/table">
            <a:tbl>
              <a:tblPr firstRow="1" bandRow="1">
                <a:tableStyleId>{93296810-A885-4BE3-A3E7-6D5BEEA58F35}</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806490">
                <a:tc>
                  <a:txBody>
                    <a:bodyPr/>
                    <a:lstStyle/>
                    <a:p>
                      <a:pPr algn="ctr"/>
                      <a:r>
                        <a:rPr lang="it-IT" dirty="0"/>
                        <a:t>Evento rischioso</a:t>
                      </a:r>
                    </a:p>
                  </a:txBody>
                  <a:tcPr anchor="ctr">
                    <a:solidFill>
                      <a:srgbClr val="F75353"/>
                    </a:solidFill>
                  </a:tcPr>
                </a:tc>
                <a:tc>
                  <a:txBody>
                    <a:bodyPr/>
                    <a:lstStyle/>
                    <a:p>
                      <a:pPr algn="ctr"/>
                      <a:r>
                        <a:rPr lang="it-IT" dirty="0"/>
                        <a:t>Azioni di prevenzione</a:t>
                      </a:r>
                    </a:p>
                  </a:txBody>
                  <a:tcPr anchor="ctr">
                    <a:solidFill>
                      <a:srgbClr val="F75353"/>
                    </a:solidFill>
                  </a:tcPr>
                </a:tc>
                <a:tc>
                  <a:txBody>
                    <a:bodyPr/>
                    <a:lstStyle/>
                    <a:p>
                      <a:pPr algn="ctr"/>
                      <a:r>
                        <a:rPr lang="it-IT" dirty="0"/>
                        <a:t>Eventuali assicurazioni</a:t>
                      </a:r>
                    </a:p>
                  </a:txBody>
                  <a:tcPr anchor="ctr">
                    <a:solidFill>
                      <a:srgbClr val="F75353"/>
                    </a:solidFill>
                  </a:tcPr>
                </a:tc>
                <a:tc>
                  <a:txBody>
                    <a:bodyPr/>
                    <a:lstStyle/>
                    <a:p>
                      <a:pPr algn="ctr"/>
                      <a:r>
                        <a:rPr lang="it-IT" dirty="0"/>
                        <a:t>Accantonamento</a:t>
                      </a:r>
                      <a:r>
                        <a:rPr lang="it-IT" baseline="0" dirty="0"/>
                        <a:t> fondi o altro</a:t>
                      </a:r>
                      <a:endParaRPr lang="it-IT" dirty="0"/>
                    </a:p>
                  </a:txBody>
                  <a:tcPr anchor="ctr">
                    <a:solidFill>
                      <a:srgbClr val="F75353"/>
                    </a:solidFill>
                  </a:tcPr>
                </a:tc>
                <a:extLst>
                  <a:ext uri="{0D108BD9-81ED-4DB2-BD59-A6C34878D82A}">
                    <a16:rowId xmlns:a16="http://schemas.microsoft.com/office/drawing/2014/main" val="10000"/>
                  </a:ext>
                </a:extLst>
              </a:tr>
              <a:tr h="806490">
                <a:tc>
                  <a:txBody>
                    <a:bodyPr/>
                    <a:lstStyle/>
                    <a:p>
                      <a:pPr algn="ctr"/>
                      <a:r>
                        <a:rPr lang="it-IT" sz="1800" kern="1200" dirty="0">
                          <a:solidFill>
                            <a:schemeClr val="dk1"/>
                          </a:solidFill>
                          <a:latin typeface="+mn-lt"/>
                          <a:ea typeface="+mn-ea"/>
                          <a:cs typeface="+mn-cs"/>
                        </a:rPr>
                        <a:t>Furto in magazzino</a:t>
                      </a:r>
                    </a:p>
                  </a:txBody>
                  <a:tcPr anchor="c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tcPr>
                </a:tc>
                <a:tc>
                  <a:txBody>
                    <a:bodyPr/>
                    <a:lstStyle/>
                    <a:p>
                      <a:pPr algn="ctr"/>
                      <a:r>
                        <a:rPr lang="it-IT" sz="1800" kern="1200" dirty="0">
                          <a:solidFill>
                            <a:schemeClr val="dk1"/>
                          </a:solidFill>
                          <a:latin typeface="+mn-lt"/>
                          <a:ea typeface="+mn-ea"/>
                          <a:cs typeface="+mn-cs"/>
                        </a:rPr>
                        <a:t>Telecamere, sistema d’allarme</a:t>
                      </a:r>
                    </a:p>
                  </a:txBody>
                  <a:tcPr anchor="c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tcPr>
                </a:tc>
                <a:tc>
                  <a:txBody>
                    <a:bodyPr/>
                    <a:lstStyle/>
                    <a:p>
                      <a:pPr algn="ctr"/>
                      <a:r>
                        <a:rPr lang="it-IT" sz="1800" kern="1200" dirty="0">
                          <a:solidFill>
                            <a:schemeClr val="dk1"/>
                          </a:solidFill>
                          <a:latin typeface="+mn-lt"/>
                          <a:ea typeface="+mn-ea"/>
                          <a:cs typeface="+mn-cs"/>
                        </a:rPr>
                        <a:t>Furto</a:t>
                      </a:r>
                    </a:p>
                  </a:txBody>
                  <a:tcPr anchor="c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tcPr>
                </a:tc>
                <a:tc>
                  <a:txBody>
                    <a:bodyPr/>
                    <a:lstStyle/>
                    <a:p>
                      <a:endParaRPr lang="it-IT" dirty="0"/>
                    </a:p>
                  </a:txBody>
                  <a:tc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tcPr>
                </a:tc>
                <a:extLst>
                  <a:ext uri="{0D108BD9-81ED-4DB2-BD59-A6C34878D82A}">
                    <a16:rowId xmlns:a16="http://schemas.microsoft.com/office/drawing/2014/main" val="10001"/>
                  </a:ext>
                </a:extLst>
              </a:tr>
              <a:tr h="806490">
                <a:tc>
                  <a:txBody>
                    <a:bodyPr/>
                    <a:lstStyle/>
                    <a:p>
                      <a:pPr algn="ctr"/>
                      <a:r>
                        <a:rPr lang="it-IT" dirty="0"/>
                        <a:t>Incendio</a:t>
                      </a:r>
                    </a:p>
                  </a:txBody>
                  <a:tcPr anchor="ctr">
                    <a:solidFill>
                      <a:srgbClr val="F7CDCD"/>
                    </a:solidFill>
                  </a:tcPr>
                </a:tc>
                <a:tc>
                  <a:txBody>
                    <a:bodyPr/>
                    <a:lstStyle/>
                    <a:p>
                      <a:pPr algn="ctr"/>
                      <a:r>
                        <a:rPr lang="it-IT" dirty="0"/>
                        <a:t>Rilevatori</a:t>
                      </a:r>
                      <a:r>
                        <a:rPr lang="it-IT" baseline="0" dirty="0"/>
                        <a:t> fumo</a:t>
                      </a:r>
                      <a:endParaRPr lang="it-IT" dirty="0"/>
                    </a:p>
                  </a:txBody>
                  <a:tcPr anchor="ctr">
                    <a:solidFill>
                      <a:srgbClr val="F7CDCD"/>
                    </a:solidFill>
                  </a:tcPr>
                </a:tc>
                <a:tc>
                  <a:txBody>
                    <a:bodyPr/>
                    <a:lstStyle/>
                    <a:p>
                      <a:pPr algn="ctr"/>
                      <a:r>
                        <a:rPr lang="it-IT" dirty="0"/>
                        <a:t>Incendio</a:t>
                      </a:r>
                    </a:p>
                  </a:txBody>
                  <a:tcPr anchor="ctr">
                    <a:solidFill>
                      <a:srgbClr val="F7CDCD"/>
                    </a:solidFill>
                  </a:tcPr>
                </a:tc>
                <a:tc>
                  <a:txBody>
                    <a:bodyPr/>
                    <a:lstStyle/>
                    <a:p>
                      <a:endParaRPr lang="it-IT" dirty="0"/>
                    </a:p>
                  </a:txBody>
                  <a:tcPr>
                    <a:solidFill>
                      <a:srgbClr val="F7CDCD"/>
                    </a:solidFill>
                  </a:tcPr>
                </a:tc>
                <a:extLst>
                  <a:ext uri="{0D108BD9-81ED-4DB2-BD59-A6C34878D82A}">
                    <a16:rowId xmlns:a16="http://schemas.microsoft.com/office/drawing/2014/main" val="10002"/>
                  </a:ext>
                </a:extLst>
              </a:tr>
              <a:tr h="806490">
                <a:tc>
                  <a:txBody>
                    <a:bodyPr/>
                    <a:lstStyle/>
                    <a:p>
                      <a:pPr algn="ctr"/>
                      <a:r>
                        <a:rPr lang="it-IT" dirty="0"/>
                        <a:t>Calamità</a:t>
                      </a:r>
                      <a:r>
                        <a:rPr lang="it-IT" baseline="0" dirty="0"/>
                        <a:t> naturali</a:t>
                      </a:r>
                      <a:endParaRPr lang="it-IT" dirty="0"/>
                    </a:p>
                  </a:txBody>
                  <a:tcPr anchor="ctr">
                    <a:solidFill>
                      <a:srgbClr val="F7CDCD"/>
                    </a:solidFill>
                  </a:tcPr>
                </a:tc>
                <a:tc>
                  <a:txBody>
                    <a:bodyPr/>
                    <a:lstStyle/>
                    <a:p>
                      <a:pPr algn="ctr"/>
                      <a:endParaRPr lang="it-IT" dirty="0"/>
                    </a:p>
                  </a:txBody>
                  <a:tcPr anchor="ctr">
                    <a:solidFill>
                      <a:srgbClr val="F7CDCD"/>
                    </a:solidFill>
                  </a:tcPr>
                </a:tc>
                <a:tc>
                  <a:txBody>
                    <a:bodyPr/>
                    <a:lstStyle/>
                    <a:p>
                      <a:pPr algn="ctr"/>
                      <a:r>
                        <a:rPr lang="it-IT" dirty="0"/>
                        <a:t>Calamità</a:t>
                      </a:r>
                    </a:p>
                  </a:txBody>
                  <a:tcPr anchor="ctr">
                    <a:solidFill>
                      <a:srgbClr val="F7CDCD"/>
                    </a:solidFill>
                  </a:tcPr>
                </a:tc>
                <a:tc>
                  <a:txBody>
                    <a:bodyPr/>
                    <a:lstStyle/>
                    <a:p>
                      <a:endParaRPr lang="it-IT" dirty="0"/>
                    </a:p>
                  </a:txBody>
                  <a:tcPr>
                    <a:solidFill>
                      <a:srgbClr val="F7CDCD"/>
                    </a:solidFill>
                  </a:tcPr>
                </a:tc>
                <a:extLst>
                  <a:ext uri="{0D108BD9-81ED-4DB2-BD59-A6C34878D82A}">
                    <a16:rowId xmlns:a16="http://schemas.microsoft.com/office/drawing/2014/main" val="10003"/>
                  </a:ext>
                </a:extLst>
              </a:tr>
              <a:tr h="806490">
                <a:tc>
                  <a:txBody>
                    <a:bodyPr/>
                    <a:lstStyle/>
                    <a:p>
                      <a:pPr algn="ctr"/>
                      <a:r>
                        <a:rPr lang="it-IT" dirty="0"/>
                        <a:t> Allergie</a:t>
                      </a:r>
                    </a:p>
                  </a:txBody>
                  <a:tcPr anchor="ctr">
                    <a:solidFill>
                      <a:srgbClr val="F7CDCD"/>
                    </a:solidFill>
                  </a:tcPr>
                </a:tc>
                <a:tc>
                  <a:txBody>
                    <a:bodyPr/>
                    <a:lstStyle/>
                    <a:p>
                      <a:pPr algn="ctr"/>
                      <a:r>
                        <a:rPr lang="it-IT" dirty="0"/>
                        <a:t>Test</a:t>
                      </a:r>
                    </a:p>
                  </a:txBody>
                  <a:tcPr anchor="ctr">
                    <a:solidFill>
                      <a:srgbClr val="F7CDCD"/>
                    </a:solidFill>
                  </a:tcPr>
                </a:tc>
                <a:tc>
                  <a:txBody>
                    <a:bodyPr/>
                    <a:lstStyle/>
                    <a:p>
                      <a:pPr algn="ctr"/>
                      <a:r>
                        <a:rPr lang="it-IT" dirty="0"/>
                        <a:t> RC verso terzi</a:t>
                      </a:r>
                    </a:p>
                  </a:txBody>
                  <a:tcPr anchor="ctr">
                    <a:solidFill>
                      <a:srgbClr val="F7CDCD"/>
                    </a:solidFill>
                  </a:tcPr>
                </a:tc>
                <a:tc>
                  <a:txBody>
                    <a:bodyPr/>
                    <a:lstStyle/>
                    <a:p>
                      <a:endParaRPr lang="it-IT" dirty="0"/>
                    </a:p>
                    <a:p>
                      <a:endParaRPr lang="it-IT" dirty="0"/>
                    </a:p>
                  </a:txBody>
                  <a:tcPr>
                    <a:solidFill>
                      <a:srgbClr val="F7CDCD"/>
                    </a:solidFill>
                  </a:tcPr>
                </a:tc>
                <a:extLst>
                  <a:ext uri="{0D108BD9-81ED-4DB2-BD59-A6C34878D82A}">
                    <a16:rowId xmlns:a16="http://schemas.microsoft.com/office/drawing/2014/main" val="10004"/>
                  </a:ext>
                </a:extLst>
              </a:tr>
              <a:tr h="806490">
                <a:tc>
                  <a:txBody>
                    <a:bodyPr/>
                    <a:lstStyle/>
                    <a:p>
                      <a:pPr algn="ctr"/>
                      <a:r>
                        <a:rPr lang="it-IT" dirty="0"/>
                        <a:t>Concorrenza</a:t>
                      </a:r>
                    </a:p>
                  </a:txBody>
                  <a:tcPr anchor="ctr">
                    <a:gradFill flip="none" rotWithShape="1">
                      <a:gsLst>
                        <a:gs pos="0">
                          <a:srgbClr val="F75353">
                            <a:tint val="66000"/>
                            <a:satMod val="160000"/>
                          </a:srgbClr>
                        </a:gs>
                        <a:gs pos="50000">
                          <a:srgbClr val="F75353">
                            <a:tint val="44500"/>
                            <a:satMod val="160000"/>
                          </a:srgbClr>
                        </a:gs>
                        <a:gs pos="100000">
                          <a:srgbClr val="F75353">
                            <a:tint val="23500"/>
                            <a:satMod val="160000"/>
                          </a:srgbClr>
                        </a:gs>
                      </a:gsLst>
                      <a:lin ang="16200000" scaled="1"/>
                      <a:tileRect/>
                    </a:gradFill>
                  </a:tcPr>
                </a:tc>
                <a:tc>
                  <a:txBody>
                    <a:bodyPr/>
                    <a:lstStyle/>
                    <a:p>
                      <a:pPr algn="ctr"/>
                      <a:r>
                        <a:rPr lang="it-IT" dirty="0"/>
                        <a:t>Fidelizzazione del cliente, tramite promozioni personalizzate, show make up… </a:t>
                      </a:r>
                    </a:p>
                  </a:txBody>
                  <a:tcPr anchor="ctr">
                    <a:gradFill flip="none" rotWithShape="1">
                      <a:gsLst>
                        <a:gs pos="0">
                          <a:srgbClr val="F75353">
                            <a:tint val="66000"/>
                            <a:satMod val="160000"/>
                          </a:srgbClr>
                        </a:gs>
                        <a:gs pos="50000">
                          <a:srgbClr val="F75353">
                            <a:tint val="44500"/>
                            <a:satMod val="160000"/>
                          </a:srgbClr>
                        </a:gs>
                        <a:gs pos="100000">
                          <a:srgbClr val="F75353">
                            <a:tint val="23500"/>
                            <a:satMod val="160000"/>
                          </a:srgbClr>
                        </a:gs>
                      </a:gsLst>
                      <a:lin ang="16200000" scaled="1"/>
                      <a:tileRect/>
                    </a:gradFill>
                  </a:tcPr>
                </a:tc>
                <a:tc>
                  <a:txBody>
                    <a:bodyPr/>
                    <a:lstStyle/>
                    <a:p>
                      <a:pPr algn="ctr"/>
                      <a:endParaRPr lang="it-IT" dirty="0"/>
                    </a:p>
                  </a:txBody>
                  <a:tcPr anchor="ctr">
                    <a:gradFill flip="none" rotWithShape="1">
                      <a:gsLst>
                        <a:gs pos="0">
                          <a:srgbClr val="F75353">
                            <a:tint val="66000"/>
                            <a:satMod val="160000"/>
                          </a:srgbClr>
                        </a:gs>
                        <a:gs pos="50000">
                          <a:srgbClr val="F75353">
                            <a:tint val="44500"/>
                            <a:satMod val="160000"/>
                          </a:srgbClr>
                        </a:gs>
                        <a:gs pos="100000">
                          <a:srgbClr val="F75353">
                            <a:tint val="23500"/>
                            <a:satMod val="160000"/>
                          </a:srgbClr>
                        </a:gs>
                      </a:gsLst>
                      <a:lin ang="16200000" scaled="1"/>
                      <a:tileRect/>
                    </a:gradFill>
                  </a:tcPr>
                </a:tc>
                <a:tc>
                  <a:txBody>
                    <a:bodyPr/>
                    <a:lstStyle/>
                    <a:p>
                      <a:endParaRPr lang="it-IT" dirty="0"/>
                    </a:p>
                  </a:txBody>
                  <a:tcPr>
                    <a:gradFill flip="none" rotWithShape="1">
                      <a:gsLst>
                        <a:gs pos="0">
                          <a:srgbClr val="F75353">
                            <a:tint val="66000"/>
                            <a:satMod val="160000"/>
                          </a:srgbClr>
                        </a:gs>
                        <a:gs pos="50000">
                          <a:srgbClr val="F75353">
                            <a:tint val="44500"/>
                            <a:satMod val="160000"/>
                          </a:srgbClr>
                        </a:gs>
                        <a:gs pos="100000">
                          <a:srgbClr val="F75353">
                            <a:tint val="23500"/>
                            <a:satMod val="160000"/>
                          </a:srgbClr>
                        </a:gs>
                      </a:gsLst>
                      <a:lin ang="16200000" scaled="1"/>
                      <a:tileRect/>
                    </a:gra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68617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36442" y="332656"/>
            <a:ext cx="10515600" cy="1325563"/>
          </a:xfrm>
        </p:spPr>
        <p:txBody>
          <a:bodyPr>
            <a:normAutofit/>
          </a:bodyPr>
          <a:lstStyle/>
          <a:p>
            <a:r>
              <a:rPr lang="it-IT" dirty="0">
                <a:latin typeface="Cooper Black" panose="0208090404030B020404" pitchFamily="18" charset="0"/>
              </a:rPr>
              <a:t>Possibili eventi dannosi:</a:t>
            </a:r>
          </a:p>
        </p:txBody>
      </p:sp>
      <p:pic>
        <p:nvPicPr>
          <p:cNvPr id="4" name="Immagine 3"/>
          <p:cNvPicPr>
            <a:picLocks noChangeAspect="1"/>
          </p:cNvPicPr>
          <p:nvPr/>
        </p:nvPicPr>
        <p:blipFill>
          <a:blip r:embed="rId2">
            <a:clrChange>
              <a:clrFrom>
                <a:srgbClr val="FEFEFE"/>
              </a:clrFrom>
              <a:clrTo>
                <a:srgbClr val="FEFEFE">
                  <a:alpha val="0"/>
                </a:srgbClr>
              </a:clrTo>
            </a:clrChange>
          </a:blip>
          <a:stretch>
            <a:fillRect/>
          </a:stretch>
        </p:blipFill>
        <p:spPr>
          <a:xfrm>
            <a:off x="7408706" y="4980852"/>
            <a:ext cx="1866527" cy="1866527"/>
          </a:xfrm>
          <a:prstGeom prst="rect">
            <a:avLst/>
          </a:prstGeom>
        </p:spPr>
      </p:pic>
      <p:pic>
        <p:nvPicPr>
          <p:cNvPr id="5" name="Immagine 4"/>
          <p:cNvPicPr>
            <a:picLocks noChangeAspect="1"/>
          </p:cNvPicPr>
          <p:nvPr/>
        </p:nvPicPr>
        <p:blipFill>
          <a:blip r:embed="rId2">
            <a:clrChange>
              <a:clrFrom>
                <a:srgbClr val="FEFEFE"/>
              </a:clrFrom>
              <a:clrTo>
                <a:srgbClr val="FEFEFE">
                  <a:alpha val="0"/>
                </a:srgbClr>
              </a:clrTo>
            </a:clrChange>
          </a:blip>
          <a:stretch>
            <a:fillRect/>
          </a:stretch>
        </p:blipFill>
        <p:spPr>
          <a:xfrm>
            <a:off x="9534263" y="4365104"/>
            <a:ext cx="2657737" cy="2657737"/>
          </a:xfrm>
          <a:prstGeom prst="rect">
            <a:avLst/>
          </a:prstGeom>
        </p:spPr>
      </p:pic>
      <p:pic>
        <p:nvPicPr>
          <p:cNvPr id="6" name="Immagine 5"/>
          <p:cNvPicPr>
            <a:picLocks noChangeAspect="1"/>
          </p:cNvPicPr>
          <p:nvPr/>
        </p:nvPicPr>
        <p:blipFill>
          <a:blip r:embed="rId2">
            <a:clrChange>
              <a:clrFrom>
                <a:srgbClr val="FEFEFE"/>
              </a:clrFrom>
              <a:clrTo>
                <a:srgbClr val="FEFEFE">
                  <a:alpha val="0"/>
                </a:srgbClr>
              </a:clrTo>
            </a:clrChange>
          </a:blip>
          <a:stretch>
            <a:fillRect/>
          </a:stretch>
        </p:blipFill>
        <p:spPr>
          <a:xfrm>
            <a:off x="5447928" y="5317823"/>
            <a:ext cx="1446632" cy="1446632"/>
          </a:xfrm>
          <a:prstGeom prst="rect">
            <a:avLst/>
          </a:prstGeom>
        </p:spPr>
      </p:pic>
      <p:pic>
        <p:nvPicPr>
          <p:cNvPr id="7" name="Immagine 6"/>
          <p:cNvPicPr>
            <a:picLocks noChangeAspect="1"/>
          </p:cNvPicPr>
          <p:nvPr/>
        </p:nvPicPr>
        <p:blipFill>
          <a:blip r:embed="rId2">
            <a:clrChange>
              <a:clrFrom>
                <a:srgbClr val="FEFEFE"/>
              </a:clrFrom>
              <a:clrTo>
                <a:srgbClr val="FEFEFE">
                  <a:alpha val="0"/>
                </a:srgbClr>
              </a:clrTo>
            </a:clrChange>
          </a:blip>
          <a:stretch>
            <a:fillRect/>
          </a:stretch>
        </p:blipFill>
        <p:spPr>
          <a:xfrm>
            <a:off x="3648406" y="5445223"/>
            <a:ext cx="1285375" cy="1285375"/>
          </a:xfrm>
          <a:prstGeom prst="rect">
            <a:avLst/>
          </a:prstGeom>
        </p:spPr>
      </p:pic>
      <p:sp>
        <p:nvSpPr>
          <p:cNvPr id="3" name="Segnaposto contenuto 2"/>
          <p:cNvSpPr>
            <a:spLocks noGrp="1"/>
          </p:cNvSpPr>
          <p:nvPr>
            <p:ph idx="1"/>
          </p:nvPr>
        </p:nvSpPr>
        <p:spPr>
          <a:xfrm>
            <a:off x="436442" y="1556792"/>
            <a:ext cx="10844134" cy="3888432"/>
          </a:xfrm>
        </p:spPr>
        <p:txBody>
          <a:bodyPr>
            <a:normAutofit/>
          </a:bodyPr>
          <a:lstStyle/>
          <a:p>
            <a:pPr>
              <a:buBlip>
                <a:blip r:embed="rId3"/>
              </a:buBlip>
            </a:pPr>
            <a:r>
              <a:rPr lang="it-IT" sz="2400" dirty="0"/>
              <a:t>Caso mediatico: bambino ingerisce un rossetto aromatizzato al gusto di fragola. </a:t>
            </a:r>
          </a:p>
          <a:p>
            <a:pPr>
              <a:buBlip>
                <a:blip r:embed="rId3"/>
              </a:buBlip>
            </a:pPr>
            <a:r>
              <a:rPr lang="it-IT" sz="2400" dirty="0"/>
              <a:t>L’azienda</a:t>
            </a:r>
            <a:r>
              <a:rPr lang="it-IT" sz="3200" dirty="0"/>
              <a:t> </a:t>
            </a:r>
            <a:r>
              <a:rPr lang="it-IT" sz="2400" dirty="0"/>
              <a:t>fino ad oggi non aveva ancora incontrato questo tipo di evento e fatica a reagire. </a:t>
            </a:r>
          </a:p>
          <a:p>
            <a:pPr>
              <a:buBlip>
                <a:blip r:embed="rId3"/>
              </a:buBlip>
            </a:pPr>
            <a:r>
              <a:rPr lang="it-IT" sz="2400" dirty="0"/>
              <a:t>Le valutazioni sono di due tipi: colpevolezza ed entità del danno.</a:t>
            </a:r>
          </a:p>
          <a:p>
            <a:pPr>
              <a:buBlip>
                <a:blip r:embed="rId3"/>
              </a:buBlip>
            </a:pPr>
            <a:r>
              <a:rPr lang="it-IT" sz="2400" dirty="0"/>
              <a:t>Per quanto riguarda la colpevolezza non si tratta di colpa grave (tanto meno di dolo), in quanto si erano fornite le precise istruzioni allegate al prodotto, al limite si tratta di negligenza (i cui danni sono risarciti grazie all’assicurazione RC verso terzi).</a:t>
            </a:r>
          </a:p>
          <a:p>
            <a:pPr>
              <a:buBlip>
                <a:blip r:embed="rId3"/>
              </a:buBlip>
            </a:pPr>
            <a:r>
              <a:rPr lang="it-IT" sz="2400" dirty="0"/>
              <a:t>Per quanto riguarda l’entità del danno bisogna distinguere tra diretto e indiretto: il primo è coperto dall’assicurazione, il secondo è più difficile da valutare.</a:t>
            </a:r>
          </a:p>
          <a:p>
            <a:pPr marL="0" indent="0">
              <a:buNone/>
            </a:pPr>
            <a:endParaRPr lang="it-IT" sz="2400" dirty="0"/>
          </a:p>
          <a:p>
            <a:pPr>
              <a:buBlip>
                <a:blip r:embed="rId3"/>
              </a:buBlip>
            </a:pPr>
            <a:endParaRPr lang="it-IT" sz="2400" dirty="0"/>
          </a:p>
        </p:txBody>
      </p:sp>
      <p:pic>
        <p:nvPicPr>
          <p:cNvPr id="8" name="Immagine 7"/>
          <p:cNvPicPr>
            <a:picLocks noChangeAspect="1"/>
          </p:cNvPicPr>
          <p:nvPr/>
        </p:nvPicPr>
        <p:blipFill>
          <a:blip r:embed="rId2"/>
          <a:stretch>
            <a:fillRect/>
          </a:stretch>
        </p:blipFill>
        <p:spPr>
          <a:xfrm>
            <a:off x="2135560" y="5666275"/>
            <a:ext cx="952052" cy="952052"/>
          </a:xfrm>
          <a:prstGeom prst="rect">
            <a:avLst/>
          </a:prstGeom>
        </p:spPr>
      </p:pic>
      <p:pic>
        <p:nvPicPr>
          <p:cNvPr id="9" name="Immagine 8"/>
          <p:cNvPicPr>
            <a:picLocks noChangeAspect="1"/>
          </p:cNvPicPr>
          <p:nvPr/>
        </p:nvPicPr>
        <p:blipFill>
          <a:blip r:embed="rId2"/>
          <a:stretch>
            <a:fillRect/>
          </a:stretch>
        </p:blipFill>
        <p:spPr>
          <a:xfrm>
            <a:off x="800581" y="5877271"/>
            <a:ext cx="741055" cy="741055"/>
          </a:xfrm>
          <a:prstGeom prst="rect">
            <a:avLst/>
          </a:prstGeom>
        </p:spPr>
      </p:pic>
    </p:spTree>
    <p:extLst>
      <p:ext uri="{BB962C8B-B14F-4D97-AF65-F5344CB8AC3E}">
        <p14:creationId xmlns:p14="http://schemas.microsoft.com/office/powerpoint/2010/main" val="2341173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13920" y="393817"/>
            <a:ext cx="10515600" cy="1325563"/>
          </a:xfrm>
        </p:spPr>
        <p:txBody>
          <a:bodyPr/>
          <a:lstStyle/>
          <a:p>
            <a:r>
              <a:rPr lang="it-IT" dirty="0">
                <a:latin typeface="Cooper Black" panose="0208090404030B020404" pitchFamily="18" charset="0"/>
              </a:rPr>
              <a:t>Danno</a:t>
            </a:r>
            <a:r>
              <a:rPr lang="it-IT" dirty="0"/>
              <a:t> </a:t>
            </a:r>
            <a:r>
              <a:rPr lang="it-IT" dirty="0">
                <a:latin typeface="Cooper Black" panose="0208090404030B020404" pitchFamily="18" charset="0"/>
              </a:rPr>
              <a:t>indiretto d’immagine</a:t>
            </a:r>
          </a:p>
        </p:txBody>
      </p:sp>
      <p:sp>
        <p:nvSpPr>
          <p:cNvPr id="3" name="Segnaposto contenuto 2"/>
          <p:cNvSpPr>
            <a:spLocks noGrp="1"/>
          </p:cNvSpPr>
          <p:nvPr>
            <p:ph idx="1"/>
          </p:nvPr>
        </p:nvSpPr>
        <p:spPr>
          <a:xfrm>
            <a:off x="815475" y="1860600"/>
            <a:ext cx="10515600" cy="4351338"/>
          </a:xfrm>
        </p:spPr>
        <p:txBody>
          <a:bodyPr/>
          <a:lstStyle/>
          <a:p>
            <a:pPr>
              <a:buBlip>
                <a:blip r:embed="rId2"/>
              </a:buBlip>
            </a:pPr>
            <a:r>
              <a:rPr lang="it-IT" dirty="0"/>
              <a:t>Che cosa provoca?</a:t>
            </a:r>
          </a:p>
          <a:p>
            <a:pPr indent="44450"/>
            <a:r>
              <a:rPr lang="it-IT" dirty="0"/>
              <a:t>Perdita di clienti presenti e futuri;</a:t>
            </a:r>
          </a:p>
          <a:p>
            <a:pPr indent="44450"/>
            <a:r>
              <a:rPr lang="it-IT" dirty="0"/>
              <a:t>Reputazione dell’impresa.</a:t>
            </a:r>
          </a:p>
          <a:p>
            <a:endParaRPr lang="it-IT" dirty="0"/>
          </a:p>
          <a:p>
            <a:pPr>
              <a:buBlip>
                <a:blip r:embed="rId2"/>
              </a:buBlip>
            </a:pPr>
            <a:r>
              <a:rPr lang="it-IT" dirty="0"/>
              <a:t>Come risolvere la situazione?</a:t>
            </a:r>
          </a:p>
          <a:p>
            <a:pPr indent="127000"/>
            <a:r>
              <a:rPr lang="it-IT" dirty="0"/>
              <a:t>Aumento dei test di sicurezza;</a:t>
            </a:r>
          </a:p>
          <a:p>
            <a:pPr indent="127000"/>
            <a:r>
              <a:rPr lang="it-IT" dirty="0"/>
              <a:t>Comunicato stampa di scuse;</a:t>
            </a:r>
          </a:p>
          <a:p>
            <a:pPr indent="127000"/>
            <a:r>
              <a:rPr lang="it-IT" dirty="0"/>
              <a:t>Promozioni (sfruttare la situazione per farsi conoscere).</a:t>
            </a:r>
          </a:p>
          <a:p>
            <a:endParaRPr lang="it-IT" dirty="0"/>
          </a:p>
          <a:p>
            <a:endParaRPr lang="it-IT" dirty="0"/>
          </a:p>
          <a:p>
            <a:endParaRPr lang="it-IT" dirty="0"/>
          </a:p>
          <a:p>
            <a:endParaRPr lang="it-IT" dirty="0"/>
          </a:p>
          <a:p>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6134" y="3581439"/>
            <a:ext cx="4643586" cy="4097282"/>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8407" y="2301652"/>
            <a:ext cx="2900849" cy="2559573"/>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7927" y="790635"/>
            <a:ext cx="2457819" cy="2168663"/>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6959" y="22225"/>
            <a:ext cx="1392297" cy="1228497"/>
          </a:xfrm>
          <a:prstGeom prst="rect">
            <a:avLst/>
          </a:prstGeom>
        </p:spPr>
      </p:pic>
    </p:spTree>
    <p:extLst>
      <p:ext uri="{BB962C8B-B14F-4D97-AF65-F5344CB8AC3E}">
        <p14:creationId xmlns:p14="http://schemas.microsoft.com/office/powerpoint/2010/main" val="118071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7408" y="1700808"/>
            <a:ext cx="10515600" cy="4351338"/>
          </a:xfrm>
        </p:spPr>
        <p:txBody>
          <a:bodyPr/>
          <a:lstStyle/>
          <a:p>
            <a:pPr marL="0" indent="0">
              <a:buNone/>
            </a:pPr>
            <a:r>
              <a:rPr lang="it-IT" dirty="0"/>
              <a:t>Bisogna avere ben chiara la situazione del piano dei rischi, in quanto ci potrebbero essere dei danni imprevedibili e si deve quindi lavorare in modo strategico.</a:t>
            </a:r>
          </a:p>
          <a:p>
            <a:pPr marL="0" indent="0">
              <a:buNone/>
            </a:pPr>
            <a:r>
              <a:rPr lang="it-IT" dirty="0"/>
              <a:t>Più si previene e meno danni si devono sostenere.</a:t>
            </a:r>
          </a:p>
          <a:p>
            <a:pPr marL="0" indent="0">
              <a:buNone/>
            </a:pPr>
            <a:r>
              <a:rPr lang="it-IT" dirty="0"/>
              <a:t>Più il quadro è completo, più velocemente si trovano soluzioni.</a:t>
            </a:r>
          </a:p>
          <a:p>
            <a:pPr marL="0" indent="0">
              <a:buNone/>
            </a:pPr>
            <a:r>
              <a:rPr lang="it-IT" dirty="0"/>
              <a:t>Se vengono risolti dal principio i problemi minori e prevedibili, ci si può concentrare meglio sui problemi che non possono essere invece prevedibili e controllabili dall’azienda.</a:t>
            </a:r>
          </a:p>
        </p:txBody>
      </p:sp>
      <p:sp>
        <p:nvSpPr>
          <p:cNvPr id="4" name="CasellaDiTesto 3"/>
          <p:cNvSpPr txBox="1"/>
          <p:nvPr/>
        </p:nvSpPr>
        <p:spPr>
          <a:xfrm>
            <a:off x="767408" y="548680"/>
            <a:ext cx="4680520" cy="923330"/>
          </a:xfrm>
          <a:prstGeom prst="rect">
            <a:avLst/>
          </a:prstGeom>
          <a:noFill/>
        </p:spPr>
        <p:txBody>
          <a:bodyPr wrap="square" rtlCol="0">
            <a:spAutoFit/>
          </a:bodyPr>
          <a:lstStyle/>
          <a:p>
            <a:r>
              <a:rPr lang="it-IT" sz="5400" dirty="0">
                <a:latin typeface="Cooper Black" panose="0208090404030B020404" pitchFamily="18" charset="0"/>
              </a:rPr>
              <a:t>Conclusione</a:t>
            </a:r>
          </a:p>
        </p:txBody>
      </p:sp>
      <p:pic>
        <p:nvPicPr>
          <p:cNvPr id="5" name="Immagine 4"/>
          <p:cNvPicPr>
            <a:picLocks noChangeAspect="1"/>
          </p:cNvPicPr>
          <p:nvPr/>
        </p:nvPicPr>
        <p:blipFill>
          <a:blip r:embed="rId2"/>
          <a:stretch>
            <a:fillRect/>
          </a:stretch>
        </p:blipFill>
        <p:spPr>
          <a:xfrm>
            <a:off x="10200456" y="4564130"/>
            <a:ext cx="1991544" cy="1904078"/>
          </a:xfrm>
          <a:prstGeom prst="rect">
            <a:avLst/>
          </a:prstGeom>
        </p:spPr>
      </p:pic>
    </p:spTree>
    <p:extLst>
      <p:ext uri="{BB962C8B-B14F-4D97-AF65-F5344CB8AC3E}">
        <p14:creationId xmlns:p14="http://schemas.microsoft.com/office/powerpoint/2010/main" val="393980768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TotalTime>
  <Words>372</Words>
  <Application>Microsoft Office PowerPoint</Application>
  <PresentationFormat>Widescreen</PresentationFormat>
  <Paragraphs>60</Paragraphs>
  <Slides>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vt:i4>
      </vt:variant>
    </vt:vector>
  </HeadingPairs>
  <TitlesOfParts>
    <vt:vector size="13" baseType="lpstr">
      <vt:lpstr>Arial</vt:lpstr>
      <vt:lpstr>Calibri</vt:lpstr>
      <vt:lpstr>Calibri Light</vt:lpstr>
      <vt:lpstr>Cooper Black</vt:lpstr>
      <vt:lpstr>Times New Roman</vt:lpstr>
      <vt:lpstr>Tema di Office</vt:lpstr>
      <vt:lpstr>KissFruit srl</vt:lpstr>
      <vt:lpstr>Un make-up da mordere!</vt:lpstr>
      <vt:lpstr>I nostri prodotti:</vt:lpstr>
      <vt:lpstr>Piano di rischio</vt:lpstr>
      <vt:lpstr>Possibili eventi dannosi:</vt:lpstr>
      <vt:lpstr>Danno indiretto d’immagine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BORDONI.VICTORIA.4TA</dc:creator>
  <cp:lastModifiedBy>Simona</cp:lastModifiedBy>
  <cp:revision>35</cp:revision>
  <dcterms:created xsi:type="dcterms:W3CDTF">2019-04-04T09:42:29Z</dcterms:created>
  <dcterms:modified xsi:type="dcterms:W3CDTF">2019-05-14T16:43:20Z</dcterms:modified>
</cp:coreProperties>
</file>