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846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3D5E-2A41-41C2-B591-0AB577E0E0E7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B05-2DAD-4F2B-AEAD-0839D51C09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8643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3D5E-2A41-41C2-B591-0AB577E0E0E7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B05-2DAD-4F2B-AEAD-0839D51C09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1818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3D5E-2A41-41C2-B591-0AB577E0E0E7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B05-2DAD-4F2B-AEAD-0839D51C09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0699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3D5E-2A41-41C2-B591-0AB577E0E0E7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B05-2DAD-4F2B-AEAD-0839D51C09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95099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3D5E-2A41-41C2-B591-0AB577E0E0E7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1213B05-2DAD-4F2B-AEAD-0839D51C09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338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3D5E-2A41-41C2-B591-0AB577E0E0E7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B05-2DAD-4F2B-AEAD-0839D51C09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6896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3D5E-2A41-41C2-B591-0AB577E0E0E7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B05-2DAD-4F2B-AEAD-0839D51C09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16430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3D5E-2A41-41C2-B591-0AB577E0E0E7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B05-2DAD-4F2B-AEAD-0839D51C09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35968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3D5E-2A41-41C2-B591-0AB577E0E0E7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B05-2DAD-4F2B-AEAD-0839D51C09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35339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3D5E-2A41-41C2-B591-0AB577E0E0E7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B05-2DAD-4F2B-AEAD-0839D51C09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44953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3D5E-2A41-41C2-B591-0AB577E0E0E7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B05-2DAD-4F2B-AEAD-0839D51C09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8991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3D5E-2A41-41C2-B591-0AB577E0E0E7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B05-2DAD-4F2B-AEAD-0839D51C09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20459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3D5E-2A41-41C2-B591-0AB577E0E0E7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B05-2DAD-4F2B-AEAD-0839D51C09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65407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3D5E-2A41-41C2-B591-0AB577E0E0E7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B05-2DAD-4F2B-AEAD-0839D51C09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99465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3D5E-2A41-41C2-B591-0AB577E0E0E7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B05-2DAD-4F2B-AEAD-0839D51C09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54383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3D5E-2A41-41C2-B591-0AB577E0E0E7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B05-2DAD-4F2B-AEAD-0839D51C09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49080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3D5E-2A41-41C2-B591-0AB577E0E0E7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B05-2DAD-4F2B-AEAD-0839D51C09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11808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3D5E-2A41-41C2-B591-0AB577E0E0E7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B05-2DAD-4F2B-AEAD-0839D51C09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22058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3D5E-2A41-41C2-B591-0AB577E0E0E7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B05-2DAD-4F2B-AEAD-0839D51C09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45723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3D5E-2A41-41C2-B591-0AB577E0E0E7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B05-2DAD-4F2B-AEAD-0839D51C09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40195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3D5E-2A41-41C2-B591-0AB577E0E0E7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B05-2DAD-4F2B-AEAD-0839D51C09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9250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3D5E-2A41-41C2-B591-0AB577E0E0E7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B05-2DAD-4F2B-AEAD-0839D51C09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492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3D5E-2A41-41C2-B591-0AB577E0E0E7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B05-2DAD-4F2B-AEAD-0839D51C09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7071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3D5E-2A41-41C2-B591-0AB577E0E0E7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B05-2DAD-4F2B-AEAD-0839D51C0994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16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3D5E-2A41-41C2-B591-0AB577E0E0E7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B05-2DAD-4F2B-AEAD-0839D51C0994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20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3D5E-2A41-41C2-B591-0AB577E0E0E7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B05-2DAD-4F2B-AEAD-0839D51C09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1190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3D5E-2A41-41C2-B591-0AB577E0E0E7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B05-2DAD-4F2B-AEAD-0839D51C09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8208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3D5E-2A41-41C2-B591-0AB577E0E0E7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B05-2DAD-4F2B-AEAD-0839D51C09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476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5383D5E-2A41-41C2-B591-0AB577E0E0E7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13B05-2DAD-4F2B-AEAD-0839D51C09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0160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5383D5E-2A41-41C2-B591-0AB577E0E0E7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1213B05-2DAD-4F2B-AEAD-0839D51C09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8515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  <p:sldLayoutId id="2147483859" r:id="rId13"/>
    <p:sldLayoutId id="2147483860" r:id="rId14"/>
    <p:sldLayoutId id="2147483861" r:id="rId15"/>
    <p:sldLayoutId id="2147483862" r:id="rId16"/>
    <p:sldLayoutId id="214748386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f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4473">
              <a:srgbClr val="CAD1D1"/>
            </a:gs>
            <a:gs pos="73000">
              <a:srgbClr val="E1E5E5"/>
            </a:gs>
            <a:gs pos="0">
              <a:schemeClr val="bg2">
                <a:tint val="98000"/>
                <a:hueMod val="124000"/>
                <a:satMod val="148000"/>
                <a:lumMod val="124000"/>
              </a:schemeClr>
            </a:gs>
            <a:gs pos="100000">
              <a:schemeClr val="bg2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68776" y="176645"/>
            <a:ext cx="7233661" cy="2379519"/>
          </a:xfrm>
        </p:spPr>
        <p:txBody>
          <a:bodyPr anchor="ctr"/>
          <a:lstStyle/>
          <a:p>
            <a:pPr algn="ctr"/>
            <a:r>
              <a:rPr lang="it-IT" dirty="0"/>
              <a:t>FERMAGAL PHARMA </a:t>
            </a:r>
            <a:r>
              <a:rPr lang="it-IT" dirty="0" err="1"/>
              <a:t>s.p.a</a:t>
            </a:r>
            <a:endParaRPr lang="it-IT" dirty="0"/>
          </a:p>
        </p:txBody>
      </p:sp>
      <p:pic>
        <p:nvPicPr>
          <p:cNvPr id="1026" name="Picture 2" descr="Risultati immagini per dna logo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130" y="857249"/>
            <a:ext cx="4572288" cy="457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5082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8916" y="0"/>
            <a:ext cx="3313084" cy="21924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7528" y="4527279"/>
            <a:ext cx="3734135" cy="23307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3836" y="2400300"/>
            <a:ext cx="3318164" cy="18409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Rettangolo 9"/>
          <p:cNvSpPr/>
          <p:nvPr/>
        </p:nvSpPr>
        <p:spPr>
          <a:xfrm>
            <a:off x="2217084" y="172911"/>
            <a:ext cx="64070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 cosa ci occupiamo?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399940" y="1382245"/>
            <a:ext cx="62241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/>
              <a:t>Produzione e distribuzione di farmaci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/>
              <a:t>Progettazione e manutenzione di macchinari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/>
              <a:t>Ricerca e sviluppo</a:t>
            </a:r>
          </a:p>
          <a:p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4177146" y="4527279"/>
            <a:ext cx="4000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Da più di 10 anni uniamo conoscenze tradizionali ed innovazione, grazie al nostro personale altamente qualificato.</a:t>
            </a:r>
          </a:p>
        </p:txBody>
      </p:sp>
    </p:spTree>
    <p:extLst>
      <p:ext uri="{BB962C8B-B14F-4D97-AF65-F5344CB8AC3E}">
        <p14:creationId xmlns:p14="http://schemas.microsoft.com/office/powerpoint/2010/main" val="2899803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914400"/>
            <a:r>
              <a:rPr lang="it-IT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rPr>
              <a:t>Dove ci troviamo?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La nostra sede principale è collocata a Milano e conta 200 dipendenti, le nostre filiali si trovano nelle principali città italiane: Roma, Firenze, Napoli, Venezia, Torino.</a:t>
            </a:r>
          </a:p>
        </p:txBody>
      </p:sp>
    </p:spTree>
    <p:extLst>
      <p:ext uri="{BB962C8B-B14F-4D97-AF65-F5344CB8AC3E}">
        <p14:creationId xmlns:p14="http://schemas.microsoft.com/office/powerpoint/2010/main" val="3155530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415372"/>
              </p:ext>
            </p:extLst>
          </p:nvPr>
        </p:nvGraphicFramePr>
        <p:xfrm>
          <a:off x="2528048" y="144107"/>
          <a:ext cx="9592234" cy="6493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3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4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56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711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Evento rischioso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Azioni di prevenzione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Eventuali assicurazioni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Accantonamento fondi o altro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482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Danneggiamento del prodotto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Scorte in magazzino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Sui beni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332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Incendio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Incendio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866">
                <a:tc>
                  <a:txBody>
                    <a:bodyPr/>
                    <a:lstStyle/>
                    <a:p>
                      <a:r>
                        <a:rPr lang="it-IT" dirty="0"/>
                        <a:t>Reazione allergica a nuovi farmaci sperimentali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Test di prevenzione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RC verso</a:t>
                      </a:r>
                      <a:r>
                        <a:rPr lang="it-IT" baseline="0" dirty="0"/>
                        <a:t> terzi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0606">
                <a:tc>
                  <a:txBody>
                    <a:bodyPr/>
                    <a:lstStyle/>
                    <a:p>
                      <a:r>
                        <a:rPr lang="it-IT" dirty="0"/>
                        <a:t>Furto di</a:t>
                      </a:r>
                      <a:r>
                        <a:rPr lang="it-IT" baseline="0" dirty="0"/>
                        <a:t> idea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Brevetto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Cyber </a:t>
                      </a:r>
                      <a:r>
                        <a:rPr lang="it-IT" dirty="0" err="1"/>
                        <a:t>risk</a:t>
                      </a:r>
                      <a:r>
                        <a:rPr lang="it-IT" dirty="0"/>
                        <a:t> (su perdita interna)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71126">
                <a:tc>
                  <a:txBody>
                    <a:bodyPr/>
                    <a:lstStyle/>
                    <a:p>
                      <a:r>
                        <a:rPr lang="it-IT" dirty="0"/>
                        <a:t>Concorrenza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Vincolare ricercatori</a:t>
                      </a:r>
                      <a:r>
                        <a:rPr lang="it-IT" baseline="0" dirty="0"/>
                        <a:t> con contratti a lungo termine; ricerche di mercato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68188">
                <a:tc>
                  <a:txBody>
                    <a:bodyPr/>
                    <a:lstStyle/>
                    <a:p>
                      <a:r>
                        <a:rPr lang="it-IT" dirty="0"/>
                        <a:t>Danno</a:t>
                      </a:r>
                      <a:r>
                        <a:rPr lang="it-IT" baseline="0" dirty="0"/>
                        <a:t> di immagine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Campagna di sensibilizzazione sui social e  progetti in scuole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Fondo</a:t>
                      </a:r>
                      <a:r>
                        <a:rPr lang="it-IT" baseline="0" dirty="0"/>
                        <a:t> emergenza per ritiro prodotto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00866">
                <a:tc>
                  <a:txBody>
                    <a:bodyPr/>
                    <a:lstStyle/>
                    <a:p>
                      <a:r>
                        <a:rPr lang="it-IT" dirty="0"/>
                        <a:t>Cambio</a:t>
                      </a:r>
                      <a:r>
                        <a:rPr lang="it-IT" baseline="0" dirty="0"/>
                        <a:t> politiche governative e comunitarie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Differenziazione del prodotto, personale</a:t>
                      </a:r>
                      <a:r>
                        <a:rPr lang="it-IT" baseline="0" dirty="0"/>
                        <a:t> dedicato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0606">
                <a:tc>
                  <a:txBody>
                    <a:bodyPr/>
                    <a:lstStyle/>
                    <a:p>
                      <a:r>
                        <a:rPr lang="it-IT" dirty="0"/>
                        <a:t>Furto in magazzino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Vigilanza e impianto di sicurezza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Furto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9083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rPr>
              <a:t>Reazione allergica ai nostri farmaci?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Prima della vendita tutti i nostri farmaci vengono esaminati più volte seguendo precise e specifiche tecniche.</a:t>
            </a:r>
          </a:p>
          <a:p>
            <a:r>
              <a:rPr lang="it-IT" dirty="0"/>
              <a:t>Nel caso in cui un cliente dovesse sviluppare reazioni allergiche da farmaci, l’azienda è coperta da un’assicurazione RC verso terzi.</a:t>
            </a:r>
          </a:p>
        </p:txBody>
      </p:sp>
    </p:spTree>
    <p:extLst>
      <p:ext uri="{BB962C8B-B14F-4D97-AF65-F5344CB8AC3E}">
        <p14:creationId xmlns:p14="http://schemas.microsoft.com/office/powerpoint/2010/main" val="3504961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323255" y="1473586"/>
            <a:ext cx="8574622" cy="2616199"/>
          </a:xfrm>
        </p:spPr>
        <p:txBody>
          <a:bodyPr anchor="t">
            <a:normAutofit/>
          </a:bodyPr>
          <a:lstStyle/>
          <a:p>
            <a:pPr algn="ctr"/>
            <a:r>
              <a:rPr lang="it-IT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rPr>
              <a:t>Danno di immagine?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333010" y="2545195"/>
            <a:ext cx="7034931" cy="3089179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it-IT" dirty="0"/>
              <a:t>L’azienda risarcisce i clienti per i danni subiti dai farmaci e organizza campagne di sensibilizzazione sui social e nelle scuole per informare sui relativi rischi.</a:t>
            </a:r>
          </a:p>
          <a:p>
            <a:pPr algn="l"/>
            <a:r>
              <a:rPr lang="it-IT" dirty="0"/>
              <a:t>Con l’obiettivo di limitare gli effetti negativi derivanti dai casi di reazioni allergiche, che immediatamente vengono enfatizzati dai media.</a:t>
            </a:r>
          </a:p>
          <a:p>
            <a:pPr algn="l"/>
            <a:r>
              <a:rPr lang="it-IT" dirty="0"/>
              <a:t>Produrre campagne informative relative agli «eccipienti», privi di principi attivi ma presenti pressoché in ogni farmaco, che spesso possono causare reazioni allergiche più o meno gravi, per rendere consapevoli </a:t>
            </a:r>
            <a:r>
              <a:rPr lang="it-IT"/>
              <a:t>i fruitori.</a:t>
            </a:r>
            <a:endParaRPr lang="it-IT" dirty="0"/>
          </a:p>
          <a:p>
            <a:pPr algn="l"/>
            <a:endParaRPr lang="it-IT" dirty="0"/>
          </a:p>
          <a:p>
            <a:pPr algn="l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0539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51C651-C926-4504-B9A5-C64C6F8BC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/>
              <a:t>Commenti finali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D13946-9B7F-4BBA-A0B9-F4BA6113C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/>
              <a:t>REDIGERE </a:t>
            </a:r>
            <a:r>
              <a:rPr lang="it-IT" dirty="0"/>
              <a:t>UN PIANO DI RISCHIO, CI HA RESI MAGGIORMENTE CONSAPEVOLI DEI POSSIBILI EVENTI NEGATIVI, DELLE AZIONI DA METTERE IN CAMPO E ANCHE DELLE OPPORTUNITA’ CHE POTREBBERO NASCERE DALLE SUDDETTE AZIONI.</a:t>
            </a:r>
          </a:p>
        </p:txBody>
      </p:sp>
    </p:spTree>
    <p:extLst>
      <p:ext uri="{BB962C8B-B14F-4D97-AF65-F5344CB8AC3E}">
        <p14:creationId xmlns:p14="http://schemas.microsoft.com/office/powerpoint/2010/main" val="278999779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rallasse">
  <a:themeElements>
    <a:clrScheme name="Parallass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ss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ss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TM02900688[[fn=Sfaccettatura]]</Template>
  <TotalTime>201</TotalTime>
  <Words>341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Corbel</vt:lpstr>
      <vt:lpstr>Wingdings</vt:lpstr>
      <vt:lpstr>Wingdings 2</vt:lpstr>
      <vt:lpstr>HDOfficeLightV0</vt:lpstr>
      <vt:lpstr>Parallasse</vt:lpstr>
      <vt:lpstr>FERMAGAL PHARMA s.p.a</vt:lpstr>
      <vt:lpstr>Presentazione standard di PowerPoint</vt:lpstr>
      <vt:lpstr>Dove ci troviamo?</vt:lpstr>
      <vt:lpstr>Presentazione standard di PowerPoint</vt:lpstr>
      <vt:lpstr>Reazione allergica ai nostri farmaci?</vt:lpstr>
      <vt:lpstr>Danno di immagine?</vt:lpstr>
      <vt:lpstr>Commenti finali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FERMAGAL pharma s.p.a</dc:title>
  <dc:creator>GALMOZZI.RICCARD.4TB</dc:creator>
  <cp:lastModifiedBy>Simona</cp:lastModifiedBy>
  <cp:revision>19</cp:revision>
  <dcterms:created xsi:type="dcterms:W3CDTF">2019-04-04T07:28:18Z</dcterms:created>
  <dcterms:modified xsi:type="dcterms:W3CDTF">2019-05-14T16:32:09Z</dcterms:modified>
</cp:coreProperties>
</file>