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EVENTI</a:t>
            </a:r>
            <a:r>
              <a:rPr lang="it-IT" baseline="0" dirty="0"/>
              <a:t> DANNOSI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592470472440945"/>
          <c:y val="9.754686899933139E-2"/>
          <c:w val="0.85511048228346453"/>
          <c:h val="0.776701170232457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Danno diretto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Fornitura di materie prime/ ritardo nelle consegne</c:v>
                </c:pt>
                <c:pt idx="1">
                  <c:v>Concorrenza
</c:v>
                </c:pt>
                <c:pt idx="2">
                  <c:v>Furto e incendio
</c:v>
                </c:pt>
                <c:pt idx="3">
                  <c:v>nuove allergie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1-45C2-81A4-31AB66E61A3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Danno indiretto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Fornitura di materie prime/ ritardo nelle consegne</c:v>
                </c:pt>
                <c:pt idx="1">
                  <c:v>Concorrenza
</c:v>
                </c:pt>
                <c:pt idx="2">
                  <c:v>Furto e incendio
</c:v>
                </c:pt>
                <c:pt idx="3">
                  <c:v>nuove allergie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1-45C2-81A4-31AB66E61A3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Copertura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Fornitura di materie prime/ ritardo nelle consegne</c:v>
                </c:pt>
                <c:pt idx="1">
                  <c:v>Concorrenza
</c:v>
                </c:pt>
                <c:pt idx="2">
                  <c:v>Furto e incendio
</c:v>
                </c:pt>
                <c:pt idx="3">
                  <c:v>nuove allergie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1-45C2-81A4-31AB66E61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467696"/>
        <c:axId val="341688560"/>
      </c:barChart>
      <c:catAx>
        <c:axId val="43446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1688560"/>
        <c:crosses val="autoZero"/>
        <c:auto val="1"/>
        <c:lblAlgn val="ctr"/>
        <c:lblOffset val="100"/>
        <c:noMultiLvlLbl val="0"/>
      </c:catAx>
      <c:valAx>
        <c:axId val="34168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446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951CE-42C0-491F-89FE-5EB8442879C1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951ED4D-5643-40DB-808F-E0598B55E13D}">
      <dgm:prSet phldrT="[Testo]" custT="1"/>
      <dgm:spPr/>
      <dgm:t>
        <a:bodyPr/>
        <a:lstStyle/>
        <a:p>
          <a:r>
            <a:rPr lang="it-IT" sz="1800" dirty="0"/>
            <a:t>Sviluppo nuove allergie: Ritiro dei prodotti dal mercato</a:t>
          </a:r>
        </a:p>
      </dgm:t>
    </dgm:pt>
    <dgm:pt modelId="{3EF40FAA-3DFB-4836-85E1-3C85C6E37A99}" type="parTrans" cxnId="{72A3C7CE-FD76-49D2-BA26-BFF335059BC4}">
      <dgm:prSet/>
      <dgm:spPr/>
      <dgm:t>
        <a:bodyPr/>
        <a:lstStyle/>
        <a:p>
          <a:endParaRPr lang="it-IT"/>
        </a:p>
      </dgm:t>
    </dgm:pt>
    <dgm:pt modelId="{AD82AE0C-8DF3-4453-A3B1-2E9CDC7ED22B}" type="sibTrans" cxnId="{72A3C7CE-FD76-49D2-BA26-BFF335059BC4}">
      <dgm:prSet/>
      <dgm:spPr/>
      <dgm:t>
        <a:bodyPr/>
        <a:lstStyle/>
        <a:p>
          <a:endParaRPr lang="it-IT"/>
        </a:p>
      </dgm:t>
    </dgm:pt>
    <dgm:pt modelId="{8547C654-EC18-4D96-BA7A-16F0A945ED6B}">
      <dgm:prSet phldrT="[Testo]" custT="1"/>
      <dgm:spPr/>
      <dgm:t>
        <a:bodyPr/>
        <a:lstStyle/>
        <a:p>
          <a:r>
            <a:rPr lang="it-IT" sz="1800" dirty="0"/>
            <a:t>Concorrenza: diminuzione dei profitti</a:t>
          </a:r>
        </a:p>
      </dgm:t>
    </dgm:pt>
    <dgm:pt modelId="{C9EF416E-618F-4BDB-AE0F-C441559847F1}" type="parTrans" cxnId="{3CCF804B-69BB-40A4-9202-1AD27AC3BC14}">
      <dgm:prSet/>
      <dgm:spPr/>
      <dgm:t>
        <a:bodyPr/>
        <a:lstStyle/>
        <a:p>
          <a:endParaRPr lang="it-IT"/>
        </a:p>
      </dgm:t>
    </dgm:pt>
    <dgm:pt modelId="{6C917739-037F-4EAF-84E5-57F027F7D2E6}" type="sibTrans" cxnId="{3CCF804B-69BB-40A4-9202-1AD27AC3BC14}">
      <dgm:prSet/>
      <dgm:spPr/>
      <dgm:t>
        <a:bodyPr/>
        <a:lstStyle/>
        <a:p>
          <a:endParaRPr lang="it-IT"/>
        </a:p>
      </dgm:t>
    </dgm:pt>
    <dgm:pt modelId="{99709B43-143B-4820-A96A-AA1F76FBB623}">
      <dgm:prSet phldrT="[Testo]" custT="1"/>
      <dgm:spPr/>
      <dgm:t>
        <a:bodyPr/>
        <a:lstStyle/>
        <a:p>
          <a:r>
            <a:rPr lang="it-IT" sz="1800" dirty="0"/>
            <a:t>Ritardo nelle consegne: ritardo nella produzione</a:t>
          </a:r>
        </a:p>
      </dgm:t>
    </dgm:pt>
    <dgm:pt modelId="{FA59E404-F5E2-4BBB-A58D-D6BA83623803}" type="parTrans" cxnId="{362B20D3-5D15-4746-B72D-30426968E99D}">
      <dgm:prSet/>
      <dgm:spPr/>
      <dgm:t>
        <a:bodyPr/>
        <a:lstStyle/>
        <a:p>
          <a:endParaRPr lang="it-IT"/>
        </a:p>
      </dgm:t>
    </dgm:pt>
    <dgm:pt modelId="{76F591A0-2203-45D8-88F5-547726C51B3D}" type="sibTrans" cxnId="{362B20D3-5D15-4746-B72D-30426968E99D}">
      <dgm:prSet/>
      <dgm:spPr/>
      <dgm:t>
        <a:bodyPr/>
        <a:lstStyle/>
        <a:p>
          <a:endParaRPr lang="it-IT"/>
        </a:p>
      </dgm:t>
    </dgm:pt>
    <dgm:pt modelId="{92932378-2D32-498E-A037-225FF44DA91D}">
      <dgm:prSet phldrT="[Testo]" custT="1"/>
      <dgm:spPr/>
      <dgm:t>
        <a:bodyPr/>
        <a:lstStyle/>
        <a:p>
          <a:r>
            <a:rPr lang="it-IT" sz="1800" dirty="0"/>
            <a:t>Furto e incendio: temporanea interruzione vendite</a:t>
          </a:r>
        </a:p>
      </dgm:t>
    </dgm:pt>
    <dgm:pt modelId="{D4227634-F689-47CF-894D-6B113CBC0B8B}" type="parTrans" cxnId="{D635C030-148E-4724-98A6-612153669908}">
      <dgm:prSet/>
      <dgm:spPr/>
      <dgm:t>
        <a:bodyPr/>
        <a:lstStyle/>
        <a:p>
          <a:endParaRPr lang="it-IT"/>
        </a:p>
      </dgm:t>
    </dgm:pt>
    <dgm:pt modelId="{7F9C01C9-EEBE-4411-A816-29F5C3CF4828}" type="sibTrans" cxnId="{D635C030-148E-4724-98A6-612153669908}">
      <dgm:prSet/>
      <dgm:spPr/>
      <dgm:t>
        <a:bodyPr/>
        <a:lstStyle/>
        <a:p>
          <a:endParaRPr lang="it-IT"/>
        </a:p>
      </dgm:t>
    </dgm:pt>
    <dgm:pt modelId="{2792ADF9-233E-4DC3-90A4-1B7F7AED6087}" type="pres">
      <dgm:prSet presAssocID="{A00951CE-42C0-491F-89FE-5EB8442879C1}" presName="compositeShape" presStyleCnt="0">
        <dgm:presLayoutVars>
          <dgm:chMax val="9"/>
          <dgm:dir/>
          <dgm:resizeHandles val="exact"/>
        </dgm:presLayoutVars>
      </dgm:prSet>
      <dgm:spPr/>
    </dgm:pt>
    <dgm:pt modelId="{AB648D11-E5D9-4489-B770-49006C9E5E22}" type="pres">
      <dgm:prSet presAssocID="{A00951CE-42C0-491F-89FE-5EB8442879C1}" presName="triangle1" presStyleLbl="node1" presStyleIdx="0" presStyleCnt="4" custLinFactNeighborX="325" custLinFactNeighborY="649">
        <dgm:presLayoutVars>
          <dgm:bulletEnabled val="1"/>
        </dgm:presLayoutVars>
      </dgm:prSet>
      <dgm:spPr/>
    </dgm:pt>
    <dgm:pt modelId="{66787BFD-B48E-48A3-8D79-89B3739749F1}" type="pres">
      <dgm:prSet presAssocID="{A00951CE-42C0-491F-89FE-5EB8442879C1}" presName="triangle2" presStyleLbl="node1" presStyleIdx="1" presStyleCnt="4">
        <dgm:presLayoutVars>
          <dgm:bulletEnabled val="1"/>
        </dgm:presLayoutVars>
      </dgm:prSet>
      <dgm:spPr/>
    </dgm:pt>
    <dgm:pt modelId="{70AFEB5F-DC9C-4391-B67E-EA349FF432DF}" type="pres">
      <dgm:prSet presAssocID="{A00951CE-42C0-491F-89FE-5EB8442879C1}" presName="triangle3" presStyleLbl="node1" presStyleIdx="2" presStyleCnt="4">
        <dgm:presLayoutVars>
          <dgm:bulletEnabled val="1"/>
        </dgm:presLayoutVars>
      </dgm:prSet>
      <dgm:spPr/>
    </dgm:pt>
    <dgm:pt modelId="{AFEFD98F-44CB-44C7-9185-B91C872F47DB}" type="pres">
      <dgm:prSet presAssocID="{A00951CE-42C0-491F-89FE-5EB8442879C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7814CD13-1BD8-4351-89BE-763AA1E34650}" type="presOf" srcId="{92932378-2D32-498E-A037-225FF44DA91D}" destId="{AFEFD98F-44CB-44C7-9185-B91C872F47DB}" srcOrd="0" destOrd="0" presId="urn:microsoft.com/office/officeart/2005/8/layout/pyramid4"/>
    <dgm:cxn modelId="{D635C030-148E-4724-98A6-612153669908}" srcId="{A00951CE-42C0-491F-89FE-5EB8442879C1}" destId="{92932378-2D32-498E-A037-225FF44DA91D}" srcOrd="3" destOrd="0" parTransId="{D4227634-F689-47CF-894D-6B113CBC0B8B}" sibTransId="{7F9C01C9-EEBE-4411-A816-29F5C3CF4828}"/>
    <dgm:cxn modelId="{029DA440-4F30-47D9-9FBC-C8E608B4FC4E}" type="presOf" srcId="{99709B43-143B-4820-A96A-AA1F76FBB623}" destId="{70AFEB5F-DC9C-4391-B67E-EA349FF432DF}" srcOrd="0" destOrd="0" presId="urn:microsoft.com/office/officeart/2005/8/layout/pyramid4"/>
    <dgm:cxn modelId="{3CCF804B-69BB-40A4-9202-1AD27AC3BC14}" srcId="{A00951CE-42C0-491F-89FE-5EB8442879C1}" destId="{8547C654-EC18-4D96-BA7A-16F0A945ED6B}" srcOrd="1" destOrd="0" parTransId="{C9EF416E-618F-4BDB-AE0F-C441559847F1}" sibTransId="{6C917739-037F-4EAF-84E5-57F027F7D2E6}"/>
    <dgm:cxn modelId="{33BCAE78-F54F-48DC-99BD-34563307A6D8}" type="presOf" srcId="{E951ED4D-5643-40DB-808F-E0598B55E13D}" destId="{AB648D11-E5D9-4489-B770-49006C9E5E22}" srcOrd="0" destOrd="0" presId="urn:microsoft.com/office/officeart/2005/8/layout/pyramid4"/>
    <dgm:cxn modelId="{61F51CCC-C378-47D7-8C97-86550BDD951C}" type="presOf" srcId="{8547C654-EC18-4D96-BA7A-16F0A945ED6B}" destId="{66787BFD-B48E-48A3-8D79-89B3739749F1}" srcOrd="0" destOrd="0" presId="urn:microsoft.com/office/officeart/2005/8/layout/pyramid4"/>
    <dgm:cxn modelId="{72A3C7CE-FD76-49D2-BA26-BFF335059BC4}" srcId="{A00951CE-42C0-491F-89FE-5EB8442879C1}" destId="{E951ED4D-5643-40DB-808F-E0598B55E13D}" srcOrd="0" destOrd="0" parTransId="{3EF40FAA-3DFB-4836-85E1-3C85C6E37A99}" sibTransId="{AD82AE0C-8DF3-4453-A3B1-2E9CDC7ED22B}"/>
    <dgm:cxn modelId="{362B20D3-5D15-4746-B72D-30426968E99D}" srcId="{A00951CE-42C0-491F-89FE-5EB8442879C1}" destId="{99709B43-143B-4820-A96A-AA1F76FBB623}" srcOrd="2" destOrd="0" parTransId="{FA59E404-F5E2-4BBB-A58D-D6BA83623803}" sibTransId="{76F591A0-2203-45D8-88F5-547726C51B3D}"/>
    <dgm:cxn modelId="{896FF5E9-2399-4F58-B04C-FCF6146FE84C}" type="presOf" srcId="{A00951CE-42C0-491F-89FE-5EB8442879C1}" destId="{2792ADF9-233E-4DC3-90A4-1B7F7AED6087}" srcOrd="0" destOrd="0" presId="urn:microsoft.com/office/officeart/2005/8/layout/pyramid4"/>
    <dgm:cxn modelId="{16ADCD0D-BE29-4075-BBE1-7FDB58EBE211}" type="presParOf" srcId="{2792ADF9-233E-4DC3-90A4-1B7F7AED6087}" destId="{AB648D11-E5D9-4489-B770-49006C9E5E22}" srcOrd="0" destOrd="0" presId="urn:microsoft.com/office/officeart/2005/8/layout/pyramid4"/>
    <dgm:cxn modelId="{FEEFCCC9-A1C3-4813-88F6-8F26773FF908}" type="presParOf" srcId="{2792ADF9-233E-4DC3-90A4-1B7F7AED6087}" destId="{66787BFD-B48E-48A3-8D79-89B3739749F1}" srcOrd="1" destOrd="0" presId="urn:microsoft.com/office/officeart/2005/8/layout/pyramid4"/>
    <dgm:cxn modelId="{9C9A459F-AA83-4D15-9CAA-CDB317CFE088}" type="presParOf" srcId="{2792ADF9-233E-4DC3-90A4-1B7F7AED6087}" destId="{70AFEB5F-DC9C-4391-B67E-EA349FF432DF}" srcOrd="2" destOrd="0" presId="urn:microsoft.com/office/officeart/2005/8/layout/pyramid4"/>
    <dgm:cxn modelId="{F2CE3717-0F12-4B45-B880-6FD789A33A5C}" type="presParOf" srcId="{2792ADF9-233E-4DC3-90A4-1B7F7AED6087}" destId="{AFEFD98F-44CB-44C7-9185-B91C872F47D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48D11-E5D9-4489-B770-49006C9E5E22}">
      <dsp:nvSpPr>
        <dsp:cNvPr id="0" name=""/>
        <dsp:cNvSpPr/>
      </dsp:nvSpPr>
      <dsp:spPr>
        <a:xfrm>
          <a:off x="1738576" y="20795"/>
          <a:ext cx="3204249" cy="320424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Sviluppo nuove allergie: Ritiro dei prodotti dal mercato</a:t>
          </a:r>
        </a:p>
      </dsp:txBody>
      <dsp:txXfrm>
        <a:off x="2539638" y="1622920"/>
        <a:ext cx="1602125" cy="1602124"/>
      </dsp:txXfrm>
    </dsp:sp>
    <dsp:sp modelId="{66787BFD-B48E-48A3-8D79-89B3739749F1}">
      <dsp:nvSpPr>
        <dsp:cNvPr id="0" name=""/>
        <dsp:cNvSpPr/>
      </dsp:nvSpPr>
      <dsp:spPr>
        <a:xfrm>
          <a:off x="126037" y="3204249"/>
          <a:ext cx="3204249" cy="320424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Concorrenza: diminuzione dei profitti</a:t>
          </a:r>
        </a:p>
      </dsp:txBody>
      <dsp:txXfrm>
        <a:off x="927099" y="4806374"/>
        <a:ext cx="1602125" cy="1602124"/>
      </dsp:txXfrm>
    </dsp:sp>
    <dsp:sp modelId="{70AFEB5F-DC9C-4391-B67E-EA349FF432DF}">
      <dsp:nvSpPr>
        <dsp:cNvPr id="0" name=""/>
        <dsp:cNvSpPr/>
      </dsp:nvSpPr>
      <dsp:spPr>
        <a:xfrm rot="10800000">
          <a:off x="1728162" y="3204249"/>
          <a:ext cx="3204249" cy="320424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Ritardo nelle consegne: ritardo nella produzione</a:t>
          </a:r>
        </a:p>
      </dsp:txBody>
      <dsp:txXfrm rot="10800000">
        <a:off x="2529224" y="3204249"/>
        <a:ext cx="1602125" cy="1602124"/>
      </dsp:txXfrm>
    </dsp:sp>
    <dsp:sp modelId="{AFEFD98F-44CB-44C7-9185-B91C872F47DB}">
      <dsp:nvSpPr>
        <dsp:cNvPr id="0" name=""/>
        <dsp:cNvSpPr/>
      </dsp:nvSpPr>
      <dsp:spPr>
        <a:xfrm>
          <a:off x="3330287" y="3204249"/>
          <a:ext cx="3204249" cy="320424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Furto e incendio: temporanea interruzione vendite</a:t>
          </a:r>
        </a:p>
      </dsp:txBody>
      <dsp:txXfrm>
        <a:off x="4131349" y="4806374"/>
        <a:ext cx="1602125" cy="160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57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06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04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44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77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93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1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3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75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7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38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7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32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F0B0-6E83-4997-BEFF-EB54E56C69E1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8D9099-DA2A-49B6-977B-C4259FB6B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9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56" y="1726733"/>
            <a:ext cx="7830418" cy="484032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73035" y="779318"/>
            <a:ext cx="735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DASS BIO COSMETIC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14700" y="3040970"/>
            <a:ext cx="2234046" cy="92571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65268" y="2951019"/>
            <a:ext cx="353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latin typeface="Bauhaus 93" panose="04030905020B02020C02" pitchFamily="82" charset="0"/>
              </a:rPr>
              <a:t>DASS </a:t>
            </a:r>
          </a:p>
        </p:txBody>
      </p:sp>
    </p:spTree>
    <p:extLst>
      <p:ext uri="{BB962C8B-B14F-4D97-AF65-F5344CB8AC3E}">
        <p14:creationId xmlns:p14="http://schemas.microsoft.com/office/powerpoint/2010/main" val="181025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82789" y="1613621"/>
            <a:ext cx="4285385" cy="4093368"/>
          </a:xfrm>
        </p:spPr>
        <p:txBody>
          <a:bodyPr/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Impresa commerciale </a:t>
            </a:r>
            <a:r>
              <a:rPr lang="it-IT" dirty="0" err="1">
                <a:solidFill>
                  <a:schemeClr val="tx1"/>
                </a:solidFill>
              </a:rPr>
              <a:t>s.r.l</a:t>
            </a:r>
            <a:endParaRPr lang="it-IT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Attività principale: produzione cosmetici biologici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Attività secondaria: collaborazioni con università per ricerca e sviluppo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Ubicazione: Saint-Victor, Parigi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Fatturato: 1,000.000 €</a:t>
            </a:r>
          </a:p>
          <a:p>
            <a:pPr algn="l">
              <a:buClrTx/>
            </a:pPr>
            <a:endParaRPr lang="it-IT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it-IT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93" y="457850"/>
            <a:ext cx="6874453" cy="565676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62992" y="2171700"/>
            <a:ext cx="54379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DASS</a:t>
            </a:r>
          </a:p>
        </p:txBody>
      </p:sp>
    </p:spTree>
    <p:extLst>
      <p:ext uri="{BB962C8B-B14F-4D97-AF65-F5344CB8AC3E}">
        <p14:creationId xmlns:p14="http://schemas.microsoft.com/office/powerpoint/2010/main" val="260556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98561"/>
              </p:ext>
            </p:extLst>
          </p:nvPr>
        </p:nvGraphicFramePr>
        <p:xfrm>
          <a:off x="1787233" y="2347532"/>
          <a:ext cx="7180120" cy="80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334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 rischioso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Azioni di prevenzione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Eventuali assicurazioni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Accantonamento fondi o altro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7425"/>
              </p:ext>
            </p:extLst>
          </p:nvPr>
        </p:nvGraphicFramePr>
        <p:xfrm>
          <a:off x="1787233" y="3153866"/>
          <a:ext cx="7180120" cy="211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629">
                <a:tc>
                  <a:txBody>
                    <a:bodyPr/>
                    <a:lstStyle/>
                    <a:p>
                      <a:r>
                        <a:rPr lang="it-IT" dirty="0"/>
                        <a:t>Sviluppo</a:t>
                      </a:r>
                      <a:r>
                        <a:rPr lang="it-IT" baseline="0" dirty="0"/>
                        <a:t> nuove allergie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Controllo</a:t>
                      </a:r>
                      <a:r>
                        <a:rPr lang="it-IT" baseline="0" dirty="0"/>
                        <a:t> prodotti con test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RC</a:t>
                      </a:r>
                      <a:r>
                        <a:rPr lang="it-IT" baseline="0" dirty="0"/>
                        <a:t> verso terzi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11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Furto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 e incendio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Impianto allarme-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 sicurezza/ estintori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Furto e calamità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157" y="83353"/>
            <a:ext cx="2155945" cy="16727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35" y="1900502"/>
            <a:ext cx="2524991" cy="48328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55658" t="-7155" r="-1990" b="2625"/>
          <a:stretch/>
        </p:blipFill>
        <p:spPr>
          <a:xfrm>
            <a:off x="122932" y="83353"/>
            <a:ext cx="1755928" cy="215091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271265" y="1638892"/>
            <a:ext cx="584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	</a:t>
            </a:r>
            <a:r>
              <a:rPr lang="it-IT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RECOVERY PLAN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949"/>
              </p:ext>
            </p:extLst>
          </p:nvPr>
        </p:nvGraphicFramePr>
        <p:xfrm>
          <a:off x="1787233" y="5273612"/>
          <a:ext cx="7180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Concorrenza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Brevetti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39186"/>
              </p:ext>
            </p:extLst>
          </p:nvPr>
        </p:nvGraphicFramePr>
        <p:xfrm>
          <a:off x="1787233" y="5644452"/>
          <a:ext cx="71801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4853">
                <a:tc>
                  <a:txBody>
                    <a:bodyPr/>
                    <a:lstStyle/>
                    <a:p>
                      <a:r>
                        <a:rPr lang="it-IT" dirty="0"/>
                        <a:t>Fornitura di materie prime/ ritardo nelle consegne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penali per i trasportatori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Aumento scorte in magazzino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1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91297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48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178643622"/>
              </p:ext>
            </p:extLst>
          </p:nvPr>
        </p:nvGraphicFramePr>
        <p:xfrm>
          <a:off x="2265218" y="163885"/>
          <a:ext cx="6660574" cy="640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-114940" y="328044"/>
            <a:ext cx="40323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EVENTI DANNOSI INDIRETTI</a:t>
            </a:r>
          </a:p>
        </p:txBody>
      </p:sp>
    </p:spTree>
    <p:extLst>
      <p:ext uri="{BB962C8B-B14F-4D97-AF65-F5344CB8AC3E}">
        <p14:creationId xmlns:p14="http://schemas.microsoft.com/office/powerpoint/2010/main" val="36586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0888" y="822613"/>
            <a:ext cx="9081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Siamo riusciti a calcolare meglio i danni diretti perché sono più frequenti e classificabili, riusciamo quindi a tenerli sotto controllo o mitigarne le conseguenze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Essendo meno frequenti e non perfettamente catalogabili, i danni indiretti non si possono calcolare con precisione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</a:t>
            </a:r>
            <a:r>
              <a:rPr lang="it-IT" dirty="0" err="1"/>
              <a:t>Disaster</a:t>
            </a:r>
            <a:r>
              <a:rPr lang="it-IT" dirty="0"/>
              <a:t> Recovery Plan consente di avere un quadro più chiaro di tutte le possibilità negative, per trasformarle in opportunità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N.B. Non basarsi sulle emoticon, hanno solo scopo illustrativo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738263" y="203353"/>
            <a:ext cx="5032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COMMENTI FINALI:</a:t>
            </a:r>
          </a:p>
        </p:txBody>
      </p:sp>
      <p:pic>
        <p:nvPicPr>
          <p:cNvPr id="1026" name="Picture 2" descr="Risultati immagini per emotic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38521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43" y="45800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emoticon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1" y="4350092"/>
            <a:ext cx="1764443" cy="11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3400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203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Bauhaus 93</vt:lpstr>
      <vt:lpstr>Trebuchet MS</vt:lpstr>
      <vt:lpstr>Wingdings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SCANDURRA.SARA.4TB</dc:creator>
  <cp:lastModifiedBy>Simona</cp:lastModifiedBy>
  <cp:revision>23</cp:revision>
  <dcterms:created xsi:type="dcterms:W3CDTF">2019-04-04T07:34:32Z</dcterms:created>
  <dcterms:modified xsi:type="dcterms:W3CDTF">2019-05-14T16:04:01Z</dcterms:modified>
</cp:coreProperties>
</file>