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74" r:id="rId2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A05"/>
    <a:srgbClr val="800000"/>
    <a:srgbClr val="FFFF00"/>
    <a:srgbClr val="D95353"/>
    <a:srgbClr val="D43C3C"/>
    <a:srgbClr val="EC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66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87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53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341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54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679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774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66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606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744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71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530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853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039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844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403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534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017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484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37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214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93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899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12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800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398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3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92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7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0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33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29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83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11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619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F50233-4380-430C-A3E9-57AB87816D06}" type="datetimeFigureOut">
              <a:rPr lang="it-IT" smtClean="0"/>
              <a:t>14/05/2019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538B783-3309-4BA3-AAFF-2777D0E348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13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besecurity.com/" TargetMode="External"/><Relationship Id="rId2" Type="http://schemas.openxmlformats.org/officeDocument/2006/relationships/hyperlink" Target="mailto:cubesecurity@live.it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o 3"/>
          <p:cNvSpPr/>
          <p:nvPr/>
        </p:nvSpPr>
        <p:spPr>
          <a:xfrm>
            <a:off x="2483425" y="2926630"/>
            <a:ext cx="581892" cy="519544"/>
          </a:xfrm>
          <a:prstGeom prst="cube">
            <a:avLst/>
          </a:prstGeom>
          <a:solidFill>
            <a:srgbClr val="8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17419" y="2853894"/>
            <a:ext cx="9144000" cy="1492683"/>
          </a:xfrm>
        </p:spPr>
        <p:txBody>
          <a:bodyPr>
            <a:normAutofit/>
          </a:bodyPr>
          <a:lstStyle/>
          <a:p>
            <a:r>
              <a:rPr lang="it-IT" sz="4400" dirty="0" err="1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Alarms</a:t>
            </a:r>
            <a:endParaRPr lang="it-IT" sz="4400" dirty="0">
              <a:ln w="952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47212" y="1958130"/>
            <a:ext cx="3472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rgbClr val="950A05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 Condensed" panose="020B0502040204020203" pitchFamily="34" charset="0"/>
              </a:rPr>
              <a:t>CUBE SECURITY</a:t>
            </a:r>
            <a:endParaRPr lang="it-IT" sz="5400" b="0" cap="none" spc="0" dirty="0">
              <a:ln w="0"/>
              <a:solidFill>
                <a:srgbClr val="950A05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659592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66" y="3950533"/>
            <a:ext cx="3737318" cy="203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6" y="903249"/>
            <a:ext cx="3613439" cy="2953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/>
          <p:cNvSpPr txBox="1"/>
          <p:nvPr/>
        </p:nvSpPr>
        <p:spPr>
          <a:xfrm>
            <a:off x="550716" y="1226127"/>
            <a:ext cx="598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latin typeface="Bahnschrift Light" panose="020B0502040204020203" pitchFamily="34" charset="0"/>
              </a:rPr>
              <a:t>IL NOSTRO PRODOTTO: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587961" y="4792449"/>
            <a:ext cx="376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ahnschrift Light" panose="020B0502040204020203" pitchFamily="34" charset="0"/>
              </a:rPr>
              <a:t>CUBE-CAM PRO</a:t>
            </a:r>
          </a:p>
        </p:txBody>
      </p:sp>
    </p:spTree>
    <p:extLst>
      <p:ext uri="{BB962C8B-B14F-4D97-AF65-F5344CB8AC3E}">
        <p14:creationId xmlns:p14="http://schemas.microsoft.com/office/powerpoint/2010/main" val="2750744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3999" y="457200"/>
            <a:ext cx="9538855" cy="5985164"/>
          </a:xfrm>
        </p:spPr>
        <p:txBody>
          <a:bodyPr>
            <a:normAutofit fontScale="90000"/>
          </a:bodyPr>
          <a:lstStyle/>
          <a:p>
            <a:br>
              <a:rPr lang="it-IT" sz="4400" dirty="0">
                <a:latin typeface="Bahnschrift" panose="020B0502040204020203" pitchFamily="34" charset="0"/>
              </a:rPr>
            </a:br>
            <a:br>
              <a:rPr lang="it-IT" sz="4400" dirty="0">
                <a:latin typeface="Bahnschrift" panose="020B0502040204020203" pitchFamily="34" charset="0"/>
              </a:rPr>
            </a:br>
            <a:r>
              <a:rPr lang="it-IT" sz="3600" dirty="0">
                <a:latin typeface="Bahnschrift Condensed" panose="020B0502040204020203" pitchFamily="34" charset="0"/>
              </a:rPr>
              <a:t>Cube security è un’impresa dedicata alla vostra sicurezza.</a:t>
            </a:r>
            <a:br>
              <a:rPr lang="it-IT" sz="3600" dirty="0">
                <a:latin typeface="Bahnschrift Condensed" panose="020B0502040204020203" pitchFamily="34" charset="0"/>
              </a:rPr>
            </a:br>
            <a:r>
              <a:rPr lang="it-IT" sz="3600" dirty="0">
                <a:latin typeface="Bahnschrift Condensed" panose="020B0502040204020203" pitchFamily="34" charset="0"/>
              </a:rPr>
              <a:t>Ci occupiamo di fornirvi sistemi di allarme e videosorveglianza in grado di prevenire furti. Disponiamo di sistemi all’avanguardia realizzati in 10 sedi in tutto il mondo e di un capitale sociale di</a:t>
            </a:r>
            <a:br>
              <a:rPr lang="it-IT" sz="3600" dirty="0">
                <a:latin typeface="Bahnschrift Condensed" panose="020B0502040204020203" pitchFamily="34" charset="0"/>
              </a:rPr>
            </a:br>
            <a:r>
              <a:rPr lang="it-IT" sz="3600" dirty="0">
                <a:latin typeface="Bahnschrift Condensed" panose="020B0502040204020203" pitchFamily="34" charset="0"/>
              </a:rPr>
              <a:t>€ 1.500.000.</a:t>
            </a:r>
            <a:br>
              <a:rPr lang="it-IT" sz="3600" dirty="0">
                <a:latin typeface="Bahnschrift Condensed" panose="020B0502040204020203" pitchFamily="34" charset="0"/>
              </a:rPr>
            </a:br>
            <a:br>
              <a:rPr lang="it-IT" sz="4400" dirty="0">
                <a:latin typeface="Bahnschrift" panose="020B0502040204020203" pitchFamily="34" charset="0"/>
              </a:rPr>
            </a:br>
            <a:br>
              <a:rPr lang="it-IT" sz="4400" dirty="0">
                <a:latin typeface="Bahnschrift" panose="020B0502040204020203" pitchFamily="34" charset="0"/>
              </a:rPr>
            </a:br>
            <a:endParaRPr lang="it-IT" sz="4400" dirty="0">
              <a:latin typeface="Bahnschrift" panose="020B0502040204020203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53045" y="4724255"/>
            <a:ext cx="9209809" cy="179084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Sede Italia: Brescia, via Ammiraglio 18</a:t>
            </a:r>
          </a:p>
          <a:p>
            <a:r>
              <a:rPr lang="it-IT" dirty="0"/>
              <a:t>E-mail: </a:t>
            </a:r>
            <a:r>
              <a:rPr lang="it-IT" dirty="0">
                <a:hlinkClick r:id="rId2"/>
              </a:rPr>
              <a:t>cubesecurity@live.it</a:t>
            </a:r>
            <a:endParaRPr lang="it-IT" dirty="0"/>
          </a:p>
          <a:p>
            <a:r>
              <a:rPr lang="it-IT" dirty="0"/>
              <a:t>Telefono: 03829475317</a:t>
            </a:r>
          </a:p>
          <a:p>
            <a:r>
              <a:rPr lang="it-IT" dirty="0"/>
              <a:t>Sito web: </a:t>
            </a:r>
            <a:r>
              <a:rPr lang="it-IT" dirty="0">
                <a:hlinkClick r:id="rId3"/>
              </a:rPr>
              <a:t>www.cubesecurity.com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595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180446"/>
              </p:ext>
            </p:extLst>
          </p:nvPr>
        </p:nvGraphicFramePr>
        <p:xfrm>
          <a:off x="623456" y="1326861"/>
          <a:ext cx="10813472" cy="52171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03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3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3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Rischi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Assicurazione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Prevenzione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Fondi 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Difficoltà</a:t>
                      </a:r>
                      <a:r>
                        <a:rPr lang="it-IT" baseline="0" dirty="0"/>
                        <a:t> a inserirsi nel mercato.</a:t>
                      </a:r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Importanti investimenti in ricerca e sviluppo e brevetto delle innovazioni prodotte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Concorrenza .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Offerte e pubblicità con testimonial</a:t>
                      </a:r>
                      <a:r>
                        <a:rPr lang="it-IT" baseline="0" dirty="0"/>
                        <a:t> famosi.</a:t>
                      </a:r>
                      <a:endParaRPr lang="it-I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Cyber </a:t>
                      </a:r>
                      <a:r>
                        <a:rPr lang="it-IT" dirty="0" err="1"/>
                        <a:t>risk</a:t>
                      </a:r>
                      <a:r>
                        <a:rPr lang="it-IT" dirty="0"/>
                        <a:t>.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Cyber risk (danni diretti all’impresa e danni verso terzi).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Sistemi di sicurezza informatici (software antivirus e firewall, </a:t>
                      </a:r>
                      <a:r>
                        <a:rPr lang="it-IT" dirty="0" err="1"/>
                        <a:t>crittatura</a:t>
                      </a:r>
                      <a:r>
                        <a:rPr lang="it-IT" dirty="0"/>
                        <a:t>)</a:t>
                      </a:r>
                      <a:r>
                        <a:rPr lang="it-IT" baseline="0" dirty="0"/>
                        <a:t>.</a:t>
                      </a:r>
                      <a:endParaRPr lang="it-I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Furto.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Furto.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Installazione</a:t>
                      </a:r>
                      <a:r>
                        <a:rPr lang="it-IT" baseline="0" dirty="0"/>
                        <a:t> di dispositivi di allarme.</a:t>
                      </a:r>
                      <a:endParaRPr lang="it-I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Fallimento.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Fondo di</a:t>
                      </a:r>
                      <a:r>
                        <a:rPr lang="it-IT" baseline="0" dirty="0"/>
                        <a:t> riserva e risparmio (in attesa della ripresa).</a:t>
                      </a:r>
                      <a:endParaRPr lang="it-IT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995798" y="509154"/>
            <a:ext cx="9549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/>
              <a:t>TABELLA DEI RISCHI</a:t>
            </a:r>
          </a:p>
        </p:txBody>
      </p:sp>
    </p:spTree>
    <p:extLst>
      <p:ext uri="{BB962C8B-B14F-4D97-AF65-F5344CB8AC3E}">
        <p14:creationId xmlns:p14="http://schemas.microsoft.com/office/powerpoint/2010/main" val="2689291147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Evento dannoso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8514" y="1693718"/>
            <a:ext cx="9905998" cy="4118264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it-IT" dirty="0">
                <a:latin typeface="Bahnschrift Light" panose="020B0502040204020203" pitchFamily="34" charset="0"/>
              </a:rPr>
              <a:t>Subita azione legale da un importante cliente per il quale gestiamo la sicurezza in quattro delle sue ville perché: nella sua villa in Sardegna è avvenuto un furto bypassando il sistema di sicurezza nonostante fossero state rispettate tutte le regole da noi raccomandate.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it-IT" dirty="0">
              <a:latin typeface="Bahnschrift Light" panose="020B0502040204020203" pitchFamily="34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it-IT" dirty="0">
                <a:latin typeface="Bahnschrift Light" panose="020B0502040204020203" pitchFamily="34" charset="0"/>
              </a:rPr>
              <a:t>Danni diretti → risarcimento furto, perdita del cliente.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it-IT" dirty="0">
                <a:latin typeface="Bahnschrift Light" panose="020B0502040204020203" pitchFamily="34" charset="0"/>
              </a:rPr>
              <a:t>Danni indiretti→ perdita di reputazione, investire nuovamente in R&amp;S.</a:t>
            </a:r>
          </a:p>
        </p:txBody>
      </p:sp>
    </p:spTree>
    <p:extLst>
      <p:ext uri="{BB962C8B-B14F-4D97-AF65-F5344CB8AC3E}">
        <p14:creationId xmlns:p14="http://schemas.microsoft.com/office/powerpoint/2010/main" val="968414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34931" y="682336"/>
            <a:ext cx="9905998" cy="1905000"/>
          </a:xfrm>
        </p:spPr>
        <p:txBody>
          <a:bodyPr>
            <a:normAutofit/>
          </a:bodyPr>
          <a:lstStyle/>
          <a:p>
            <a:r>
              <a:rPr lang="it-IT" sz="4000" b="1" i="1" dirty="0"/>
              <a:t>SOLUZIONE AL PROBLEMA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34931" y="2587336"/>
            <a:ext cx="9905998" cy="19015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>
                <a:latin typeface="Bahnschrift Light" panose="020B0502040204020203" pitchFamily="34" charset="0"/>
              </a:rPr>
              <a:t>Danni diretti → risarcimento danno al cliente, assistenza gratuita.</a:t>
            </a:r>
          </a:p>
          <a:p>
            <a:pPr marL="0" indent="0">
              <a:buNone/>
            </a:pPr>
            <a:r>
              <a:rPr lang="it-IT" sz="2400" dirty="0">
                <a:latin typeface="Bahnschrift Light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it-IT" sz="2400" dirty="0">
                <a:latin typeface="Bahnschrift Light" panose="020B0502040204020203" pitchFamily="34" charset="0"/>
              </a:rPr>
              <a:t>Danni indiretti → campagne pubblicitarie e promozioni sui nuovi prodotti, pubblicare statistiche che dimostrino che l’evento indesiderato è del tutto marginale o in parte aggravato dal non del tutto corretto utilizzo del prodotto/servizio.</a:t>
            </a:r>
          </a:p>
        </p:txBody>
      </p:sp>
    </p:spTree>
    <p:extLst>
      <p:ext uri="{BB962C8B-B14F-4D97-AF65-F5344CB8AC3E}">
        <p14:creationId xmlns:p14="http://schemas.microsoft.com/office/powerpoint/2010/main" val="26286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commento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8904" y="2095499"/>
            <a:ext cx="9905998" cy="3124201"/>
          </a:xfrm>
        </p:spPr>
        <p:txBody>
          <a:bodyPr/>
          <a:lstStyle/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dirty="0">
                <a:latin typeface="Bahnschrift Light" panose="020B0502040204020203" pitchFamily="34" charset="0"/>
              </a:rPr>
              <a:t>i danni indiretti sono più gravi di quelli diretti, perché questi ultimi sono prevedibili e più risolvibili (sono scaricabili all’esterno dell’impresa, anche grazie all’offerta assicurativa).</a:t>
            </a:r>
          </a:p>
          <a:p>
            <a:pPr marL="0" indent="0">
              <a:buNone/>
            </a:pPr>
            <a:r>
              <a:rPr lang="it-IT" dirty="0">
                <a:latin typeface="Bahnschrift Light" panose="020B0502040204020203" pitchFamily="34" charset="0"/>
              </a:rPr>
              <a:t>Sono soprattutto le strategie imprenditoriali che possono prevenire meglio i danni indiretti, Devono essere in grado di ammortizzare il loro effetto negativo il più possibile. Oppure un confronto col mercato assicurativo su prodotti innovativi e personalizzati che ottengano risultati simili. </a:t>
            </a:r>
          </a:p>
        </p:txBody>
      </p:sp>
    </p:spTree>
    <p:extLst>
      <p:ext uri="{BB962C8B-B14F-4D97-AF65-F5344CB8AC3E}">
        <p14:creationId xmlns:p14="http://schemas.microsoft.com/office/powerpoint/2010/main" val="28062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Rete">
  <a:themeElements>
    <a:clrScheme name="Ret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Ret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TM03457485[[fn=Rete]]</Template>
  <TotalTime>268</TotalTime>
  <Words>313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Bahnschrift</vt:lpstr>
      <vt:lpstr>Bahnschrift Condensed</vt:lpstr>
      <vt:lpstr>Bahnschrift Light</vt:lpstr>
      <vt:lpstr>Bahnschrift Light Condensed</vt:lpstr>
      <vt:lpstr>Century Gothic</vt:lpstr>
      <vt:lpstr>Scia di vapore</vt:lpstr>
      <vt:lpstr>Rete</vt:lpstr>
      <vt:lpstr>Presentazione standard di PowerPoint</vt:lpstr>
      <vt:lpstr>Presentazione standard di PowerPoint</vt:lpstr>
      <vt:lpstr>  Cube security è un’impresa dedicata alla vostra sicurezza. Ci occupiamo di fornirvi sistemi di allarme e videosorveglianza in grado di prevenire furti. Disponiamo di sistemi all’avanguardia realizzati in 10 sedi in tutto il mondo e di un capitale sociale di € 1.500.000.   </vt:lpstr>
      <vt:lpstr>Presentazione standard di PowerPoint</vt:lpstr>
      <vt:lpstr>Evento dannoso</vt:lpstr>
      <vt:lpstr>SOLUZIONE AL PROBLEMA</vt:lpstr>
      <vt:lpstr>commento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Cube Security</dc:title>
  <dc:creator>cotza.ivana.4ta</dc:creator>
  <cp:lastModifiedBy>Simona</cp:lastModifiedBy>
  <cp:revision>23</cp:revision>
  <dcterms:created xsi:type="dcterms:W3CDTF">2019-04-04T09:39:34Z</dcterms:created>
  <dcterms:modified xsi:type="dcterms:W3CDTF">2019-05-14T15:59:57Z</dcterms:modified>
</cp:coreProperties>
</file>