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0" r:id="rId6"/>
    <p:sldId id="259"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F931DFF0-0EA2-4BA1-8195-C17F3D67FDA7}" type="datetimeFigureOut">
              <a:rPr lang="it-IT" smtClean="0"/>
              <a:pPr/>
              <a:t>14/05/2019</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E602B488-0123-4A30-B2F8-A5925729D381}"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F931DFF0-0EA2-4BA1-8195-C17F3D67FDA7}" type="datetimeFigureOut">
              <a:rPr lang="it-IT" smtClean="0"/>
              <a:pPr/>
              <a:t>14/05/2019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602B488-0123-4A30-B2F8-A5925729D38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F931DFF0-0EA2-4BA1-8195-C17F3D67FDA7}" type="datetimeFigureOut">
              <a:rPr lang="it-IT" smtClean="0"/>
              <a:pPr/>
              <a:t>14/05/2019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602B488-0123-4A30-B2F8-A5925729D38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F931DFF0-0EA2-4BA1-8195-C17F3D67FDA7}" type="datetimeFigureOut">
              <a:rPr lang="it-IT" smtClean="0"/>
              <a:pPr/>
              <a:t>14/05/2019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602B488-0123-4A30-B2F8-A5925729D381}"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F931DFF0-0EA2-4BA1-8195-C17F3D67FDA7}" type="datetimeFigureOut">
              <a:rPr lang="it-IT" smtClean="0"/>
              <a:pPr/>
              <a:t>14/05/2019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602B488-0123-4A30-B2F8-A5925729D381}"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F931DFF0-0EA2-4BA1-8195-C17F3D67FDA7}" type="datetimeFigureOut">
              <a:rPr lang="it-IT" smtClean="0"/>
              <a:pPr/>
              <a:t>14/05/2019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602B488-0123-4A30-B2F8-A5925729D381}"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F931DFF0-0EA2-4BA1-8195-C17F3D67FDA7}" type="datetimeFigureOut">
              <a:rPr lang="it-IT" smtClean="0"/>
              <a:pPr/>
              <a:t>14/05/2019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602B488-0123-4A30-B2F8-A5925729D381}"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F931DFF0-0EA2-4BA1-8195-C17F3D67FDA7}" type="datetimeFigureOut">
              <a:rPr lang="it-IT" smtClean="0"/>
              <a:pPr/>
              <a:t>14/05/2019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602B488-0123-4A30-B2F8-A5925729D38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931DFF0-0EA2-4BA1-8195-C17F3D67FDA7}" type="datetimeFigureOut">
              <a:rPr lang="it-IT" smtClean="0"/>
              <a:pPr/>
              <a:t>14/05/2019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602B488-0123-4A30-B2F8-A5925729D38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F931DFF0-0EA2-4BA1-8195-C17F3D67FDA7}" type="datetimeFigureOut">
              <a:rPr lang="it-IT" smtClean="0"/>
              <a:pPr/>
              <a:t>14/05/2019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602B488-0123-4A30-B2F8-A5925729D381}"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5" name="Segnaposto data 4"/>
          <p:cNvSpPr>
            <a:spLocks noGrp="1"/>
          </p:cNvSpPr>
          <p:nvPr>
            <p:ph type="dt" sz="half" idx="10"/>
          </p:nvPr>
        </p:nvSpPr>
        <p:spPr/>
        <p:txBody>
          <a:bodyPr/>
          <a:lstStyle/>
          <a:p>
            <a:fld id="{F931DFF0-0EA2-4BA1-8195-C17F3D67FDA7}" type="datetimeFigureOut">
              <a:rPr lang="it-IT" smtClean="0"/>
              <a:pPr/>
              <a:t>14/05/2019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E602B488-0123-4A30-B2F8-A5925729D381}"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2050" name="Picture 2" descr="C:\Users\PC-3\AppData\Local\Microsoft\Windows\INetCache\IE\FJ0FJEBP\1200px-Computer_n_screen.svg[1].png"/>
          <p:cNvPicPr>
            <a:picLocks noChangeAspect="1" noChangeArrowheads="1"/>
          </p:cNvPicPr>
          <p:nvPr userDrawn="1"/>
        </p:nvPicPr>
        <p:blipFill>
          <a:blip r:embed="rId13" cstate="print"/>
          <a:srcRect/>
          <a:stretch>
            <a:fillRect/>
          </a:stretch>
        </p:blipFill>
        <p:spPr bwMode="auto">
          <a:xfrm>
            <a:off x="928662" y="5072074"/>
            <a:ext cx="1728315" cy="1785926"/>
          </a:xfrm>
          <a:prstGeom prst="rect">
            <a:avLst/>
          </a:prstGeom>
          <a:noFill/>
        </p:spPr>
      </p:pic>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931DFF0-0EA2-4BA1-8195-C17F3D67FDA7}" type="datetimeFigureOut">
              <a:rPr lang="it-IT" smtClean="0"/>
              <a:pPr/>
              <a:t>14/05/2019</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602B488-0123-4A30-B2F8-A5925729D381}"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14290"/>
            <a:ext cx="7851648" cy="1828800"/>
          </a:xfrm>
        </p:spPr>
        <p:txBody>
          <a:bodyPr/>
          <a:lstStyle/>
          <a:p>
            <a:pPr algn="l"/>
            <a:r>
              <a:rPr lang="it-IT" dirty="0" err="1"/>
              <a:t>Alpha</a:t>
            </a:r>
            <a:r>
              <a:rPr lang="it-IT" dirty="0"/>
              <a:t> </a:t>
            </a:r>
            <a:r>
              <a:rPr lang="it-IT" dirty="0" err="1"/>
              <a:t>tech</a:t>
            </a:r>
            <a:endParaRPr lang="it-IT" dirty="0"/>
          </a:p>
        </p:txBody>
      </p:sp>
      <p:sp>
        <p:nvSpPr>
          <p:cNvPr id="3" name="Sottotitolo 2"/>
          <p:cNvSpPr>
            <a:spLocks noGrp="1"/>
          </p:cNvSpPr>
          <p:nvPr>
            <p:ph type="subTitle" idx="1"/>
          </p:nvPr>
        </p:nvSpPr>
        <p:spPr>
          <a:xfrm>
            <a:off x="500034" y="4000504"/>
            <a:ext cx="7854696" cy="1752600"/>
          </a:xfrm>
        </p:spPr>
        <p:txBody>
          <a:bodyPr/>
          <a:lstStyle/>
          <a:p>
            <a:r>
              <a:rPr lang="it-IT" dirty="0"/>
              <a:t>…. I programmi del futuro</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amond(in)">
                                      <p:cBhvr>
                                        <p:cTn id="10"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28728" y="357166"/>
            <a:ext cx="6572296" cy="1015663"/>
          </a:xfrm>
          <a:prstGeom prst="rect">
            <a:avLst/>
          </a:prstGeom>
          <a:noFill/>
        </p:spPr>
        <p:txBody>
          <a:bodyPr wrap="square" rtlCol="0">
            <a:spAutoFit/>
          </a:bodyPr>
          <a:lstStyle/>
          <a:p>
            <a:pPr algn="ctr"/>
            <a:r>
              <a:rPr lang="it-IT" sz="6000" dirty="0"/>
              <a:t>Presentazione</a:t>
            </a:r>
          </a:p>
        </p:txBody>
      </p:sp>
      <p:sp>
        <p:nvSpPr>
          <p:cNvPr id="3" name="CasellaDiTesto 2"/>
          <p:cNvSpPr txBox="1"/>
          <p:nvPr/>
        </p:nvSpPr>
        <p:spPr>
          <a:xfrm>
            <a:off x="500034" y="1714488"/>
            <a:ext cx="8358246" cy="3416320"/>
          </a:xfrm>
          <a:prstGeom prst="rect">
            <a:avLst/>
          </a:prstGeom>
          <a:noFill/>
        </p:spPr>
        <p:txBody>
          <a:bodyPr wrap="square" rtlCol="0">
            <a:spAutoFit/>
          </a:bodyPr>
          <a:lstStyle/>
          <a:p>
            <a:r>
              <a:rPr lang="it-IT" sz="2400" dirty="0"/>
              <a:t>-Siamo una software house che programma sistemi operativi.</a:t>
            </a:r>
          </a:p>
          <a:p>
            <a:r>
              <a:rPr lang="it-IT" sz="2400" dirty="0"/>
              <a:t>-I nostri clienti sono aziende medie e grandi aziende con software personalizzati (denominati software proprietari).</a:t>
            </a:r>
          </a:p>
          <a:p>
            <a:r>
              <a:rPr lang="it-IT" sz="2400" dirty="0"/>
              <a:t>-La nostra sede si trova in mezzo alla Silicon Valley in California.</a:t>
            </a:r>
          </a:p>
          <a:p>
            <a:r>
              <a:rPr lang="it-IT" sz="2400" dirty="0"/>
              <a:t>-Abbiamo un grande numero di giovani programmatori e sviluppatori.</a:t>
            </a:r>
          </a:p>
          <a:p>
            <a:r>
              <a:rPr lang="it-IT" sz="2400" dirty="0"/>
              <a:t>-uno dei problemi maggiori in questo mercato è trovare giovani programmatori con nuove idee</a:t>
            </a:r>
          </a:p>
        </p:txBody>
      </p:sp>
    </p:spTree>
  </p:cSld>
  <p:clrMapOvr>
    <a:masterClrMapping/>
  </p:clrMapOvr>
  <p:transition spd="med">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par>
                                <p:cTn id="12" presetID="15" presetClass="entr" presetSubtype="0"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nvGraphicFramePr>
        <p:xfrm>
          <a:off x="0" y="0"/>
          <a:ext cx="9144000" cy="713232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1072824">
                <a:tc>
                  <a:txBody>
                    <a:bodyPr/>
                    <a:lstStyle/>
                    <a:p>
                      <a:pPr algn="ctr"/>
                      <a:r>
                        <a:rPr lang="it-IT" dirty="0"/>
                        <a:t>Rischi</a:t>
                      </a:r>
                    </a:p>
                  </a:txBody>
                  <a:tcPr anchor="ctr"/>
                </a:tc>
                <a:tc>
                  <a:txBody>
                    <a:bodyPr/>
                    <a:lstStyle/>
                    <a:p>
                      <a:pPr algn="ctr"/>
                      <a:r>
                        <a:rPr lang="it-IT" dirty="0"/>
                        <a:t>descrizione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dirty="0"/>
                    </a:p>
                    <a:p>
                      <a:pPr marL="0" marR="0" indent="0" algn="ctr" defTabSz="914400" rtl="0" eaLnBrk="1" fontAlgn="auto" latinLnBrk="0" hangingPunct="1">
                        <a:lnSpc>
                          <a:spcPct val="100000"/>
                        </a:lnSpc>
                        <a:spcBef>
                          <a:spcPts val="0"/>
                        </a:spcBef>
                        <a:spcAft>
                          <a:spcPts val="0"/>
                        </a:spcAft>
                        <a:buClrTx/>
                        <a:buSzTx/>
                        <a:buFontTx/>
                        <a:buNone/>
                        <a:tabLst/>
                        <a:defRPr/>
                      </a:pPr>
                      <a:r>
                        <a:rPr lang="it-IT" dirty="0"/>
                        <a:t>Azioni preventive</a:t>
                      </a:r>
                    </a:p>
                    <a:p>
                      <a:pPr algn="ctr"/>
                      <a:endParaRPr lang="it-IT"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dirty="0"/>
                    </a:p>
                    <a:p>
                      <a:pPr marL="0" marR="0" indent="0" algn="ctr" defTabSz="914400" rtl="0" eaLnBrk="1" fontAlgn="auto" latinLnBrk="0" hangingPunct="1">
                        <a:lnSpc>
                          <a:spcPct val="100000"/>
                        </a:lnSpc>
                        <a:spcBef>
                          <a:spcPts val="0"/>
                        </a:spcBef>
                        <a:spcAft>
                          <a:spcPts val="0"/>
                        </a:spcAft>
                        <a:buClrTx/>
                        <a:buSzTx/>
                        <a:buFontTx/>
                        <a:buNone/>
                        <a:tabLst/>
                        <a:defRPr/>
                      </a:pPr>
                      <a:r>
                        <a:rPr lang="it-IT" dirty="0"/>
                        <a:t>Contratti</a:t>
                      </a:r>
                      <a:r>
                        <a:rPr lang="it-IT" baseline="0" dirty="0"/>
                        <a:t> di assicurazione</a:t>
                      </a:r>
                      <a:endParaRPr lang="it-IT" dirty="0"/>
                    </a:p>
                    <a:p>
                      <a:pPr algn="ctr"/>
                      <a:endParaRPr lang="it-IT" dirty="0"/>
                    </a:p>
                  </a:txBody>
                  <a:tcPr anchor="ctr"/>
                </a:tc>
                <a:extLst>
                  <a:ext uri="{0D108BD9-81ED-4DB2-BD59-A6C34878D82A}">
                    <a16:rowId xmlns:a16="http://schemas.microsoft.com/office/drawing/2014/main" val="10000"/>
                  </a:ext>
                </a:extLst>
              </a:tr>
              <a:tr h="825249">
                <a:tc>
                  <a:txBody>
                    <a:bodyPr/>
                    <a:lstStyle/>
                    <a:p>
                      <a:pPr algn="ctr"/>
                      <a:r>
                        <a:rPr lang="it-IT" dirty="0"/>
                        <a:t>Blackout</a:t>
                      </a:r>
                    </a:p>
                  </a:txBody>
                  <a:tcPr anchor="ctr"/>
                </a:tc>
                <a:tc>
                  <a:txBody>
                    <a:bodyPr/>
                    <a:lstStyle/>
                    <a:p>
                      <a:pPr algn="ctr"/>
                      <a:r>
                        <a:rPr lang="it-IT" dirty="0"/>
                        <a:t>Perdita</a:t>
                      </a:r>
                      <a:r>
                        <a:rPr lang="it-IT" baseline="0" dirty="0"/>
                        <a:t> improvvisa di energia elettrica</a:t>
                      </a:r>
                      <a:r>
                        <a:rPr lang="it-IT" dirty="0"/>
                        <a:t> </a:t>
                      </a:r>
                    </a:p>
                  </a:txBody>
                  <a:tcPr anchor="ctr"/>
                </a:tc>
                <a:tc>
                  <a:txBody>
                    <a:bodyPr/>
                    <a:lstStyle/>
                    <a:p>
                      <a:pPr algn="ctr"/>
                      <a:r>
                        <a:rPr lang="it-IT" dirty="0"/>
                        <a:t>Generatori di riserva</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dirty="0"/>
                    </a:p>
                    <a:p>
                      <a:pPr marL="0" marR="0" indent="0" algn="ctr" defTabSz="914400" rtl="0" eaLnBrk="1" fontAlgn="auto" latinLnBrk="0" hangingPunct="1">
                        <a:lnSpc>
                          <a:spcPct val="100000"/>
                        </a:lnSpc>
                        <a:spcBef>
                          <a:spcPts val="0"/>
                        </a:spcBef>
                        <a:spcAft>
                          <a:spcPts val="0"/>
                        </a:spcAft>
                        <a:buClrTx/>
                        <a:buSzTx/>
                        <a:buFontTx/>
                        <a:buNone/>
                        <a:tabLst/>
                        <a:defRPr/>
                      </a:pPr>
                      <a:r>
                        <a:rPr lang="it-IT" dirty="0"/>
                        <a:t>-</a:t>
                      </a:r>
                    </a:p>
                    <a:p>
                      <a:pPr algn="ctr"/>
                      <a:endParaRPr lang="it-IT" dirty="0"/>
                    </a:p>
                  </a:txBody>
                  <a:tcPr anchor="ctr"/>
                </a:tc>
                <a:extLst>
                  <a:ext uri="{0D108BD9-81ED-4DB2-BD59-A6C34878D82A}">
                    <a16:rowId xmlns:a16="http://schemas.microsoft.com/office/drawing/2014/main" val="10001"/>
                  </a:ext>
                </a:extLst>
              </a:tr>
              <a:tr h="1320399">
                <a:tc>
                  <a:txBody>
                    <a:bodyPr/>
                    <a:lstStyle/>
                    <a:p>
                      <a:pPr algn="ctr"/>
                      <a:r>
                        <a:rPr lang="it-IT" dirty="0"/>
                        <a:t>Perdita dati</a:t>
                      </a:r>
                    </a:p>
                  </a:txBody>
                  <a:tcPr anchor="ctr"/>
                </a:tc>
                <a:tc>
                  <a:txBody>
                    <a:bodyPr/>
                    <a:lstStyle/>
                    <a:p>
                      <a:pPr algn="ctr"/>
                      <a:r>
                        <a:rPr lang="it-IT" dirty="0"/>
                        <a:t>Conseguenza</a:t>
                      </a:r>
                      <a:r>
                        <a:rPr lang="it-IT" baseline="0" dirty="0"/>
                        <a:t> dovuta al mancato salvataggio involontario dei dati o improvviso blackout</a:t>
                      </a:r>
                      <a:endParaRPr lang="it-IT" dirty="0"/>
                    </a:p>
                  </a:txBody>
                  <a:tcPr anchor="ctr"/>
                </a:tc>
                <a:tc>
                  <a:txBody>
                    <a:bodyPr/>
                    <a:lstStyle/>
                    <a:p>
                      <a:pPr algn="ctr"/>
                      <a:r>
                        <a:rPr lang="it-IT" dirty="0"/>
                        <a:t>Salvataggio automatico pianificato</a:t>
                      </a:r>
                      <a:r>
                        <a:rPr lang="it-IT" baseline="0" dirty="0"/>
                        <a:t> su un </a:t>
                      </a:r>
                      <a:r>
                        <a:rPr lang="it-IT" baseline="0" dirty="0" err="1"/>
                        <a:t>cloud</a:t>
                      </a:r>
                      <a:r>
                        <a:rPr lang="it-IT" baseline="0" dirty="0"/>
                        <a:t>  </a:t>
                      </a:r>
                      <a:endParaRPr lang="it-IT" dirty="0"/>
                    </a:p>
                  </a:txBody>
                  <a:tcPr anchor="ctr"/>
                </a:tc>
                <a:tc>
                  <a:txBody>
                    <a:bodyPr/>
                    <a:lstStyle/>
                    <a:p>
                      <a:pPr algn="ctr"/>
                      <a:r>
                        <a:rPr lang="it-IT" dirty="0"/>
                        <a:t>-</a:t>
                      </a:r>
                    </a:p>
                  </a:txBody>
                  <a:tcPr anchor="ctr"/>
                </a:tc>
                <a:extLst>
                  <a:ext uri="{0D108BD9-81ED-4DB2-BD59-A6C34878D82A}">
                    <a16:rowId xmlns:a16="http://schemas.microsoft.com/office/drawing/2014/main" val="10002"/>
                  </a:ext>
                </a:extLst>
              </a:tr>
              <a:tr h="825249">
                <a:tc>
                  <a:txBody>
                    <a:bodyPr/>
                    <a:lstStyle/>
                    <a:p>
                      <a:pPr algn="ctr"/>
                      <a:r>
                        <a:rPr lang="it-IT" dirty="0"/>
                        <a:t>Furto</a:t>
                      </a:r>
                    </a:p>
                  </a:txBody>
                  <a:tcPr anchor="ctr"/>
                </a:tc>
                <a:tc>
                  <a:txBody>
                    <a:bodyPr/>
                    <a:lstStyle/>
                    <a:p>
                      <a:pPr algn="ctr"/>
                      <a:r>
                        <a:rPr lang="it-IT" dirty="0" err="1"/>
                        <a:t>Hakeraggio</a:t>
                      </a:r>
                      <a:r>
                        <a:rPr lang="it-IT" baseline="0" dirty="0"/>
                        <a:t> dei dati di programmazione o furto d’attrezzatura</a:t>
                      </a:r>
                      <a:endParaRPr lang="it-IT" dirty="0"/>
                    </a:p>
                  </a:txBody>
                  <a:tcPr anchor="ctr"/>
                </a:tc>
                <a:tc>
                  <a:txBody>
                    <a:bodyPr/>
                    <a:lstStyle/>
                    <a:p>
                      <a:pPr algn="ctr"/>
                      <a:r>
                        <a:rPr lang="it-IT" dirty="0"/>
                        <a:t>Antifurti, sistema di sicurezza e anti-virus</a:t>
                      </a:r>
                    </a:p>
                  </a:txBody>
                  <a:tcPr anchor="ctr"/>
                </a:tc>
                <a:tc>
                  <a:txBody>
                    <a:bodyPr/>
                    <a:lstStyle/>
                    <a:p>
                      <a:pPr algn="ctr"/>
                      <a:r>
                        <a:rPr lang="it-IT" dirty="0"/>
                        <a:t>Ass. furto e </a:t>
                      </a:r>
                      <a:r>
                        <a:rPr lang="it-IT" dirty="0" err="1"/>
                        <a:t>cyber-rysk</a:t>
                      </a:r>
                      <a:endParaRPr lang="it-IT" dirty="0"/>
                    </a:p>
                  </a:txBody>
                  <a:tcPr anchor="ctr"/>
                </a:tc>
                <a:extLst>
                  <a:ext uri="{0D108BD9-81ED-4DB2-BD59-A6C34878D82A}">
                    <a16:rowId xmlns:a16="http://schemas.microsoft.com/office/drawing/2014/main" val="10003"/>
                  </a:ext>
                </a:extLst>
              </a:tr>
              <a:tr h="825249">
                <a:tc>
                  <a:txBody>
                    <a:bodyPr/>
                    <a:lstStyle/>
                    <a:p>
                      <a:pPr algn="ctr"/>
                      <a:r>
                        <a:rPr lang="it-IT" dirty="0"/>
                        <a:t>Incendio </a:t>
                      </a:r>
                    </a:p>
                  </a:txBody>
                  <a:tcPr anchor="ctr"/>
                </a:tc>
                <a:tc>
                  <a:txBody>
                    <a:bodyPr/>
                    <a:lstStyle/>
                    <a:p>
                      <a:pPr algn="ctr"/>
                      <a:r>
                        <a:rPr lang="it-IT" dirty="0"/>
                        <a:t>Causato</a:t>
                      </a:r>
                      <a:r>
                        <a:rPr lang="it-IT" baseline="0" dirty="0"/>
                        <a:t> da cortocircuito</a:t>
                      </a:r>
                      <a:endParaRPr lang="it-IT" dirty="0"/>
                    </a:p>
                  </a:txBody>
                  <a:tcPr anchor="ctr"/>
                </a:tc>
                <a:tc>
                  <a:txBody>
                    <a:bodyPr/>
                    <a:lstStyle/>
                    <a:p>
                      <a:pPr algn="ctr"/>
                      <a:r>
                        <a:rPr lang="it-IT" dirty="0"/>
                        <a:t>Manutenzione, salvavita,</a:t>
                      </a:r>
                      <a:r>
                        <a:rPr lang="it-IT" baseline="0" dirty="0"/>
                        <a:t> impianto anti-incendio</a:t>
                      </a:r>
                      <a:endParaRPr lang="it-IT" dirty="0"/>
                    </a:p>
                  </a:txBody>
                  <a:tcPr anchor="ctr"/>
                </a:tc>
                <a:tc>
                  <a:txBody>
                    <a:bodyPr/>
                    <a:lstStyle/>
                    <a:p>
                      <a:pPr algn="ctr"/>
                      <a:r>
                        <a:rPr lang="it-IT" dirty="0"/>
                        <a:t>Ass. contro</a:t>
                      </a:r>
                      <a:r>
                        <a:rPr lang="it-IT" baseline="0" dirty="0"/>
                        <a:t> l’incendio</a:t>
                      </a:r>
                      <a:endParaRPr lang="it-IT" dirty="0"/>
                    </a:p>
                  </a:txBody>
                  <a:tcPr anchor="ctr"/>
                </a:tc>
                <a:extLst>
                  <a:ext uri="{0D108BD9-81ED-4DB2-BD59-A6C34878D82A}">
                    <a16:rowId xmlns:a16="http://schemas.microsoft.com/office/drawing/2014/main" val="10004"/>
                  </a:ext>
                </a:extLst>
              </a:tr>
              <a:tr h="1320399">
                <a:tc>
                  <a:txBody>
                    <a:bodyPr/>
                    <a:lstStyle/>
                    <a:p>
                      <a:pPr algn="ctr"/>
                      <a:r>
                        <a:rPr lang="it-IT" dirty="0"/>
                        <a:t>Calamità</a:t>
                      </a:r>
                      <a:r>
                        <a:rPr lang="it-IT" baseline="0" dirty="0"/>
                        <a:t> naturali</a:t>
                      </a:r>
                      <a:endParaRPr lang="it-IT" dirty="0"/>
                    </a:p>
                  </a:txBody>
                  <a:tcPr anchor="ctr"/>
                </a:tc>
                <a:tc>
                  <a:txBody>
                    <a:bodyPr/>
                    <a:lstStyle/>
                    <a:p>
                      <a:pPr algn="ctr"/>
                      <a:r>
                        <a:rPr lang="it-IT" dirty="0"/>
                        <a:t>Tutte le azioni imprevedibili della natura</a:t>
                      </a:r>
                    </a:p>
                  </a:txBody>
                  <a:tcPr anchor="ctr"/>
                </a:tc>
                <a:tc>
                  <a:txBody>
                    <a:bodyPr/>
                    <a:lstStyle/>
                    <a:p>
                      <a:pPr algn="ctr"/>
                      <a:r>
                        <a:rPr lang="it-IT" dirty="0" err="1"/>
                        <a:t>Strutturamo</a:t>
                      </a:r>
                      <a:r>
                        <a:rPr lang="it-IT" dirty="0"/>
                        <a:t> la nostra impresa su un palazzo</a:t>
                      </a:r>
                      <a:r>
                        <a:rPr lang="it-IT" baseline="0" dirty="0"/>
                        <a:t> anti-sismico, manutenzione della struttura</a:t>
                      </a:r>
                      <a:r>
                        <a:rPr lang="it-IT" dirty="0"/>
                        <a:t> </a:t>
                      </a:r>
                    </a:p>
                  </a:txBody>
                  <a:tcPr anchor="ctr"/>
                </a:tc>
                <a:tc>
                  <a:txBody>
                    <a:bodyPr/>
                    <a:lstStyle/>
                    <a:p>
                      <a:pPr algn="ctr"/>
                      <a:r>
                        <a:rPr lang="it-IT" dirty="0" err="1"/>
                        <a:t>Ass</a:t>
                      </a:r>
                      <a:r>
                        <a:rPr lang="it-IT" dirty="0"/>
                        <a:t> calamità</a:t>
                      </a:r>
                      <a:r>
                        <a:rPr lang="it-IT" baseline="0" dirty="0"/>
                        <a:t> naturali</a:t>
                      </a:r>
                      <a:endParaRPr lang="it-IT" dirty="0"/>
                    </a:p>
                  </a:txBody>
                  <a:tcPr anchor="ctr"/>
                </a:tc>
                <a:extLst>
                  <a:ext uri="{0D108BD9-81ED-4DB2-BD59-A6C34878D82A}">
                    <a16:rowId xmlns:a16="http://schemas.microsoft.com/office/drawing/2014/main" val="10005"/>
                  </a:ext>
                </a:extLst>
              </a:tr>
            </a:tbl>
          </a:graphicData>
        </a:graphic>
      </p:graphicFrame>
      <p:graphicFrame>
        <p:nvGraphicFramePr>
          <p:cNvPr id="3" name="Tabella 2"/>
          <p:cNvGraphicFramePr>
            <a:graphicFrameLocks noGrp="1"/>
          </p:cNvGraphicFramePr>
          <p:nvPr>
            <p:extLst>
              <p:ext uri="{D42A27DB-BD31-4B8C-83A1-F6EECF244321}">
                <p14:modId xmlns:p14="http://schemas.microsoft.com/office/powerpoint/2010/main" val="504025493"/>
              </p:ext>
            </p:extLst>
          </p:nvPr>
        </p:nvGraphicFramePr>
        <p:xfrm>
          <a:off x="0" y="-171108"/>
          <a:ext cx="9144000" cy="7518459"/>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1306206">
                <a:tc>
                  <a:txBody>
                    <a:bodyPr/>
                    <a:lstStyle/>
                    <a:p>
                      <a:pPr algn="ctr"/>
                      <a:r>
                        <a:rPr lang="it-IT" dirty="0"/>
                        <a:t>Rischi</a:t>
                      </a:r>
                    </a:p>
                  </a:txBody>
                  <a:tcPr anchor="ctr"/>
                </a:tc>
                <a:tc>
                  <a:txBody>
                    <a:bodyPr/>
                    <a:lstStyle/>
                    <a:p>
                      <a:pPr algn="ctr"/>
                      <a:r>
                        <a:rPr lang="it-IT" dirty="0"/>
                        <a:t>descrizione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dirty="0"/>
                    </a:p>
                    <a:p>
                      <a:pPr marL="0" marR="0" indent="0" algn="ctr" defTabSz="914400" rtl="0" eaLnBrk="1" fontAlgn="auto" latinLnBrk="0" hangingPunct="1">
                        <a:lnSpc>
                          <a:spcPct val="100000"/>
                        </a:lnSpc>
                        <a:spcBef>
                          <a:spcPts val="0"/>
                        </a:spcBef>
                        <a:spcAft>
                          <a:spcPts val="0"/>
                        </a:spcAft>
                        <a:buClrTx/>
                        <a:buSzTx/>
                        <a:buFontTx/>
                        <a:buNone/>
                        <a:tabLst/>
                        <a:defRPr/>
                      </a:pPr>
                      <a:r>
                        <a:rPr lang="it-IT" dirty="0"/>
                        <a:t>Azioni preventive</a:t>
                      </a:r>
                    </a:p>
                    <a:p>
                      <a:pPr algn="ctr"/>
                      <a:endParaRPr lang="it-IT"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dirty="0"/>
                    </a:p>
                    <a:p>
                      <a:pPr marL="0" marR="0" indent="0" algn="ctr" defTabSz="914400" rtl="0" eaLnBrk="1" fontAlgn="auto" latinLnBrk="0" hangingPunct="1">
                        <a:lnSpc>
                          <a:spcPct val="100000"/>
                        </a:lnSpc>
                        <a:spcBef>
                          <a:spcPts val="0"/>
                        </a:spcBef>
                        <a:spcAft>
                          <a:spcPts val="0"/>
                        </a:spcAft>
                        <a:buClrTx/>
                        <a:buSzTx/>
                        <a:buFontTx/>
                        <a:buNone/>
                        <a:tabLst/>
                        <a:defRPr/>
                      </a:pPr>
                      <a:r>
                        <a:rPr lang="it-IT" dirty="0"/>
                        <a:t>Contratti</a:t>
                      </a:r>
                      <a:r>
                        <a:rPr lang="it-IT" baseline="0" dirty="0"/>
                        <a:t> di assicurazione</a:t>
                      </a:r>
                      <a:endParaRPr lang="it-IT" dirty="0"/>
                    </a:p>
                    <a:p>
                      <a:pPr algn="ctr"/>
                      <a:endParaRPr lang="it-IT" dirty="0"/>
                    </a:p>
                  </a:txBody>
                  <a:tcPr anchor="ctr"/>
                </a:tc>
                <a:extLst>
                  <a:ext uri="{0D108BD9-81ED-4DB2-BD59-A6C34878D82A}">
                    <a16:rowId xmlns:a16="http://schemas.microsoft.com/office/drawing/2014/main" val="10000"/>
                  </a:ext>
                </a:extLst>
              </a:tr>
              <a:tr h="1871854">
                <a:tc>
                  <a:txBody>
                    <a:bodyPr/>
                    <a:lstStyle/>
                    <a:p>
                      <a:pPr algn="ctr"/>
                      <a:r>
                        <a:rPr lang="it-IT" dirty="0"/>
                        <a:t>Reperibilità</a:t>
                      </a:r>
                      <a:r>
                        <a:rPr lang="it-IT" baseline="0" dirty="0"/>
                        <a:t> personale specializzato</a:t>
                      </a:r>
                      <a:endParaRPr lang="it-IT" dirty="0"/>
                    </a:p>
                  </a:txBody>
                  <a:tcPr anchor="ctr"/>
                </a:tc>
                <a:tc>
                  <a:txBody>
                    <a:bodyPr/>
                    <a:lstStyle/>
                    <a:p>
                      <a:pPr algn="ctr"/>
                      <a:r>
                        <a:rPr lang="it-IT" dirty="0"/>
                        <a:t>Trovare persone</a:t>
                      </a:r>
                      <a:r>
                        <a:rPr lang="it-IT" baseline="0" dirty="0"/>
                        <a:t> giovani con grande capacità nuove idee</a:t>
                      </a:r>
                      <a:endParaRPr lang="it-IT" dirty="0"/>
                    </a:p>
                  </a:txBody>
                  <a:tcPr anchor="ctr"/>
                </a:tc>
                <a:tc>
                  <a:txBody>
                    <a:bodyPr/>
                    <a:lstStyle/>
                    <a:p>
                      <a:pPr algn="ctr"/>
                      <a:r>
                        <a:rPr lang="it-IT" dirty="0"/>
                        <a:t>Seguire</a:t>
                      </a:r>
                      <a:r>
                        <a:rPr lang="it-IT" baseline="0" dirty="0"/>
                        <a:t> i giovani talenti delle università nei loro percorsi di studio e offrire loro tirocini e posti di lavoro</a:t>
                      </a:r>
                      <a:endParaRPr lang="it-IT" dirty="0"/>
                    </a:p>
                  </a:txBody>
                  <a:tcPr anchor="ctr"/>
                </a:tc>
                <a:tc>
                  <a:txBody>
                    <a:bodyPr/>
                    <a:lstStyle/>
                    <a:p>
                      <a:pPr algn="ctr"/>
                      <a:r>
                        <a:rPr lang="it-IT" dirty="0"/>
                        <a:t>-</a:t>
                      </a:r>
                    </a:p>
                  </a:txBody>
                  <a:tcPr anchor="ctr"/>
                </a:tc>
                <a:extLst>
                  <a:ext uri="{0D108BD9-81ED-4DB2-BD59-A6C34878D82A}">
                    <a16:rowId xmlns:a16="http://schemas.microsoft.com/office/drawing/2014/main" val="10001"/>
                  </a:ext>
                </a:extLst>
              </a:tr>
              <a:tr h="1607639">
                <a:tc>
                  <a:txBody>
                    <a:bodyPr/>
                    <a:lstStyle/>
                    <a:p>
                      <a:pPr algn="ctr"/>
                      <a:r>
                        <a:rPr lang="it-IT" dirty="0"/>
                        <a:t>Obsolescenza</a:t>
                      </a:r>
                      <a:r>
                        <a:rPr lang="it-IT" baseline="0" dirty="0"/>
                        <a:t> software e hardware</a:t>
                      </a:r>
                      <a:endParaRPr lang="it-IT" dirty="0"/>
                    </a:p>
                  </a:txBody>
                  <a:tcPr anchor="ctr"/>
                </a:tc>
                <a:tc>
                  <a:txBody>
                    <a:bodyPr/>
                    <a:lstStyle/>
                    <a:p>
                      <a:pPr algn="ctr"/>
                      <a:r>
                        <a:rPr lang="it-IT" dirty="0"/>
                        <a:t>Avanzamento tecnologico dei programmi</a:t>
                      </a:r>
                      <a:r>
                        <a:rPr lang="it-IT" baseline="0" dirty="0"/>
                        <a:t> delle attrezzature dei concorrenti</a:t>
                      </a:r>
                      <a:endParaRPr lang="it-IT" dirty="0"/>
                    </a:p>
                  </a:txBody>
                  <a:tcPr anchor="ctr"/>
                </a:tc>
                <a:tc>
                  <a:txBody>
                    <a:bodyPr/>
                    <a:lstStyle/>
                    <a:p>
                      <a:pPr algn="ctr"/>
                      <a:r>
                        <a:rPr lang="it-IT" dirty="0"/>
                        <a:t>Grande</a:t>
                      </a:r>
                      <a:r>
                        <a:rPr lang="it-IT" baseline="0" dirty="0"/>
                        <a:t> reparto di ricerca e sviluppo</a:t>
                      </a:r>
                      <a:endParaRPr lang="it-IT" dirty="0"/>
                    </a:p>
                  </a:txBody>
                  <a:tcPr anchor="ctr"/>
                </a:tc>
                <a:tc>
                  <a:txBody>
                    <a:bodyPr/>
                    <a:lstStyle/>
                    <a:p>
                      <a:pPr algn="ctr"/>
                      <a:r>
                        <a:rPr lang="it-IT" dirty="0"/>
                        <a:t>-</a:t>
                      </a:r>
                    </a:p>
                  </a:txBody>
                  <a:tcPr anchor="ctr"/>
                </a:tc>
                <a:extLst>
                  <a:ext uri="{0D108BD9-81ED-4DB2-BD59-A6C34878D82A}">
                    <a16:rowId xmlns:a16="http://schemas.microsoft.com/office/drawing/2014/main" val="10002"/>
                  </a:ext>
                </a:extLst>
              </a:tr>
              <a:tr h="699369">
                <a:tc>
                  <a:txBody>
                    <a:bodyPr/>
                    <a:lstStyle/>
                    <a:p>
                      <a:pPr algn="ctr"/>
                      <a:r>
                        <a:rPr lang="it-IT" dirty="0"/>
                        <a:t>Barriere all’entrata</a:t>
                      </a:r>
                    </a:p>
                  </a:txBody>
                  <a:tcPr anchor="ctr"/>
                </a:tc>
                <a:tc>
                  <a:txBody>
                    <a:bodyPr/>
                    <a:lstStyle/>
                    <a:p>
                      <a:pPr algn="ctr"/>
                      <a:r>
                        <a:rPr lang="it-IT" dirty="0"/>
                        <a:t>Difficoltà</a:t>
                      </a:r>
                      <a:r>
                        <a:rPr lang="it-IT" baseline="0" dirty="0"/>
                        <a:t> di entrata nel mercato</a:t>
                      </a:r>
                      <a:endParaRPr lang="it-IT" dirty="0"/>
                    </a:p>
                  </a:txBody>
                  <a:tcPr anchor="ctr"/>
                </a:tc>
                <a:tc>
                  <a:txBody>
                    <a:bodyPr/>
                    <a:lstStyle/>
                    <a:p>
                      <a:pPr algn="ctr"/>
                      <a:r>
                        <a:rPr lang="it-IT" dirty="0"/>
                        <a:t>Offrire un programma</a:t>
                      </a:r>
                      <a:r>
                        <a:rPr lang="it-IT" baseline="0" dirty="0"/>
                        <a:t> base </a:t>
                      </a:r>
                      <a:endParaRPr lang="it-IT" dirty="0"/>
                    </a:p>
                  </a:txBody>
                  <a:tcPr anchor="ctr"/>
                </a:tc>
                <a:tc>
                  <a:txBody>
                    <a:bodyPr/>
                    <a:lstStyle/>
                    <a:p>
                      <a:pPr algn="ctr"/>
                      <a:r>
                        <a:rPr lang="it-IT" dirty="0"/>
                        <a:t>-</a:t>
                      </a:r>
                    </a:p>
                  </a:txBody>
                  <a:tcPr anchor="ctr"/>
                </a:tc>
                <a:extLst>
                  <a:ext uri="{0D108BD9-81ED-4DB2-BD59-A6C34878D82A}">
                    <a16:rowId xmlns:a16="http://schemas.microsoft.com/office/drawing/2014/main" val="10003"/>
                  </a:ext>
                </a:extLst>
              </a:tr>
              <a:tr h="699369">
                <a:tc>
                  <a:txBody>
                    <a:bodyPr/>
                    <a:lstStyle/>
                    <a:p>
                      <a:pPr algn="ctr"/>
                      <a:r>
                        <a:rPr lang="it-IT" dirty="0"/>
                        <a:t>Rottura improvvisa dei beni</a:t>
                      </a:r>
                    </a:p>
                  </a:txBody>
                  <a:tcPr anchor="ctr"/>
                </a:tc>
                <a:tc>
                  <a:txBody>
                    <a:bodyPr/>
                    <a:lstStyle/>
                    <a:p>
                      <a:pPr algn="ctr"/>
                      <a:r>
                        <a:rPr lang="it-IT" dirty="0"/>
                        <a:t>Rottura di una attrezzatura o danni a un prodotto finito</a:t>
                      </a:r>
                    </a:p>
                  </a:txBody>
                  <a:tcPr anchor="ctr"/>
                </a:tc>
                <a:tc>
                  <a:txBody>
                    <a:bodyPr/>
                    <a:lstStyle/>
                    <a:p>
                      <a:pPr algn="ctr"/>
                      <a:r>
                        <a:rPr lang="it-IT" dirty="0"/>
                        <a:t>Manutenzione, controlli sulla produzione </a:t>
                      </a:r>
                    </a:p>
                  </a:txBody>
                  <a:tcPr anchor="ctr"/>
                </a:tc>
                <a:tc>
                  <a:txBody>
                    <a:bodyPr/>
                    <a:lstStyle/>
                    <a:p>
                      <a:pPr algn="ctr"/>
                      <a:r>
                        <a:rPr lang="it-IT" dirty="0"/>
                        <a:t>Ass. sui beni</a:t>
                      </a:r>
                    </a:p>
                  </a:txBody>
                  <a:tcPr anchor="ctr"/>
                </a:tc>
                <a:extLst>
                  <a:ext uri="{0D108BD9-81ED-4DB2-BD59-A6C34878D82A}">
                    <a16:rowId xmlns:a16="http://schemas.microsoft.com/office/drawing/2014/main" val="10004"/>
                  </a:ext>
                </a:extLst>
              </a:tr>
              <a:tr h="1118991">
                <a:tc>
                  <a:txBody>
                    <a:bodyPr/>
                    <a:lstStyle/>
                    <a:p>
                      <a:pPr algn="ctr"/>
                      <a:r>
                        <a:rPr lang="it-IT" dirty="0"/>
                        <a:t>Concorrenza sleale</a:t>
                      </a:r>
                    </a:p>
                  </a:txBody>
                  <a:tcPr anchor="ctr"/>
                </a:tc>
                <a:tc>
                  <a:txBody>
                    <a:bodyPr/>
                    <a:lstStyle/>
                    <a:p>
                      <a:pPr algn="ctr"/>
                      <a:r>
                        <a:rPr lang="it-IT" dirty="0"/>
                        <a:t>Spionaggio</a:t>
                      </a:r>
                      <a:r>
                        <a:rPr lang="it-IT" baseline="0" dirty="0"/>
                        <a:t> industriale</a:t>
                      </a:r>
                      <a:endParaRPr lang="it-IT" dirty="0"/>
                    </a:p>
                  </a:txBody>
                  <a:tcPr anchor="ctr"/>
                </a:tc>
                <a:tc>
                  <a:txBody>
                    <a:bodyPr/>
                    <a:lstStyle/>
                    <a:p>
                      <a:pPr algn="ctr"/>
                      <a:r>
                        <a:rPr lang="it-IT" dirty="0"/>
                        <a:t>Controllare il</a:t>
                      </a:r>
                      <a:r>
                        <a:rPr lang="it-IT" baseline="0" dirty="0"/>
                        <a:t> passato dei nostri dipendenti</a:t>
                      </a:r>
                      <a:endParaRPr lang="it-IT" dirty="0"/>
                    </a:p>
                  </a:txBody>
                  <a:tcPr anchor="ctr"/>
                </a:tc>
                <a:tc>
                  <a:txBody>
                    <a:bodyPr/>
                    <a:lstStyle/>
                    <a:p>
                      <a:pPr algn="ctr"/>
                      <a:r>
                        <a:rPr lang="it-IT" dirty="0" err="1"/>
                        <a:t>Ass</a:t>
                      </a:r>
                      <a:r>
                        <a:rPr lang="it-IT" dirty="0"/>
                        <a:t>. sul cyber spionaggio</a:t>
                      </a:r>
                    </a:p>
                  </a:txBody>
                  <a:tcPr anchor="ctr"/>
                </a:tc>
                <a:extLst>
                  <a:ext uri="{0D108BD9-81ED-4DB2-BD59-A6C34878D82A}">
                    <a16:rowId xmlns:a16="http://schemas.microsoft.com/office/drawing/2014/main" val="10005"/>
                  </a:ext>
                </a:extLst>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nodeType="clickEffect">
                                  <p:stCondLst>
                                    <p:cond delay="0"/>
                                  </p:stCondLst>
                                  <p:childTnLst>
                                    <p:animEffect transition="out" filter="wedge">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par>
                                <p:cTn id="8" presetID="2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edge">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1979712" y="332656"/>
            <a:ext cx="4464040" cy="2501640"/>
          </a:xfrm>
          <a:prstGeom prst="rect">
            <a:avLst/>
          </a:prstGeom>
          <a:noFill/>
          <a:ln>
            <a:noFill/>
          </a:ln>
        </p:spPr>
        <p:txBody>
          <a:bodyPr lIns="90000" tIns="45000" rIns="90000" bIns="45000"/>
          <a:lstStyle/>
          <a:p>
            <a:endParaRPr lang="it-IT" sz="2000" b="1" strike="noStrike" spc="-1" dirty="0">
              <a:solidFill>
                <a:srgbClr val="FF0000"/>
              </a:solidFill>
              <a:uFill>
                <a:solidFill>
                  <a:srgbClr val="FFFFFF"/>
                </a:solidFill>
              </a:uFill>
            </a:endParaRPr>
          </a:p>
          <a:p>
            <a:r>
              <a:rPr lang="it-IT" sz="2000" b="1" strike="noStrike" spc="-1" dirty="0">
                <a:solidFill>
                  <a:srgbClr val="FF0000"/>
                </a:solidFill>
                <a:uFill>
                  <a:solidFill>
                    <a:srgbClr val="FFFFFF"/>
                  </a:solidFill>
                </a:uFill>
              </a:rPr>
              <a:t>Caso di studio: </a:t>
            </a:r>
            <a:r>
              <a:rPr lang="it-IT" sz="2000" b="1" spc="-1" dirty="0">
                <a:solidFill>
                  <a:srgbClr val="FF0000"/>
                </a:solidFill>
                <a:uFill>
                  <a:solidFill>
                    <a:srgbClr val="FFFFFF"/>
                  </a:solidFill>
                </a:uFill>
              </a:rPr>
              <a:t> </a:t>
            </a:r>
            <a:r>
              <a:rPr lang="it-IT" sz="2000" b="1" strike="noStrike" spc="-1" dirty="0">
                <a:solidFill>
                  <a:srgbClr val="FF0000"/>
                </a:solidFill>
                <a:uFill>
                  <a:solidFill>
                    <a:srgbClr val="FFFFFF"/>
                  </a:solidFill>
                </a:uFill>
              </a:rPr>
              <a:t>attacco informatico</a:t>
            </a:r>
            <a:endParaRPr lang="it-IT" sz="1800" b="0" strike="noStrike" spc="-1" dirty="0">
              <a:solidFill>
                <a:srgbClr val="000000"/>
              </a:solidFill>
              <a:uFill>
                <a:solidFill>
                  <a:srgbClr val="FFFFFF"/>
                </a:solidFill>
              </a:uFill>
            </a:endParaRPr>
          </a:p>
          <a:p>
            <a:endParaRPr lang="it-IT" sz="1800" b="0" strike="noStrike" spc="-1" dirty="0">
              <a:solidFill>
                <a:srgbClr val="000000"/>
              </a:solidFill>
              <a:uFill>
                <a:solidFill>
                  <a:srgbClr val="FFFFFF"/>
                </a:solidFill>
              </a:uFill>
              <a:latin typeface="Arial"/>
            </a:endParaRPr>
          </a:p>
          <a:p>
            <a:endParaRPr lang="it-IT" sz="1800" b="0" strike="noStrike" spc="-1" dirty="0">
              <a:solidFill>
                <a:srgbClr val="000000"/>
              </a:solidFill>
              <a:uFill>
                <a:solidFill>
                  <a:srgbClr val="FFFFFF"/>
                </a:solidFill>
              </a:uFill>
              <a:latin typeface="Arial"/>
            </a:endParaRPr>
          </a:p>
          <a:p>
            <a:endParaRPr lang="it-IT" sz="1800" b="0" strike="noStrike" spc="-1" dirty="0">
              <a:solidFill>
                <a:srgbClr val="000000"/>
              </a:solidFill>
              <a:uFill>
                <a:solidFill>
                  <a:srgbClr val="FFFFFF"/>
                </a:solidFill>
              </a:uFill>
              <a:latin typeface="Arial"/>
            </a:endParaRPr>
          </a:p>
          <a:p>
            <a:endParaRPr lang="it-IT" sz="1800" b="0" strike="noStrike" spc="-1" dirty="0">
              <a:solidFill>
                <a:srgbClr val="000000"/>
              </a:solidFill>
              <a:uFill>
                <a:solidFill>
                  <a:srgbClr val="FFFFFF"/>
                </a:solidFill>
              </a:uFill>
              <a:latin typeface="Arial"/>
            </a:endParaRPr>
          </a:p>
          <a:p>
            <a:endParaRPr lang="it-IT" sz="1800" b="0" strike="noStrike" spc="-1" dirty="0">
              <a:solidFill>
                <a:srgbClr val="000000"/>
              </a:solidFill>
              <a:uFill>
                <a:solidFill>
                  <a:srgbClr val="FFFFFF"/>
                </a:solidFill>
              </a:uFill>
              <a:latin typeface="Arial"/>
            </a:endParaRPr>
          </a:p>
          <a:p>
            <a:endParaRPr lang="it-IT" sz="1800" b="0" strike="noStrike" spc="-1" dirty="0">
              <a:solidFill>
                <a:srgbClr val="000000"/>
              </a:solidFill>
              <a:uFill>
                <a:solidFill>
                  <a:srgbClr val="FFFFFF"/>
                </a:solidFill>
              </a:uFill>
              <a:latin typeface="Arial"/>
            </a:endParaRPr>
          </a:p>
        </p:txBody>
      </p:sp>
      <p:sp>
        <p:nvSpPr>
          <p:cNvPr id="89" name="TextShape 2"/>
          <p:cNvSpPr txBox="1"/>
          <p:nvPr/>
        </p:nvSpPr>
        <p:spPr>
          <a:xfrm>
            <a:off x="936000" y="1152000"/>
            <a:ext cx="8064000" cy="4348080"/>
          </a:xfrm>
          <a:prstGeom prst="rect">
            <a:avLst/>
          </a:prstGeom>
          <a:noFill/>
          <a:ln>
            <a:noFill/>
          </a:ln>
        </p:spPr>
        <p:txBody>
          <a:bodyPr lIns="90000" tIns="45000" rIns="90000" bIns="45000"/>
          <a:lstStyle/>
          <a:p>
            <a:endParaRPr lang="it-IT" sz="1600" b="0" strike="noStrike" spc="-1" dirty="0">
              <a:solidFill>
                <a:srgbClr val="000000"/>
              </a:solidFill>
              <a:uFill>
                <a:solidFill>
                  <a:srgbClr val="FFFFFF"/>
                </a:solidFill>
              </a:uFill>
            </a:endParaRPr>
          </a:p>
          <a:p>
            <a:r>
              <a:rPr lang="it-IT" sz="1600" b="0" strike="noStrike" spc="-1" dirty="0">
                <a:solidFill>
                  <a:srgbClr val="000000"/>
                </a:solidFill>
                <a:uFill>
                  <a:solidFill>
                    <a:srgbClr val="FFFFFF"/>
                  </a:solidFill>
                </a:uFill>
              </a:rPr>
              <a:t>Come caso di studio consideriamo l’ipotesi di un attacco informatico con i</a:t>
            </a:r>
            <a:r>
              <a:rPr lang="it-IT" sz="1400" b="0" strike="noStrike" spc="-1" dirty="0">
                <a:solidFill>
                  <a:srgbClr val="000000"/>
                </a:solidFill>
                <a:uFill>
                  <a:solidFill>
                    <a:srgbClr val="FFFFFF"/>
                  </a:solidFill>
                </a:uFill>
              </a:rPr>
              <a:t>ntroduzione o trasmissione di dati, programmi o malware nel sistema informatico e sottrazione di dati riservati.</a:t>
            </a:r>
            <a:endParaRPr lang="it-IT" sz="1800" b="0" strike="noStrike" spc="-1" dirty="0">
              <a:solidFill>
                <a:srgbClr val="000000"/>
              </a:solidFill>
              <a:uFill>
                <a:solidFill>
                  <a:srgbClr val="FFFFFF"/>
                </a:solidFill>
              </a:uFill>
            </a:endParaRPr>
          </a:p>
          <a:p>
            <a:endParaRPr lang="it-IT" sz="1800" b="0" strike="noStrike" spc="-1" dirty="0">
              <a:solidFill>
                <a:srgbClr val="000000"/>
              </a:solidFill>
              <a:uFill>
                <a:solidFill>
                  <a:srgbClr val="FFFFFF"/>
                </a:solidFill>
              </a:uFill>
            </a:endParaRPr>
          </a:p>
          <a:p>
            <a:r>
              <a:rPr lang="it-IT" sz="1400" b="1" strike="noStrike" spc="-1" dirty="0">
                <a:solidFill>
                  <a:srgbClr val="000000"/>
                </a:solidFill>
                <a:uFill>
                  <a:solidFill>
                    <a:srgbClr val="FFFFFF"/>
                  </a:solidFill>
                </a:uFill>
              </a:rPr>
              <a:t>Step 1</a:t>
            </a:r>
            <a:r>
              <a:rPr lang="it-IT" sz="1400" b="0" strike="noStrike" spc="-1" dirty="0">
                <a:solidFill>
                  <a:srgbClr val="000000"/>
                </a:solidFill>
                <a:uFill>
                  <a:solidFill>
                    <a:srgbClr val="FFFFFF"/>
                  </a:solidFill>
                </a:uFill>
              </a:rPr>
              <a:t>. barriere informatiche (</a:t>
            </a:r>
            <a:r>
              <a:rPr lang="it-IT" sz="1400" b="0" strike="noStrike" spc="-1" dirty="0" err="1">
                <a:solidFill>
                  <a:srgbClr val="000000"/>
                </a:solidFill>
                <a:uFill>
                  <a:solidFill>
                    <a:srgbClr val="FFFFFF"/>
                  </a:solidFill>
                </a:uFill>
              </a:rPr>
              <a:t>anivirus</a:t>
            </a:r>
            <a:r>
              <a:rPr lang="it-IT" sz="1400" b="0" strike="noStrike" spc="-1" dirty="0">
                <a:solidFill>
                  <a:srgbClr val="000000"/>
                </a:solidFill>
                <a:uFill>
                  <a:solidFill>
                    <a:srgbClr val="FFFFFF"/>
                  </a:solidFill>
                </a:uFill>
              </a:rPr>
              <a:t>, firewall aziendale): </a:t>
            </a:r>
            <a:r>
              <a:rPr lang="it-IT" sz="1400" b="1" strike="noStrike" spc="-1" dirty="0">
                <a:solidFill>
                  <a:srgbClr val="FF3333"/>
                </a:solidFill>
                <a:uFill>
                  <a:solidFill>
                    <a:srgbClr val="FFFFFF"/>
                  </a:solidFill>
                </a:uFill>
              </a:rPr>
              <a:t>superate</a:t>
            </a:r>
            <a:endParaRPr lang="it-IT" sz="1800" b="0" strike="noStrike" spc="-1" dirty="0">
              <a:solidFill>
                <a:srgbClr val="000000"/>
              </a:solidFill>
              <a:uFill>
                <a:solidFill>
                  <a:srgbClr val="FFFFFF"/>
                </a:solidFill>
              </a:uFill>
            </a:endParaRPr>
          </a:p>
          <a:p>
            <a:endParaRPr lang="it-IT" sz="1800" b="0" strike="noStrike" spc="-1" dirty="0">
              <a:solidFill>
                <a:srgbClr val="000000"/>
              </a:solidFill>
              <a:uFill>
                <a:solidFill>
                  <a:srgbClr val="FFFFFF"/>
                </a:solidFill>
              </a:uFill>
            </a:endParaRPr>
          </a:p>
          <a:p>
            <a:r>
              <a:rPr lang="it-IT" sz="1400" b="1" strike="noStrike" spc="-1" dirty="0">
                <a:solidFill>
                  <a:srgbClr val="000000"/>
                </a:solidFill>
                <a:uFill>
                  <a:solidFill>
                    <a:srgbClr val="FFFFFF"/>
                  </a:solidFill>
                </a:uFill>
              </a:rPr>
              <a:t>Step 2</a:t>
            </a:r>
            <a:r>
              <a:rPr lang="it-IT" sz="1400" b="0" strike="noStrike" spc="-1" dirty="0">
                <a:solidFill>
                  <a:srgbClr val="000000"/>
                </a:solidFill>
                <a:uFill>
                  <a:solidFill>
                    <a:srgbClr val="FFFFFF"/>
                  </a:solidFill>
                </a:uFill>
              </a:rPr>
              <a:t>. barriere umane, attivazione team tecnico interno (programmatori e sistemisti specializzati nel contrasto antipirateria e crittografia dati): </a:t>
            </a:r>
            <a:r>
              <a:rPr lang="it-IT" sz="1400" b="1" strike="noStrike" spc="-1" dirty="0">
                <a:solidFill>
                  <a:srgbClr val="FF0000"/>
                </a:solidFill>
                <a:uFill>
                  <a:solidFill>
                    <a:srgbClr val="FFFFFF"/>
                  </a:solidFill>
                </a:uFill>
              </a:rPr>
              <a:t>superate</a:t>
            </a:r>
            <a:endParaRPr lang="it-IT" sz="1800" b="0" strike="noStrike" spc="-1" dirty="0">
              <a:solidFill>
                <a:srgbClr val="000000"/>
              </a:solidFill>
              <a:uFill>
                <a:solidFill>
                  <a:srgbClr val="FFFFFF"/>
                </a:solidFill>
              </a:uFill>
            </a:endParaRPr>
          </a:p>
          <a:p>
            <a:endParaRPr lang="it-IT" sz="1800" b="0" strike="noStrike" spc="-1" dirty="0">
              <a:solidFill>
                <a:srgbClr val="000000"/>
              </a:solidFill>
              <a:uFill>
                <a:solidFill>
                  <a:srgbClr val="FFFFFF"/>
                </a:solidFill>
              </a:uFill>
            </a:endParaRPr>
          </a:p>
          <a:p>
            <a:r>
              <a:rPr lang="it-IT" sz="1400" b="1" strike="noStrike" spc="-1" dirty="0">
                <a:solidFill>
                  <a:srgbClr val="000000"/>
                </a:solidFill>
                <a:uFill>
                  <a:solidFill>
                    <a:srgbClr val="FFFFFF"/>
                  </a:solidFill>
                </a:uFill>
              </a:rPr>
              <a:t>Step 3</a:t>
            </a:r>
            <a:r>
              <a:rPr lang="it-IT" sz="1400" b="0" strike="noStrike" spc="-1" dirty="0">
                <a:solidFill>
                  <a:srgbClr val="000000"/>
                </a:solidFill>
                <a:uFill>
                  <a:solidFill>
                    <a:srgbClr val="FFFFFF"/>
                  </a:solidFill>
                </a:uFill>
              </a:rPr>
              <a:t>. Il danno è stato inferto, sia ai sistemi dell’impresa che alla sua credibilità esterna. Ci avvaliamo dello strumento </a:t>
            </a:r>
            <a:r>
              <a:rPr lang="it-IT" sz="1400" b="0" strike="noStrike" spc="-1">
                <a:solidFill>
                  <a:srgbClr val="000000"/>
                </a:solidFill>
                <a:uFill>
                  <a:solidFill>
                    <a:srgbClr val="FFFFFF"/>
                  </a:solidFill>
                </a:uFill>
              </a:rPr>
              <a:t>assicurativo predisposto: </a:t>
            </a:r>
            <a:r>
              <a:rPr lang="it-IT" sz="1400" b="0" strike="noStrike" spc="-1" dirty="0">
                <a:solidFill>
                  <a:srgbClr val="000000"/>
                </a:solidFill>
                <a:uFill>
                  <a:solidFill>
                    <a:srgbClr val="FFFFFF"/>
                  </a:solidFill>
                </a:uFill>
              </a:rPr>
              <a:t>l’assicurazione contro il rischio informatico (cyber risk) con copertura del danno diretto alla società (Danni materiali diretti: la distruzione o deterioramento di cose; Perdite patrimoniali; danno indiretto, che costituisce un pregiudizio economico non immediatamente conseguente a danni corporali o danni materiali; Costi per la gestione della crisi) e del danno a terze parti  (danni materiali; danni alla persona; danni patrimonial</a:t>
            </a:r>
            <a:r>
              <a:rPr lang="it-IT" sz="1600" b="0" strike="noStrike" spc="-1" dirty="0">
                <a:solidFill>
                  <a:srgbClr val="000000"/>
                </a:solidFill>
                <a:uFill>
                  <a:solidFill>
                    <a:srgbClr val="FFFFFF"/>
                  </a:solidFill>
                </a:uFill>
              </a:rPr>
              <a:t>i).</a:t>
            </a:r>
            <a:endParaRPr lang="it-IT" sz="1800" b="0" strike="noStrike" spc="-1" dirty="0">
              <a:solidFill>
                <a:srgbClr val="000000"/>
              </a:solidFill>
              <a:uFill>
                <a:solidFill>
                  <a:srgbClr val="FFFFFF"/>
                </a:solidFill>
              </a:uFill>
            </a:endParaRPr>
          </a:p>
        </p:txBody>
      </p:sp>
    </p:spTree>
  </p:cSld>
  <p:clrMapOvr>
    <a:masterClrMapping/>
  </p:clrMapOvr>
  <p:transition spd="med">
    <p:newsflash/>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1403648" y="732960"/>
            <a:ext cx="6768000" cy="491040"/>
          </a:xfrm>
          <a:prstGeom prst="rect">
            <a:avLst/>
          </a:prstGeom>
          <a:noFill/>
          <a:ln>
            <a:noFill/>
          </a:ln>
        </p:spPr>
        <p:txBody>
          <a:bodyPr lIns="90000" tIns="45000" rIns="90000" bIns="45000"/>
          <a:lstStyle/>
          <a:p>
            <a:r>
              <a:rPr lang="it-IT" sz="2200" b="1" strike="noStrike" spc="-1" dirty="0">
                <a:solidFill>
                  <a:srgbClr val="000000"/>
                </a:solidFill>
                <a:uFill>
                  <a:solidFill>
                    <a:srgbClr val="FFFFFF"/>
                  </a:solidFill>
                </a:uFill>
              </a:rPr>
              <a:t>Conclusioni caso di studio</a:t>
            </a:r>
            <a:r>
              <a:rPr lang="it-IT" sz="1800" b="0" strike="noStrike" spc="-1" dirty="0">
                <a:solidFill>
                  <a:srgbClr val="000000"/>
                </a:solidFill>
                <a:uFill>
                  <a:solidFill>
                    <a:srgbClr val="FFFFFF"/>
                  </a:solidFill>
                </a:uFill>
              </a:rPr>
              <a:t> </a:t>
            </a:r>
          </a:p>
        </p:txBody>
      </p:sp>
      <p:sp>
        <p:nvSpPr>
          <p:cNvPr id="91" name="TextShape 2"/>
          <p:cNvSpPr txBox="1"/>
          <p:nvPr/>
        </p:nvSpPr>
        <p:spPr>
          <a:xfrm>
            <a:off x="1296000" y="1224000"/>
            <a:ext cx="7344000" cy="3166200"/>
          </a:xfrm>
          <a:prstGeom prst="rect">
            <a:avLst/>
          </a:prstGeom>
          <a:noFill/>
          <a:ln>
            <a:noFill/>
          </a:ln>
        </p:spPr>
        <p:txBody>
          <a:bodyPr lIns="90000" tIns="45000" rIns="90000" bIns="45000"/>
          <a:lstStyle/>
          <a:p>
            <a:endParaRPr lang="it-IT" sz="1800" b="0" strike="noStrike" spc="-1" dirty="0">
              <a:solidFill>
                <a:srgbClr val="000000"/>
              </a:solidFill>
              <a:uFill>
                <a:solidFill>
                  <a:srgbClr val="FFFFFF"/>
                </a:solidFill>
              </a:uFill>
              <a:latin typeface="Arial"/>
            </a:endParaRPr>
          </a:p>
          <a:p>
            <a:r>
              <a:rPr lang="it-IT" b="0" strike="noStrike" spc="-1" dirty="0">
                <a:solidFill>
                  <a:srgbClr val="000000"/>
                </a:solidFill>
                <a:uFill>
                  <a:solidFill>
                    <a:srgbClr val="FFFFFF"/>
                  </a:solidFill>
                </a:uFill>
              </a:rPr>
              <a:t>Lo scenario immaginato è quello di un attacco informatico particolarmente aggressivo, in grado di travolgere tutte le barriere predisposte a protezione dei sistemi aziendali. Il danno ricevuto è stato ingente, sia come danneggiamento dei sistemi informatici (software e hardware) che come costo delle misure attivate. Ancora più grave il danno ai nostri  clienti e partner e alla nostra credibilità. Per i danni diretti e a terzi ci ha soccorso l’assicurazione contro il cyber risk che avevamo sottoscritto. Quello relativo a un possibile attacco informatico è infatti un rischio puro, non un rischio d’impresa, e come tale può ben essere oggetto di copertura assicurativa. Abbiamo così analizzato il caso di una doppia protezione dal rischio: misure preventive (barriere informatiche e umane) e assicurazione.</a:t>
            </a:r>
          </a:p>
        </p:txBody>
      </p:sp>
    </p:spTree>
  </p:cSld>
  <p:clrMapOvr>
    <a:masterClrMapping/>
  </p:clrMapOvr>
  <p:transition spd="med">
    <p:newsflash/>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857356" y="428604"/>
            <a:ext cx="5786478" cy="769441"/>
          </a:xfrm>
          <a:prstGeom prst="rect">
            <a:avLst/>
          </a:prstGeom>
          <a:noFill/>
        </p:spPr>
        <p:txBody>
          <a:bodyPr wrap="square" rtlCol="0">
            <a:spAutoFit/>
          </a:bodyPr>
          <a:lstStyle/>
          <a:p>
            <a:pPr algn="ctr"/>
            <a:r>
              <a:rPr lang="it-IT" sz="4400" dirty="0" err="1"/>
              <a:t>e…</a:t>
            </a:r>
            <a:r>
              <a:rPr lang="it-IT" sz="4400" dirty="0"/>
              <a:t> alla fine?</a:t>
            </a:r>
          </a:p>
        </p:txBody>
      </p:sp>
      <p:sp>
        <p:nvSpPr>
          <p:cNvPr id="5" name="CasellaDiTesto 4"/>
          <p:cNvSpPr txBox="1"/>
          <p:nvPr/>
        </p:nvSpPr>
        <p:spPr>
          <a:xfrm>
            <a:off x="500034" y="1357298"/>
            <a:ext cx="8358246" cy="3447098"/>
          </a:xfrm>
          <a:prstGeom prst="rect">
            <a:avLst/>
          </a:prstGeom>
          <a:noFill/>
        </p:spPr>
        <p:txBody>
          <a:bodyPr wrap="square" rtlCol="0">
            <a:spAutoFit/>
          </a:bodyPr>
          <a:lstStyle/>
          <a:p>
            <a:r>
              <a:rPr lang="it-IT" sz="2000" dirty="0"/>
              <a:t>Per valutare i rischi a cui è sottoposta la nostra impresa abbiamo deciso di assumere un risk manager, che ci ha fatto notare </a:t>
            </a:r>
          </a:p>
          <a:p>
            <a:r>
              <a:rPr lang="it-IT" sz="2000" dirty="0"/>
              <a:t>diverse problematiche, e ci ha fatto attuare alcune azioni preventive. I rischi residui da valutare, grazie a queste misure, sono prevalentemente di carattere imprenditoriale. Per questo ci avvaliamo di poche assicurazioni. Nonostante ciò, operando in un settore ad alto tasso di innovazione, potremmo aver ignorato rischi molto specifici, per questo motivo abbiamo aperto un fondo rischi generale in attesa di </a:t>
            </a:r>
          </a:p>
          <a:p>
            <a:r>
              <a:rPr lang="it-IT" sz="2000" dirty="0"/>
              <a:t>trovare nuove soluzioni anche tramite </a:t>
            </a:r>
            <a:r>
              <a:rPr lang="it-IT" sz="2000"/>
              <a:t>il confronto con le </a:t>
            </a:r>
            <a:r>
              <a:rPr lang="it-IT" sz="2000" dirty="0"/>
              <a:t>agenzie assicurative</a:t>
            </a:r>
          </a:p>
          <a:p>
            <a:endParaRPr lang="it-IT" dirty="0"/>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par>
                                <p:cTn id="11" presetID="42"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181</TotalTime>
  <Words>617</Words>
  <Application>Microsoft Office PowerPoint</Application>
  <PresentationFormat>Presentazione su schermo (4:3)</PresentationFormat>
  <Paragraphs>82</Paragraphs>
  <Slides>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vt:i4>
      </vt:variant>
    </vt:vector>
  </HeadingPairs>
  <TitlesOfParts>
    <vt:vector size="11" baseType="lpstr">
      <vt:lpstr>Arial</vt:lpstr>
      <vt:lpstr>Calibri</vt:lpstr>
      <vt:lpstr>Constantia</vt:lpstr>
      <vt:lpstr>Wingdings 2</vt:lpstr>
      <vt:lpstr>Equinozio</vt:lpstr>
      <vt:lpstr>Alpha tech</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Alpha tech</dc:title>
  <dc:creator>PC-3</dc:creator>
  <cp:lastModifiedBy>Simona</cp:lastModifiedBy>
  <cp:revision>28</cp:revision>
  <dcterms:created xsi:type="dcterms:W3CDTF">2019-01-28T10:34:12Z</dcterms:created>
  <dcterms:modified xsi:type="dcterms:W3CDTF">2019-05-14T12:42:19Z</dcterms:modified>
</cp:coreProperties>
</file>