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  <p:sldMasterId id="2147483653" r:id="rId2"/>
    <p:sldMasterId id="2147483654" r:id="rId3"/>
    <p:sldMasterId id="2147483655" r:id="rId4"/>
    <p:sldMasterId id="2147483656" r:id="rId5"/>
    <p:sldMasterId id="2147483657" r:id="rId6"/>
    <p:sldMasterId id="2147483658" r:id="rId7"/>
  </p:sldMasterIdLst>
  <p:notesMasterIdLst>
    <p:notesMasterId r:id="rId19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3588" cy="6858000"/>
  <p:notesSz cx="6858000" cy="9144000"/>
  <p:embeddedFontLst>
    <p:embeddedFont>
      <p:font typeface="Bookman Old Style" panose="02050604050505020204" pitchFamily="18" charset="0"/>
      <p:regular r:id="rId20"/>
      <p:bold r:id="rId21"/>
      <p:italic r:id="rId22"/>
      <p:boldItalic r:id="rId23"/>
    </p:embeddedFont>
    <p:embeddedFont>
      <p:font typeface="Corbel" panose="020B0503020204020204" pitchFamily="34" charset="0"/>
      <p:regular r:id="rId24"/>
      <p:bold r:id="rId25"/>
      <p:italic r:id="rId26"/>
      <p:boldItalic r:id="rId27"/>
    </p:embeddedFont>
    <p:embeddedFont>
      <p:font typeface="EB Garamond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88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6ED771-789E-4C00-BB40-181167A44652}">
  <a:tblStyle styleId="{446ED771-789E-4C00-BB40-181167A446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2" y="420"/>
      </p:cViewPr>
      <p:guideLst>
        <p:guide orient="horz" pos="20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/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dt" idx="2"/>
          </p:nvPr>
        </p:nvSpPr>
        <p:spPr>
          <a:xfrm>
            <a:off x="3884612" y="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363D3D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4812" cy="3084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2" cy="308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sldNum" idx="4"/>
          </p:nvPr>
        </p:nvSpPr>
        <p:spPr>
          <a:xfrm>
            <a:off x="3884612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D3D"/>
              </a:buClr>
              <a:buSzPts val="12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rgbClr val="363D3D"/>
                </a:solidFill>
                <a:latin typeface="Corbel"/>
                <a:ea typeface="Corbel"/>
                <a:cs typeface="Corbel"/>
                <a:sym typeface="Corbel"/>
              </a:r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29/01/18</a:t>
            </a: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29/01/18</a:t>
            </a: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4" name="Shape 184"/>
          <p:cNvSpPr/>
          <p:nvPr/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D3D"/>
              </a:buClr>
              <a:buSzPts val="12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rgbClr val="363D3D"/>
                </a:solidFill>
                <a:latin typeface="Corbel"/>
                <a:ea typeface="Corbel"/>
                <a:cs typeface="Corbel"/>
                <a:sym typeface="Corbel"/>
              </a:rPr>
              <a:t>11</a:t>
            </a:fld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2" cy="30845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" name="Shape 101"/>
          <p:cNvSpPr/>
          <p:nvPr/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D3D"/>
              </a:buClr>
              <a:buSzPts val="12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rgbClr val="363D3D"/>
                </a:solidFill>
                <a:latin typeface="Corbel"/>
                <a:ea typeface="Corbel"/>
                <a:cs typeface="Corbel"/>
                <a:sym typeface="Corbel"/>
              </a:rPr>
              <a:t>2</a:t>
            </a:fld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2" cy="30845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" name="Shape 109"/>
          <p:cNvSpPr txBox="1"/>
          <p:nvPr/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D3D"/>
              </a:buClr>
              <a:buSzPts val="1200"/>
              <a:buFont typeface="Corbel"/>
              <a:buNone/>
            </a:pPr>
            <a:r>
              <a:rPr lang="en-US" sz="1200" b="0" i="0" u="none">
                <a:solidFill>
                  <a:srgbClr val="363D3D"/>
                </a:solidFill>
                <a:latin typeface="Corbel"/>
                <a:ea typeface="Corbel"/>
                <a:cs typeface="Corbel"/>
                <a:sym typeface="Corbel"/>
              </a:rPr>
              <a:t>Possono essere necessarie più diapositive</a:t>
            </a: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D3D"/>
              </a:buClr>
              <a:buSzPts val="12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rgbClr val="363D3D"/>
                </a:solidFill>
                <a:latin typeface="Corbel"/>
                <a:ea typeface="Corbel"/>
                <a:cs typeface="Corbel"/>
                <a:sym typeface="Corbel"/>
              </a:rPr>
              <a:t>3</a:t>
            </a:fld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2" cy="30845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" name="Shape 117"/>
          <p:cNvSpPr/>
          <p:nvPr/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D3D"/>
              </a:buClr>
              <a:buSzPts val="12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rgbClr val="363D3D"/>
                </a:solidFill>
                <a:latin typeface="Corbel"/>
                <a:ea typeface="Corbel"/>
                <a:cs typeface="Corbel"/>
                <a:sym typeface="Corbel"/>
              </a:rPr>
              <a:t>4</a:t>
            </a:fld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2" cy="30845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6" name="Shape 136"/>
          <p:cNvSpPr/>
          <p:nvPr/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D3D"/>
              </a:buClr>
              <a:buSzPts val="12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rgbClr val="363D3D"/>
                </a:solidFill>
                <a:latin typeface="Corbel"/>
                <a:ea typeface="Corbel"/>
                <a:cs typeface="Corbel"/>
                <a:sym typeface="Corbel"/>
              </a:rPr>
              <a:t>5</a:t>
            </a:fld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2" cy="30845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" name="Shape 145"/>
          <p:cNvSpPr/>
          <p:nvPr/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D3D"/>
              </a:buClr>
              <a:buSzPts val="12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rgbClr val="363D3D"/>
                </a:solidFill>
                <a:latin typeface="Corbel"/>
                <a:ea typeface="Corbel"/>
                <a:cs typeface="Corbel"/>
                <a:sym typeface="Corbel"/>
              </a:rPr>
              <a:t>6</a:t>
            </a:fld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2" cy="30845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" name="Shape 153"/>
          <p:cNvSpPr/>
          <p:nvPr/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D3D"/>
              </a:buClr>
              <a:buSzPts val="12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rgbClr val="363D3D"/>
                </a:solidFill>
                <a:latin typeface="Corbel"/>
                <a:ea typeface="Corbel"/>
                <a:cs typeface="Corbel"/>
                <a:sym typeface="Corbel"/>
              </a:rPr>
              <a:t>7</a:t>
            </a:fld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2" cy="30845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1" name="Shape 161"/>
          <p:cNvSpPr/>
          <p:nvPr/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D3D"/>
              </a:buClr>
              <a:buSzPts val="1200"/>
              <a:buFont typeface="Corbel"/>
              <a:buNone/>
            </a:pPr>
            <a:fld id="{00000000-1234-1234-1234-123412341234}" type="slidenum">
              <a:rPr lang="en-US" sz="1200" b="0" i="0" u="none">
                <a:solidFill>
                  <a:srgbClr val="363D3D"/>
                </a:solidFill>
                <a:latin typeface="Corbel"/>
                <a:ea typeface="Corbel"/>
                <a:cs typeface="Corbel"/>
                <a:sym typeface="Corbel"/>
              </a:rPr>
              <a:t>8</a:t>
            </a:fld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2" cy="30845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29/01/18</a:t>
            </a: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875712" y="6602412"/>
            <a:ext cx="958850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0210800" y="6602412"/>
            <a:ext cx="638175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875712" y="6602412"/>
            <a:ext cx="958850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0210800" y="6602412"/>
            <a:ext cx="638175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341437" y="466725"/>
            <a:ext cx="9507537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341437" y="1901825"/>
            <a:ext cx="9507537" cy="412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875712" y="6602412"/>
            <a:ext cx="958850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210800" y="6602412"/>
            <a:ext cx="638175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DD2D2"/>
            </a:gs>
          </a:gsLst>
          <a:lin ang="540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0"/>
            <a:ext cx="12188824" cy="47990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Shape 14"/>
          <p:cNvGrpSpPr/>
          <p:nvPr/>
        </p:nvGrpSpPr>
        <p:grpSpPr>
          <a:xfrm>
            <a:off x="-6350" y="4748212"/>
            <a:ext cx="12203112" cy="2114550"/>
            <a:chOff x="-6350" y="4748212"/>
            <a:chExt cx="12203112" cy="2114550"/>
          </a:xfrm>
        </p:grpSpPr>
        <p:pic>
          <p:nvPicPr>
            <p:cNvPr id="15" name="Shape 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350" y="4748212"/>
              <a:ext cx="12203112" cy="2114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Shape 16"/>
            <p:cNvSpPr/>
            <p:nvPr/>
          </p:nvSpPr>
          <p:spPr>
            <a:xfrm>
              <a:off x="0" y="4754562"/>
              <a:ext cx="12190413" cy="2101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Shape 17"/>
          <p:cNvSpPr/>
          <p:nvPr/>
        </p:nvSpPr>
        <p:spPr>
          <a:xfrm>
            <a:off x="0" y="4724400"/>
            <a:ext cx="12188825" cy="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341437" y="466725"/>
            <a:ext cx="9507537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341437" y="1901825"/>
            <a:ext cx="9507537" cy="412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341437" y="466725"/>
            <a:ext cx="9507537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341437" y="1901825"/>
            <a:ext cx="9507537" cy="412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6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E5E8E8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341437" y="6602412"/>
            <a:ext cx="7159625" cy="23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875712" y="6602412"/>
            <a:ext cx="958850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0210800" y="6602412"/>
            <a:ext cx="638175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DD2D2"/>
            </a:gs>
          </a:gsLst>
          <a:lin ang="5400000" scaled="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Shape 35"/>
          <p:cNvGrpSpPr/>
          <p:nvPr/>
        </p:nvGrpSpPr>
        <p:grpSpPr>
          <a:xfrm>
            <a:off x="-6350" y="6577012"/>
            <a:ext cx="12203112" cy="285750"/>
            <a:chOff x="-6350" y="6577012"/>
            <a:chExt cx="12203112" cy="285750"/>
          </a:xfrm>
        </p:grpSpPr>
        <p:pic>
          <p:nvPicPr>
            <p:cNvPr id="36" name="Shape 3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350" y="6577012"/>
              <a:ext cx="12203112" cy="285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Shape 37"/>
            <p:cNvSpPr/>
            <p:nvPr/>
          </p:nvSpPr>
          <p:spPr>
            <a:xfrm>
              <a:off x="1587" y="6583362"/>
              <a:ext cx="12187237" cy="273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Shape 38"/>
          <p:cNvSpPr/>
          <p:nvPr/>
        </p:nvSpPr>
        <p:spPr>
          <a:xfrm>
            <a:off x="1587" y="6583362"/>
            <a:ext cx="12188825" cy="460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341437" y="466725"/>
            <a:ext cx="9507537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341437" y="1901825"/>
            <a:ext cx="9507537" cy="412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1341437" y="6602412"/>
            <a:ext cx="7159625" cy="23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875712" y="6602412"/>
            <a:ext cx="958850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0210800" y="6602412"/>
            <a:ext cx="638175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DD2D2"/>
            </a:gs>
          </a:gsLst>
          <a:lin ang="5400000" scaled="0"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Shape 55"/>
          <p:cNvGrpSpPr/>
          <p:nvPr/>
        </p:nvGrpSpPr>
        <p:grpSpPr>
          <a:xfrm>
            <a:off x="-6350" y="6577012"/>
            <a:ext cx="12203112" cy="285750"/>
            <a:chOff x="-6350" y="6577012"/>
            <a:chExt cx="12203112" cy="285750"/>
          </a:xfrm>
        </p:grpSpPr>
        <p:pic>
          <p:nvPicPr>
            <p:cNvPr id="56" name="Shape 5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6350" y="6577012"/>
              <a:ext cx="12203112" cy="285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Shape 57"/>
            <p:cNvSpPr/>
            <p:nvPr/>
          </p:nvSpPr>
          <p:spPr>
            <a:xfrm>
              <a:off x="1587" y="6583362"/>
              <a:ext cx="12187237" cy="273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Shape 58"/>
          <p:cNvSpPr/>
          <p:nvPr/>
        </p:nvSpPr>
        <p:spPr>
          <a:xfrm>
            <a:off x="1587" y="6583362"/>
            <a:ext cx="12188825" cy="460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Shape 59"/>
          <p:cNvGrpSpPr/>
          <p:nvPr/>
        </p:nvGrpSpPr>
        <p:grpSpPr>
          <a:xfrm>
            <a:off x="-6350" y="-6350"/>
            <a:ext cx="12196762" cy="468312"/>
            <a:chOff x="-6350" y="-6350"/>
            <a:chExt cx="12196762" cy="468312"/>
          </a:xfrm>
        </p:grpSpPr>
        <p:pic>
          <p:nvPicPr>
            <p:cNvPr id="60" name="Shape 6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6350" y="-6350"/>
              <a:ext cx="12196762" cy="468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Shape 61"/>
            <p:cNvSpPr/>
            <p:nvPr/>
          </p:nvSpPr>
          <p:spPr>
            <a:xfrm>
              <a:off x="0" y="0"/>
              <a:ext cx="12187237" cy="455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Shape 62"/>
          <p:cNvSpPr/>
          <p:nvPr/>
        </p:nvSpPr>
        <p:spPr>
          <a:xfrm>
            <a:off x="0" y="411162"/>
            <a:ext cx="12188825" cy="460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341437" y="466725"/>
            <a:ext cx="9507537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341437" y="1901825"/>
            <a:ext cx="9507537" cy="412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341437" y="6602412"/>
            <a:ext cx="7159625" cy="23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8875712" y="6602412"/>
            <a:ext cx="958850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0210800" y="6602412"/>
            <a:ext cx="638175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DD2D2"/>
            </a:gs>
          </a:gsLst>
          <a:lin ang="5400000" scaled="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341437" y="466725"/>
            <a:ext cx="9507537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341437" y="1901825"/>
            <a:ext cx="9507537" cy="412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1341437" y="6602412"/>
            <a:ext cx="7159625" cy="23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875712" y="6602412"/>
            <a:ext cx="958850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0210800" y="6602412"/>
            <a:ext cx="638175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100"/>
              <a:buFont typeface="Corbel"/>
              <a:buNone/>
              <a:defRPr sz="11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100"/>
              <a:buFont typeface="Corbel"/>
              <a:buNone/>
              <a:defRPr sz="11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100"/>
              <a:buFont typeface="Corbel"/>
              <a:buNone/>
              <a:defRPr sz="11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100"/>
              <a:buFont typeface="Corbel"/>
              <a:buNone/>
              <a:defRPr sz="11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100"/>
              <a:buFont typeface="Corbel"/>
              <a:buNone/>
              <a:defRPr sz="11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100"/>
              <a:buFont typeface="Corbel"/>
              <a:buNone/>
              <a:defRPr sz="11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100"/>
              <a:buFont typeface="Corbel"/>
              <a:buNone/>
              <a:defRPr sz="11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100"/>
              <a:buFont typeface="Corbel"/>
              <a:buNone/>
              <a:defRPr sz="11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100"/>
              <a:buFont typeface="Corbel"/>
              <a:buNone/>
              <a:defRPr sz="11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DD2D2"/>
            </a:gs>
          </a:gsLst>
          <a:lin ang="5400000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Shape 75"/>
          <p:cNvGrpSpPr/>
          <p:nvPr/>
        </p:nvGrpSpPr>
        <p:grpSpPr>
          <a:xfrm>
            <a:off x="-6350" y="-6350"/>
            <a:ext cx="4887912" cy="6869112"/>
            <a:chOff x="-6350" y="-6350"/>
            <a:chExt cx="4887912" cy="6869112"/>
          </a:xfrm>
        </p:grpSpPr>
        <p:pic>
          <p:nvPicPr>
            <p:cNvPr id="76" name="Shape 7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6350" y="-6350"/>
              <a:ext cx="4887912" cy="6869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Shape 77"/>
            <p:cNvSpPr/>
            <p:nvPr/>
          </p:nvSpPr>
          <p:spPr>
            <a:xfrm>
              <a:off x="0" y="0"/>
              <a:ext cx="4872037" cy="6856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341437" y="466725"/>
            <a:ext cx="9507537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341437" y="1901825"/>
            <a:ext cx="9507537" cy="412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341437" y="6602412"/>
            <a:ext cx="7159625" cy="23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875712" y="6602412"/>
            <a:ext cx="958850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10210800" y="6602412"/>
            <a:ext cx="638175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100"/>
              <a:buFont typeface="Corbel"/>
              <a:buNone/>
              <a:defRPr sz="11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100"/>
              <a:buFont typeface="Corbel"/>
              <a:buNone/>
              <a:defRPr sz="11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100"/>
              <a:buFont typeface="Corbel"/>
              <a:buNone/>
              <a:defRPr sz="11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100"/>
              <a:buFont typeface="Corbel"/>
              <a:buNone/>
              <a:defRPr sz="11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100"/>
              <a:buFont typeface="Corbel"/>
              <a:buNone/>
              <a:defRPr sz="11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100"/>
              <a:buFont typeface="Corbel"/>
              <a:buNone/>
              <a:defRPr sz="11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100"/>
              <a:buFont typeface="Corbel"/>
              <a:buNone/>
              <a:defRPr sz="11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100"/>
              <a:buFont typeface="Corbel"/>
              <a:buNone/>
              <a:defRPr sz="11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100"/>
              <a:buFont typeface="Corbel"/>
              <a:buNone/>
              <a:defRPr sz="11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DD2D2"/>
            </a:gs>
          </a:gsLst>
          <a:lin ang="54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Shape 84"/>
          <p:cNvGrpSpPr/>
          <p:nvPr/>
        </p:nvGrpSpPr>
        <p:grpSpPr>
          <a:xfrm>
            <a:off x="7308850" y="-6350"/>
            <a:ext cx="4887912" cy="6869112"/>
            <a:chOff x="7308850" y="-6350"/>
            <a:chExt cx="4887912" cy="6869112"/>
          </a:xfrm>
        </p:grpSpPr>
        <p:pic>
          <p:nvPicPr>
            <p:cNvPr id="85" name="Shape 8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308850" y="-6350"/>
              <a:ext cx="4887912" cy="6869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Shape 86"/>
            <p:cNvSpPr/>
            <p:nvPr/>
          </p:nvSpPr>
          <p:spPr>
            <a:xfrm>
              <a:off x="7315200" y="0"/>
              <a:ext cx="4872037" cy="6856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341437" y="466725"/>
            <a:ext cx="9507537" cy="1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341437" y="1901825"/>
            <a:ext cx="9507537" cy="412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9" name="Shape 89"/>
          <p:cNvSpPr/>
          <p:nvPr/>
        </p:nvSpPr>
        <p:spPr>
          <a:xfrm>
            <a:off x="1341437" y="6602412"/>
            <a:ext cx="7159625" cy="23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8875712" y="6602412"/>
            <a:ext cx="958850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0210800" y="6602412"/>
            <a:ext cx="638175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1100"/>
              <a:buFont typeface="Corbel"/>
              <a:buNone/>
              <a:defRPr sz="1100" b="0" i="0" u="none">
                <a:solidFill>
                  <a:srgbClr val="E5E8E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DD2D2"/>
            </a:gs>
          </a:gsLst>
          <a:lin ang="5400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524000" y="4800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orbel"/>
              <a:buNone/>
            </a:pPr>
            <a:r>
              <a:rPr lang="en-US" sz="4200" b="0" i="0" u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Simulazione d’impresa</a:t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1522412" y="594360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en-US" sz="4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Alimpo coop.sociale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DD2D2"/>
            </a:gs>
          </a:gsLst>
          <a:lin ang="5400000" scaled="0"/>
        </a:gra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341437" y="466725"/>
            <a:ext cx="9509125" cy="123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43C"/>
              </a:buClr>
              <a:buSzPts val="3400"/>
              <a:buFont typeface="Corbel"/>
              <a:buNone/>
            </a:pPr>
            <a:r>
              <a:rPr lang="en-US"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rPr>
              <a:t>Rischi individuati dalle altre aziende.</a:t>
            </a: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341437" y="1901825"/>
            <a:ext cx="9509125" cy="4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271462" marR="0" lvl="0" indent="-22859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600"/>
              <a:buFont typeface="Noto Sans Symbols"/>
              <a:buChar char="➢"/>
            </a:pPr>
            <a:r>
              <a:rPr lang="en-US" sz="2000" b="0" i="0" u="none" strike="noStrike" cap="none" dirty="0" err="1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rPr>
              <a:t>Incendio</a:t>
            </a:r>
            <a:r>
              <a:rPr lang="en-US" sz="2000" b="0" i="0" u="none" strike="noStrike" cap="none" dirty="0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rPr>
              <a:t> del </a:t>
            </a:r>
            <a:r>
              <a:rPr lang="en-US" sz="2000" b="0" i="0" u="none" strike="noStrike" cap="none" dirty="0" err="1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rPr>
              <a:t>raccolto</a:t>
            </a:r>
            <a:r>
              <a:rPr lang="en-US" sz="2000" b="0" i="0" u="none" strike="noStrike" cap="none" dirty="0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rPr>
              <a:t> di </a:t>
            </a:r>
            <a:r>
              <a:rPr lang="en-US" sz="2000" b="0" i="0" u="none" strike="noStrike" cap="none" dirty="0" err="1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rPr>
              <a:t>pomodori</a:t>
            </a:r>
            <a:r>
              <a:rPr lang="en-US" sz="2000" b="0" i="0" u="none" strike="noStrike" cap="none" dirty="0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endParaRPr dirty="0"/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000"/>
              <a:buFont typeface="Corbel"/>
              <a:buNone/>
            </a:pPr>
            <a:r>
              <a:rPr lang="en-US" sz="2000" b="0" i="0" u="none" strike="noStrike" cap="none" dirty="0" err="1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rPr>
              <a:t>Utilizzo</a:t>
            </a:r>
            <a:r>
              <a:rPr lang="en-US" sz="2000" b="0" i="0" u="none" strike="noStrike" cap="none" dirty="0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rPr>
              <a:t>della</a:t>
            </a:r>
            <a:r>
              <a:rPr lang="en-US" sz="2000" b="0" i="0" u="none" strike="noStrike" cap="none" dirty="0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rPr>
              <a:t>polizza</a:t>
            </a:r>
            <a:r>
              <a:rPr lang="en-US" sz="2000" b="0" i="0" u="none" strike="noStrike" cap="none" dirty="0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rPr>
              <a:t> di </a:t>
            </a:r>
            <a:r>
              <a:rPr lang="en-US" sz="2000" b="0" i="0" u="none" strike="noStrike" cap="none" dirty="0" err="1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rPr>
              <a:t>risarcimento</a:t>
            </a:r>
            <a:r>
              <a:rPr lang="en-US" sz="2000" b="0" i="0" u="none" strike="noStrike" cap="none" dirty="0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sostituzione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del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fornitore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di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materia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prima con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altro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previamente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indiv</a:t>
            </a:r>
            <a:r>
              <a:rPr lang="en-US" dirty="0" err="1">
                <a:solidFill>
                  <a:schemeClr val="tx1"/>
                </a:solidFill>
              </a:rPr>
              <a:t>iduato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contattato</a:t>
            </a:r>
            <a:r>
              <a:rPr lang="en-US" sz="2000" b="0" i="0" u="none" strike="noStrike" cap="none" dirty="0">
                <a:solidFill>
                  <a:schemeClr val="tx1"/>
                </a:solidFill>
                <a:sym typeface="Corbel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1600"/>
              <a:buFont typeface="Noto Sans Symbols"/>
              <a:buChar char="➢"/>
            </a:pPr>
            <a:r>
              <a:rPr lang="en-US" sz="2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Rottura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macchina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del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raccolto</a:t>
            </a:r>
            <a:r>
              <a:rPr lang="en-US" sz="2000" b="0" i="0" u="none" strike="noStrike" cap="none" dirty="0">
                <a:solidFill>
                  <a:schemeClr val="tx1"/>
                </a:solidFill>
                <a:sym typeface="Corbel"/>
              </a:rPr>
              <a:t>:</a:t>
            </a:r>
            <a:endParaRPr dirty="0">
              <a:solidFill>
                <a:schemeClr val="tx1"/>
              </a:solidFill>
            </a:endParaRPr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000"/>
              <a:buFont typeface="Corbel"/>
              <a:buNone/>
            </a:pPr>
            <a:r>
              <a:rPr lang="en-US" dirty="0" err="1">
                <a:solidFill>
                  <a:schemeClr val="tx1"/>
                </a:solidFill>
              </a:rPr>
              <a:t>sostituzione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temporanea</a:t>
            </a:r>
            <a:r>
              <a:rPr lang="en-US" dirty="0">
                <a:solidFill>
                  <a:schemeClr val="tx1"/>
                </a:solidFill>
              </a:rPr>
              <a:t> del </a:t>
            </a:r>
            <a:r>
              <a:rPr lang="en-US" dirty="0" err="1">
                <a:solidFill>
                  <a:schemeClr val="tx1"/>
                </a:solidFill>
              </a:rPr>
              <a:t>fornitore</a:t>
            </a:r>
            <a:r>
              <a:rPr lang="en-US" sz="2000" b="0" i="0" u="none" strike="noStrike" cap="none" dirty="0">
                <a:solidFill>
                  <a:schemeClr val="tx1"/>
                </a:solidFill>
                <a:sym typeface="Corbel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16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Perdita del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principale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cliente</a:t>
            </a:r>
            <a:r>
              <a:rPr lang="en-US" sz="2000" b="0" i="0" u="none" strike="noStrike" cap="none" dirty="0">
                <a:solidFill>
                  <a:schemeClr val="tx1"/>
                </a:solidFill>
                <a:sym typeface="Corbel"/>
              </a:rPr>
              <a:t>:</a:t>
            </a:r>
            <a:endParaRPr dirty="0">
              <a:solidFill>
                <a:schemeClr val="tx1"/>
              </a:solidFill>
            </a:endParaRPr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000"/>
              <a:buFont typeface="Corbel"/>
              <a:buNone/>
            </a:pPr>
            <a:r>
              <a:rPr lang="en-US" dirty="0" err="1">
                <a:solidFill>
                  <a:schemeClr val="tx1"/>
                </a:solidFill>
              </a:rPr>
              <a:t>competere</a:t>
            </a:r>
            <a:r>
              <a:rPr lang="en-US" dirty="0">
                <a:solidFill>
                  <a:schemeClr val="tx1"/>
                </a:solidFill>
              </a:rPr>
              <a:t> con la </a:t>
            </a:r>
            <a:r>
              <a:rPr lang="en-US" dirty="0" err="1">
                <a:solidFill>
                  <a:schemeClr val="tx1"/>
                </a:solidFill>
              </a:rPr>
              <a:t>concorrenza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prezzo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qualità</a:t>
            </a:r>
            <a:r>
              <a:rPr lang="en-US" sz="2000" b="0" i="0" u="none" strike="noStrike" cap="none" dirty="0">
                <a:solidFill>
                  <a:schemeClr val="tx1"/>
                </a:solidFill>
                <a:sym typeface="Corbel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1600"/>
              <a:buFont typeface="Noto Sans Symbols"/>
              <a:buChar char="➢"/>
            </a:pPr>
            <a:r>
              <a:rPr lang="en-US" sz="2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Aumento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costi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 di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Corbel"/>
                <a:ea typeface="Corbel"/>
                <a:cs typeface="Corbel"/>
                <a:sym typeface="Corbel"/>
              </a:rPr>
              <a:t>esportazione</a:t>
            </a:r>
            <a:r>
              <a:rPr lang="en-US" sz="2000" b="0" i="0" u="none" strike="noStrike" cap="none" dirty="0">
                <a:solidFill>
                  <a:schemeClr val="tx1"/>
                </a:solidFill>
                <a:sym typeface="Corbel"/>
              </a:rPr>
              <a:t>:</a:t>
            </a:r>
            <a:endParaRPr dirty="0">
              <a:solidFill>
                <a:schemeClr val="tx1"/>
              </a:solidFill>
            </a:endParaRPr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000"/>
              <a:buFont typeface="Corbel"/>
              <a:buNone/>
            </a:pPr>
            <a:r>
              <a:rPr lang="en-US" dirty="0" err="1">
                <a:solidFill>
                  <a:schemeClr val="tx1"/>
                </a:solidFill>
              </a:rPr>
              <a:t>viene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scaricato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prezzo</a:t>
            </a:r>
            <a:r>
              <a:rPr lang="en-US" sz="2000" b="0" i="0" u="none" strike="noStrike" cap="none" dirty="0">
                <a:solidFill>
                  <a:schemeClr val="tx1"/>
                </a:solidFill>
                <a:sym typeface="Corbel"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DD2D2"/>
            </a:gs>
          </a:gsLst>
          <a:lin ang="5400000" scaled="0"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341437" y="466725"/>
            <a:ext cx="9509125" cy="123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43C"/>
              </a:buClr>
              <a:buSzPts val="3400"/>
              <a:buFont typeface="Corbel"/>
              <a:buNone/>
            </a:pPr>
            <a:r>
              <a:rPr lang="en-US" sz="3400" b="0" i="0" u="none" strike="noStrike" cap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rPr>
              <a:t>RISCHI INDIVIDUATI DAGLI ALTRI E RISOLTI DA NOI</a:t>
            </a: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341437" y="1901825"/>
            <a:ext cx="9509125" cy="4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271462" marR="0" lvl="0" indent="-22859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2600"/>
              <a:buFont typeface="Corbel"/>
              <a:buNone/>
            </a:pPr>
            <a:endParaRPr sz="2600" b="1" i="1" u="none" strike="noStrike" cap="none">
              <a:solidFill>
                <a:srgbClr val="26305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600"/>
              <a:buFont typeface="Noto Sans Symbols"/>
              <a:buChar char="➢"/>
            </a:pPr>
            <a:r>
              <a:rPr lang="en-US" sz="2600" b="1" i="1" u="none" strike="noStrike" cap="none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Problemi col raccolto dei fornitori di pomodoro:</a:t>
            </a:r>
            <a:endParaRPr/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600"/>
              <a:buFont typeface="Bookman Old Style"/>
              <a:buNone/>
            </a:pPr>
            <a:r>
              <a:rPr lang="en-US" sz="2600" b="1" i="1" u="none" strike="noStrike" cap="none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Polizza di risarcimento e multirischio.</a:t>
            </a:r>
            <a:endParaRPr/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600"/>
              <a:buFont typeface="Noto Sans Symbols"/>
              <a:buChar char="➢"/>
            </a:pPr>
            <a:r>
              <a:rPr lang="en-US" sz="2600" b="1" i="1" u="none" strike="noStrike" cap="none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Ipotesi di altre aziende: Marciscono i pomodori risolvibile tramite la polizza sopracitata.</a:t>
            </a:r>
            <a:endParaRPr/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400"/>
              <a:buFont typeface="Corbel"/>
              <a:buNone/>
            </a:pPr>
            <a:endParaRPr sz="2400" b="0" i="0" u="none" strike="noStrike" cap="none">
              <a:solidFill>
                <a:srgbClr val="26305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71462" marR="0" lvl="0" indent="-228598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400"/>
              <a:buFont typeface="Bookman Old Style"/>
              <a:buNone/>
            </a:pPr>
            <a:r>
              <a:rPr lang="en-US" sz="2400" b="0" i="0" u="none" strike="noStrike" cap="none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 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1439862" y="2160587"/>
            <a:ext cx="8999537" cy="302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2" marR="0" lvl="0" indent="-22859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E8E8"/>
              </a:buClr>
              <a:buSzPts val="2560"/>
              <a:buFont typeface="Noto Sans Symbols"/>
              <a:buChar char="▪"/>
            </a:pPr>
            <a:r>
              <a:rPr lang="en-US" sz="3200" b="0" i="0" u="none" dirty="0">
                <a:solidFill>
                  <a:srgbClr val="E5E8E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L’ a z </a:t>
            </a:r>
            <a:r>
              <a:rPr lang="en-US" sz="3200" b="0" i="0" u="none" dirty="0" err="1">
                <a:solidFill>
                  <a:srgbClr val="E5E8E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</a:t>
            </a:r>
            <a:r>
              <a:rPr lang="en-US" sz="3200" b="0" i="0" u="none" dirty="0">
                <a:solidFill>
                  <a:srgbClr val="E5E8E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e n d a , </a:t>
            </a:r>
            <a:r>
              <a:rPr lang="en-US" sz="3200" b="0" i="0" u="none" dirty="0" err="1">
                <a:solidFill>
                  <a:srgbClr val="E5E8E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nasce</a:t>
            </a:r>
            <a:r>
              <a:rPr lang="en-US" sz="3200" b="0" i="0" u="none" dirty="0">
                <a:solidFill>
                  <a:srgbClr val="E5E8E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200" b="0" i="0" u="none" dirty="0" err="1">
                <a:solidFill>
                  <a:srgbClr val="E5E8E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nel</a:t>
            </a:r>
            <a:r>
              <a:rPr lang="en-US" sz="3200" b="0" i="0" u="none" dirty="0">
                <a:solidFill>
                  <a:srgbClr val="E5E8E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2000 col </a:t>
            </a:r>
            <a:r>
              <a:rPr lang="en-US" sz="3200" b="0" i="0" u="none" dirty="0" err="1">
                <a:solidFill>
                  <a:srgbClr val="E5E8E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nome</a:t>
            </a:r>
            <a:r>
              <a:rPr lang="en-US" sz="3200" b="0" i="0" u="none" dirty="0">
                <a:solidFill>
                  <a:srgbClr val="E5E8E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di </a:t>
            </a:r>
            <a:r>
              <a:rPr lang="en-US" sz="3200" b="0" i="0" u="none" dirty="0" err="1">
                <a:solidFill>
                  <a:srgbClr val="E5E8E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Alimpo</a:t>
            </a:r>
            <a:r>
              <a:rPr lang="en-US" sz="3200" b="0" i="0" u="none" dirty="0">
                <a:solidFill>
                  <a:srgbClr val="E5E8E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Produciamo</a:t>
            </a:r>
            <a:r>
              <a:rPr lang="en-US" sz="3200" b="0" i="0" u="none" dirty="0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salsa eco-</a:t>
            </a:r>
            <a:r>
              <a:rPr lang="en-US" sz="3200" b="0" i="0" u="none" dirty="0" err="1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biologica</a:t>
            </a:r>
            <a:r>
              <a:rPr lang="en-US" sz="3200" dirty="0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con</a:t>
            </a:r>
            <a:r>
              <a:rPr lang="en-US" sz="3200" b="0" i="0" u="none" dirty="0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pomodori</a:t>
            </a:r>
            <a:r>
              <a:rPr lang="en-US" sz="3200" dirty="0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da </a:t>
            </a:r>
            <a:r>
              <a:rPr lang="en-US" sz="3200" dirty="0" err="1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coltivazione</a:t>
            </a:r>
            <a:r>
              <a:rPr lang="en-US" sz="3200" dirty="0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biologica</a:t>
            </a:r>
            <a:r>
              <a:rPr lang="en-US" sz="3200" dirty="0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: </a:t>
            </a:r>
            <a:r>
              <a:rPr lang="en-US" sz="3200" b="0" i="0" u="none" dirty="0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la </a:t>
            </a:r>
            <a:r>
              <a:rPr lang="en-US" sz="3200" b="0" i="0" u="none" dirty="0" err="1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materia</a:t>
            </a:r>
            <a:r>
              <a:rPr lang="en-US" sz="3200" b="0" i="0" u="none" dirty="0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prima </a:t>
            </a:r>
            <a:r>
              <a:rPr lang="en-US" sz="3200" b="0" i="0" u="none" dirty="0" err="1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proviene</a:t>
            </a:r>
            <a:r>
              <a:rPr lang="en-US" sz="3200" b="0" i="0" u="none" dirty="0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200" b="0" i="0" u="none" dirty="0" err="1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interamente</a:t>
            </a:r>
            <a:r>
              <a:rPr lang="en-US" sz="3200" b="0" i="0" u="none" dirty="0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da </a:t>
            </a:r>
            <a:r>
              <a:rPr lang="en-US" sz="3200" b="0" i="0" u="none" dirty="0" err="1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territorio</a:t>
            </a:r>
            <a:r>
              <a:rPr lang="en-US" sz="3200" b="0" i="0" u="none" dirty="0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3200" b="0" i="0" u="none" dirty="0" err="1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italiano</a:t>
            </a:r>
            <a:r>
              <a:rPr lang="en-US" sz="3200" b="0" i="0" u="none" dirty="0">
                <a:solidFill>
                  <a:schemeClr val="bg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4967287" y="1944687"/>
            <a:ext cx="10080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DD2D2"/>
            </a:gs>
          </a:gsLst>
          <a:lin ang="5400000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1341437" y="466725"/>
            <a:ext cx="9509125" cy="123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43C"/>
              </a:buClr>
              <a:buSzPts val="3400"/>
              <a:buFont typeface="Corbel"/>
              <a:buNone/>
            </a:pPr>
            <a:r>
              <a:rPr lang="en-US" sz="3400" b="0" i="0" u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rPr>
              <a:t>LA NOSTRA AZIENDA</a:t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647700" y="1728787"/>
            <a:ext cx="9509125" cy="4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2600"/>
              <a:buFont typeface="Bookman Old Style"/>
              <a:buNone/>
            </a:pP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Il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nostro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prodotto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è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venduto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nei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migliori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supermercati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e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negozi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specializzati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600"/>
              <a:buFont typeface="Bookman Old Style"/>
              <a:buNone/>
            </a:pP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nostri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partner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principali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sono</a:t>
            </a:r>
            <a:r>
              <a:rPr lang="en-US" sz="2600" b="1" i="1" u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</a:t>
            </a:r>
            <a:r>
              <a:rPr lang="en-US" sz="2600" b="1" i="1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coltivatori</a:t>
            </a:r>
            <a:r>
              <a:rPr lang="en-US" sz="2600" b="1" i="1" u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italiani</a:t>
            </a:r>
            <a:r>
              <a:rPr lang="en-US" sz="2600" b="1" i="1" u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di </a:t>
            </a:r>
            <a:r>
              <a:rPr lang="en-US" sz="2600" b="1" i="1" u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pomodori</a:t>
            </a:r>
            <a:r>
              <a:rPr lang="en-US" sz="2600" b="1" i="1" u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</a:t>
            </a:r>
            <a:r>
              <a:rPr lang="en-US" sz="2600" b="1" i="1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Inoltre</a:t>
            </a:r>
            <a:r>
              <a:rPr lang="en-US" sz="2600" b="1" i="1" u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ricerchiamo</a:t>
            </a:r>
            <a:r>
              <a:rPr lang="en-US" sz="2600" b="1" i="1" u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</a:t>
            </a:r>
            <a:r>
              <a:rPr lang="en-US" sz="2600" b="1" i="1" u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migliori</a:t>
            </a:r>
            <a:r>
              <a:rPr lang="en-US" sz="2600" b="1" i="1" u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fornitori</a:t>
            </a:r>
            <a:r>
              <a:rPr lang="en-US" sz="2600" b="1" i="1" u="none" dirty="0">
                <a:solidFill>
                  <a:schemeClr val="tx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di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prodotti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necessari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alla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realizzazione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della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nostra salsa.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600"/>
              <a:buFont typeface="Bookman Old Style"/>
              <a:buNone/>
            </a:pP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Il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nostro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prodotto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è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rivolto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a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tutti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coloro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che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amano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la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buona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salsa di pomodoro,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italiana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e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biologica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600"/>
              <a:buFont typeface="Bookman Old Style"/>
              <a:buNone/>
            </a:pP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Offrire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la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miglior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salsa al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prezzo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più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conveniente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e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competitivo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senza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mai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tralasciare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la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buona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qualità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2600" b="1" i="1" u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italiana</a:t>
            </a:r>
            <a:r>
              <a:rPr lang="en-US" sz="2600" b="1" i="1" u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</a:t>
            </a:r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DD2D2"/>
            </a:gs>
          </a:gsLst>
          <a:lin ang="5400000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1341437" y="466725"/>
            <a:ext cx="9509125" cy="123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43C"/>
              </a:buClr>
              <a:buSzPts val="3400"/>
              <a:buFont typeface="Corbel"/>
              <a:buNone/>
            </a:pPr>
            <a:r>
              <a:rPr lang="en-US" sz="3400" b="0" i="0" u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rPr>
              <a:t>Ruoli e responsabilità del management</a:t>
            </a: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4464050" y="2016125"/>
            <a:ext cx="2735262" cy="936625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Giacomo </a:t>
            </a:r>
            <a:r>
              <a:rPr lang="en-US" sz="1800" b="0" i="0" u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Cus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r>
              <a:rPr lang="en-US" sz="1800" b="0" i="0" u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Amministratore</a:t>
            </a:r>
            <a:r>
              <a:rPr lang="en-US" sz="1800" b="0" i="0" u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delegato</a:t>
            </a:r>
            <a:endParaRPr dirty="0"/>
          </a:p>
        </p:txBody>
      </p:sp>
      <p:cxnSp>
        <p:nvCxnSpPr>
          <p:cNvPr id="123" name="Shape 123"/>
          <p:cNvCxnSpPr/>
          <p:nvPr/>
        </p:nvCxnSpPr>
        <p:spPr>
          <a:xfrm>
            <a:off x="5832475" y="2952750"/>
            <a:ext cx="1587" cy="143986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Shape 124"/>
          <p:cNvCxnSpPr/>
          <p:nvPr/>
        </p:nvCxnSpPr>
        <p:spPr>
          <a:xfrm flipH="1">
            <a:off x="4678362" y="3671887"/>
            <a:ext cx="1155700" cy="158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Shape 125"/>
          <p:cNvSpPr txBox="1"/>
          <p:nvPr/>
        </p:nvSpPr>
        <p:spPr>
          <a:xfrm>
            <a:off x="2303462" y="3455987"/>
            <a:ext cx="2447925" cy="863600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r>
              <a:rPr lang="en-US" sz="1800" b="0" i="0" u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Moncef</a:t>
            </a:r>
            <a:r>
              <a:rPr lang="en-US" sz="1800" b="0" i="0" u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404040"/>
                </a:solidFill>
              </a:rPr>
              <a:t>Z</a:t>
            </a:r>
            <a:r>
              <a:rPr lang="en-US" sz="1800" b="0" i="0" u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airi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r>
              <a:rPr lang="en-US" sz="1800" b="0" i="0" u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Responsabile</a:t>
            </a:r>
            <a:r>
              <a:rPr lang="en-US" sz="1800" b="0" i="0" u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Marketing</a:t>
            </a:r>
            <a:endParaRPr dirty="0"/>
          </a:p>
        </p:txBody>
      </p:sp>
      <p:cxnSp>
        <p:nvCxnSpPr>
          <p:cNvPr id="126" name="Shape 126"/>
          <p:cNvCxnSpPr/>
          <p:nvPr/>
        </p:nvCxnSpPr>
        <p:spPr>
          <a:xfrm flipH="1">
            <a:off x="1295400" y="4392612"/>
            <a:ext cx="8210550" cy="158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Shape 127"/>
          <p:cNvCxnSpPr/>
          <p:nvPr/>
        </p:nvCxnSpPr>
        <p:spPr>
          <a:xfrm>
            <a:off x="2016125" y="4392612"/>
            <a:ext cx="1587" cy="57626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Shape 128"/>
          <p:cNvCxnSpPr/>
          <p:nvPr/>
        </p:nvCxnSpPr>
        <p:spPr>
          <a:xfrm>
            <a:off x="4392612" y="4392612"/>
            <a:ext cx="1587" cy="72072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Shape 129"/>
          <p:cNvCxnSpPr/>
          <p:nvPr/>
        </p:nvCxnSpPr>
        <p:spPr>
          <a:xfrm>
            <a:off x="6840537" y="4392612"/>
            <a:ext cx="1587" cy="72072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Shape 130"/>
          <p:cNvCxnSpPr/>
          <p:nvPr/>
        </p:nvCxnSpPr>
        <p:spPr>
          <a:xfrm>
            <a:off x="8856662" y="4392612"/>
            <a:ext cx="1587" cy="647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Shape 131"/>
          <p:cNvSpPr txBox="1"/>
          <p:nvPr/>
        </p:nvSpPr>
        <p:spPr>
          <a:xfrm>
            <a:off x="1079500" y="4824412"/>
            <a:ext cx="1871662" cy="720725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Veronica </a:t>
            </a:r>
            <a:r>
              <a:rPr lang="en-US" sz="1800" dirty="0">
                <a:solidFill>
                  <a:srgbClr val="404040"/>
                </a:solidFill>
              </a:rPr>
              <a:t>B</a:t>
            </a:r>
            <a:r>
              <a:rPr lang="en-US" sz="1800" b="0" i="0" u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ile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Risk Manager</a:t>
            </a:r>
            <a:endParaRPr dirty="0"/>
          </a:p>
        </p:txBody>
      </p:sp>
      <p:sp>
        <p:nvSpPr>
          <p:cNvPr id="132" name="Shape 132"/>
          <p:cNvSpPr txBox="1"/>
          <p:nvPr/>
        </p:nvSpPr>
        <p:spPr>
          <a:xfrm>
            <a:off x="3671887" y="4751387"/>
            <a:ext cx="1944687" cy="792162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Tommaso Adi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r>
              <a:rPr lang="en-US" sz="1800" b="0" i="0" u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Direttore</a:t>
            </a:r>
            <a:r>
              <a:rPr lang="en-US" sz="1800" b="0" i="0" u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Fin.</a:t>
            </a:r>
            <a:endParaRPr dirty="0"/>
          </a:p>
        </p:txBody>
      </p:sp>
      <p:sp>
        <p:nvSpPr>
          <p:cNvPr id="133" name="Shape 133"/>
          <p:cNvSpPr txBox="1"/>
          <p:nvPr/>
        </p:nvSpPr>
        <p:spPr>
          <a:xfrm>
            <a:off x="6119812" y="4824412"/>
            <a:ext cx="3095625" cy="1008062"/>
          </a:xfrm>
          <a:prstGeom prst="rect">
            <a:avLst/>
          </a:pr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r>
              <a:rPr lang="en-US" sz="1800" b="0" i="0" u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Noemi </a:t>
            </a:r>
            <a:r>
              <a:rPr lang="en-US" sz="1800" b="0" i="0" u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Espo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</a:pPr>
            <a:r>
              <a:rPr lang="en-US" sz="1800" b="0" i="0" u="none" dirty="0" err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Collaboratrice</a:t>
            </a:r>
            <a:r>
              <a:rPr lang="en-US" sz="1800" b="0" i="0" u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Marketing </a:t>
            </a:r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DD2D2"/>
            </a:gs>
          </a:gsLst>
          <a:lin ang="5400000" scaled="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1341437" y="466725"/>
            <a:ext cx="9509125" cy="123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43C"/>
              </a:buClr>
              <a:buSzPts val="3400"/>
              <a:buFont typeface="Corbel"/>
              <a:buNone/>
            </a:pPr>
            <a:r>
              <a:rPr lang="en-US" sz="3400" b="0" i="0" u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rPr>
              <a:t>Strategia di Marketing</a:t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1341437" y="1901825"/>
            <a:ext cx="9509125" cy="4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2" marR="0" lvl="0" indent="-22859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600"/>
              <a:buFont typeface="Noto Sans Symbols"/>
              <a:buChar char="▪"/>
            </a:pPr>
            <a:r>
              <a:rPr lang="en-US" sz="2000" b="1" i="1" u="none">
                <a:solidFill>
                  <a:srgbClr val="263050"/>
                </a:solidFill>
                <a:latin typeface="EB Garamond"/>
                <a:ea typeface="EB Garamond"/>
                <a:cs typeface="EB Garamond"/>
                <a:sym typeface="EB Garamond"/>
              </a:rPr>
              <a:t>La pasta più buona è condita  con Alimpo.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>
              <a:solidFill>
                <a:srgbClr val="26305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2137" y="2663825"/>
            <a:ext cx="8988425" cy="367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DD2D2"/>
            </a:gs>
          </a:gsLst>
          <a:lin ang="5400000" scaled="0"/>
        </a:gra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341437" y="466725"/>
            <a:ext cx="9509125" cy="539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43C"/>
              </a:buClr>
              <a:buSzPts val="3400"/>
              <a:buFont typeface="Corbel"/>
              <a:buNone/>
            </a:pPr>
            <a:r>
              <a:rPr lang="en-US" sz="3400" b="0" i="0" u="none" strike="noStrike" cap="none" dirty="0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rPr>
              <a:t>RISCHI INDIVIDUATI </a:t>
            </a:r>
            <a:endParaRPr dirty="0"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341437" y="1005840"/>
            <a:ext cx="9509125" cy="502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271462" marR="0" lvl="0" indent="-22859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2080"/>
              <a:buFont typeface="Noto Sans Symbols"/>
              <a:buChar char="➢"/>
            </a:pP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Contaminazione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falda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acquifera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:</a:t>
            </a:r>
            <a:endParaRPr sz="1600" dirty="0"/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600"/>
              <a:buFont typeface="Bookman Old Style"/>
              <a:buNone/>
            </a:pP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Necessità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di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consulenza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geologica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sz="1600" dirty="0"/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600"/>
              <a:buFont typeface="Bookman Old Style"/>
              <a:buNone/>
            </a:pP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Polizza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adottata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è la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responsabilità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civile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per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inquinamento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sz="1600" dirty="0"/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600"/>
              <a:buFont typeface="Noto Sans Symbols"/>
              <a:buChar char="➢"/>
            </a:pP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Calamità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naturali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: </a:t>
            </a:r>
            <a:endParaRPr sz="1600" dirty="0"/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600"/>
              <a:buFont typeface="Bookman Old Style"/>
              <a:buNone/>
            </a:pP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polizza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calamità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naturali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sz="1600" dirty="0"/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600"/>
              <a:buFont typeface="Noto Sans Symbols"/>
              <a:buChar char="➢"/>
            </a:pP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Infortuni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sul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lavoro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:</a:t>
            </a:r>
            <a:endParaRPr sz="1600" dirty="0"/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600"/>
              <a:buFont typeface="Bookman Old Style"/>
              <a:buNone/>
            </a:pP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corsi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di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sicurezza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per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dipendenti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sz="1600" dirty="0"/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600"/>
              <a:buFont typeface="Bookman Old Style"/>
              <a:buNone/>
            </a:pP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Polizza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di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responsabilità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civile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verso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dipendenti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sz="1600" dirty="0"/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600"/>
              <a:buFont typeface="Noto Sans Symbols"/>
              <a:buChar char="➢"/>
            </a:pP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Usura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macchine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:</a:t>
            </a:r>
            <a:endParaRPr sz="1600" dirty="0"/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600"/>
              <a:buFont typeface="Bookman Old Style"/>
              <a:buNone/>
            </a:pP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manutenzione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Polizza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per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rischi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tecnologici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sz="1600" dirty="0"/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600"/>
              <a:buFont typeface="Noto Sans Symbols"/>
              <a:buChar char="➢"/>
            </a:pP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Problemi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col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raccolto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dei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fornitori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di pomodoro:</a:t>
            </a:r>
            <a:endParaRPr sz="1600" dirty="0"/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600"/>
              <a:buFont typeface="Bookman Old Style"/>
              <a:buNone/>
            </a:pP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Polizza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di </a:t>
            </a:r>
            <a:r>
              <a:rPr lang="en-US" sz="1600" b="1" i="1" u="none" strike="noStrike" cap="none" dirty="0" err="1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risarcimento</a:t>
            </a:r>
            <a:r>
              <a:rPr lang="en-US" sz="1600" b="1" i="1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sz="1600" dirty="0"/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400"/>
              <a:buFont typeface="Corbel"/>
              <a:buNone/>
            </a:pPr>
            <a:endParaRPr sz="1800" b="0" i="0" u="none" strike="noStrike" cap="none" dirty="0">
              <a:solidFill>
                <a:srgbClr val="26305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271462" marR="0" lvl="0" indent="-228598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2400"/>
              <a:buFont typeface="Bookman Old Style"/>
              <a:buNone/>
            </a:pPr>
            <a:r>
              <a:rPr lang="en-US" sz="1800" b="0" i="0" u="none" strike="noStrike" cap="none" dirty="0">
                <a:solidFill>
                  <a:srgbClr val="263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 </a:t>
            </a:r>
            <a:endParaRPr sz="1800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DD2D2"/>
            </a:gs>
          </a:gsLst>
          <a:lin ang="5400000" scaled="0"/>
        </a:gra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1341437" y="466725"/>
            <a:ext cx="9509125" cy="123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43C"/>
              </a:buClr>
              <a:buSzPts val="3400"/>
              <a:buFont typeface="Corbel"/>
              <a:buNone/>
            </a:pPr>
            <a:r>
              <a:rPr lang="en-US" sz="3400" b="0" i="0" u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rPr>
              <a:t>Analisi dei costi</a:t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0637" y="1854200"/>
            <a:ext cx="9610725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DD2D2"/>
            </a:gs>
          </a:gsLst>
          <a:lin ang="5400000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1341437" y="466725"/>
            <a:ext cx="9509125" cy="123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43C"/>
              </a:buClr>
              <a:buSzPts val="3400"/>
              <a:buFont typeface="Corbel"/>
              <a:buNone/>
            </a:pPr>
            <a:r>
              <a:rPr lang="en-US" sz="3400" b="0" i="0" u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rPr>
              <a:t>Piano di gestione dei rischi</a:t>
            </a:r>
            <a:endParaRPr/>
          </a:p>
        </p:txBody>
      </p:sp>
      <p:graphicFrame>
        <p:nvGraphicFramePr>
          <p:cNvPr id="166" name="Shape 166"/>
          <p:cNvGraphicFramePr/>
          <p:nvPr/>
        </p:nvGraphicFramePr>
        <p:xfrm>
          <a:off x="1341437" y="1901825"/>
          <a:ext cx="9509100" cy="3248000"/>
        </p:xfrm>
        <a:graphic>
          <a:graphicData uri="http://schemas.openxmlformats.org/drawingml/2006/table">
            <a:tbl>
              <a:tblPr>
                <a:noFill/>
                <a:tableStyleId>{446ED771-789E-4C00-BB40-181167A44652}</a:tableStyleId>
              </a:tblPr>
              <a:tblGrid>
                <a:gridCol w="239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3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rbe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Rischio</a:t>
                      </a:r>
                      <a:endParaRPr/>
                    </a:p>
                  </a:txBody>
                  <a:tcPr marL="90000" marR="90000" marT="85650" marB="46800" anchor="ctr">
                    <a:lnL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rbe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Probabilità</a:t>
                      </a:r>
                      <a:endParaRPr/>
                    </a:p>
                  </a:txBody>
                  <a:tcPr marL="90000" marR="90000" marT="85650" marB="46800" anchor="ctr">
                    <a:lnT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rbe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Impatto</a:t>
                      </a:r>
                      <a:endParaRPr/>
                    </a:p>
                  </a:txBody>
                  <a:tcPr marL="90000" marR="90000" marT="85650" marB="46800" anchor="ctr">
                    <a:lnT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rbe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Strategia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rbe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prev</a:t>
                      </a:r>
                      <a:endParaRPr/>
                    </a:p>
                  </a:txBody>
                  <a:tcPr marL="90000" marR="90000" marT="85650" marB="46800" anchor="ctr">
                    <a:lnT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rbe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Assicurazione</a:t>
                      </a:r>
                      <a:endParaRPr/>
                    </a:p>
                  </a:txBody>
                  <a:tcPr marL="90000" marR="90000" marT="85650" marB="46800" anchor="ctr">
                    <a:lnR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Corbe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0404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Alluvione</a:t>
                      </a:r>
                      <a:endParaRPr/>
                    </a:p>
                  </a:txBody>
                  <a:tcPr marL="90000" marR="90000" marT="85650" marB="46800" anchor="ctr">
                    <a:lnL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Corbe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0404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Media</a:t>
                      </a:r>
                      <a:endParaRPr/>
                    </a:p>
                  </a:txBody>
                  <a:tcPr marL="90000" marR="90000" marT="85650" marB="46800" anchor="ctr">
                    <a:lnT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Corbe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0404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Alto</a:t>
                      </a:r>
                      <a:endParaRPr/>
                    </a:p>
                  </a:txBody>
                  <a:tcPr marL="90000" marR="90000" marT="85650" marB="46800" anchor="ctr">
                    <a:lnT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Corbe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0404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Canalizz. Idrauliche ed idrorvore</a:t>
                      </a:r>
                      <a:endParaRPr/>
                    </a:p>
                  </a:txBody>
                  <a:tcPr marL="90000" marR="90000" marT="85650" marB="46800" anchor="ctr">
                    <a:lnT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8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800"/>
                        <a:buFont typeface="Corbe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04040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Polizza eventi atmosferici</a:t>
                      </a:r>
                      <a:endParaRPr/>
                    </a:p>
                  </a:txBody>
                  <a:tcPr marL="90000" marR="90000" marT="85650" marB="46800" anchor="ctr">
                    <a:lnR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85650" marB="46800" anchor="ctr">
                    <a:lnL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85650" marB="46800" anchor="ctr">
                    <a:lnT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85650" marB="46800" anchor="ctr">
                    <a:lnT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85650" marB="46800" anchor="ctr">
                    <a:lnT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85650" marB="46800" anchor="ctr">
                    <a:lnR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85650" marB="46800" anchor="ctr">
                    <a:lnL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85650" marB="46800" anchor="ctr">
                    <a:lnT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85650" marB="46800" anchor="ctr">
                    <a:lnT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85650" marB="46800" anchor="ctr">
                    <a:lnT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0000" marR="90000" marT="85650" marB="46800" anchor="ctr">
                    <a:lnR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0404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DD2D2"/>
            </a:gs>
          </a:gsLst>
          <a:lin ang="5400000" scaled="0"/>
        </a:gra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1341437" y="466725"/>
            <a:ext cx="9509125" cy="123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243C"/>
              </a:buClr>
              <a:buSzPts val="3400"/>
              <a:buFont typeface="Corbel"/>
              <a:buNone/>
            </a:pPr>
            <a:r>
              <a:rPr lang="en-US" sz="3400" b="0" i="0" u="none">
                <a:solidFill>
                  <a:srgbClr val="1D243C"/>
                </a:solidFill>
                <a:latin typeface="Corbel"/>
                <a:ea typeface="Corbel"/>
                <a:cs typeface="Corbel"/>
                <a:sym typeface="Corbel"/>
              </a:rPr>
              <a:t>Appendice</a:t>
            </a: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1341437" y="1901825"/>
            <a:ext cx="4572000" cy="41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2" marR="0" lvl="0" indent="-22859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050"/>
              </a:buClr>
              <a:buSzPts val="1600"/>
              <a:buFont typeface="Noto Sans Symbols"/>
              <a:buChar char="▪"/>
            </a:pPr>
            <a:r>
              <a:rPr lang="en-US" sz="20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rPr>
              <a:t>Bottiglie di vetro e tappi per imbottigliamento salsa.</a:t>
            </a:r>
            <a:endParaRPr/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1600"/>
              <a:buFont typeface="Noto Sans Symbols"/>
              <a:buChar char="▪"/>
            </a:pPr>
            <a:r>
              <a:rPr lang="en-US" sz="20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rPr>
              <a:t>Etichette personalizzate per l’azienda. </a:t>
            </a:r>
            <a:endParaRPr/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1600"/>
              <a:buFont typeface="Noto Sans Symbols"/>
              <a:buChar char="▪"/>
            </a:pPr>
            <a:r>
              <a:rPr lang="en-US" sz="20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rPr>
              <a:t>Campagne pubblicitarie per tivù e riviste.</a:t>
            </a:r>
            <a:endParaRPr/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1600"/>
              <a:buFont typeface="Noto Sans Symbols"/>
              <a:buChar char="▪"/>
            </a:pPr>
            <a:r>
              <a:rPr lang="en-US" sz="20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rPr>
              <a:t>Scatoloni per imballaggio e trasporto  delle salse.</a:t>
            </a:r>
            <a:endParaRPr/>
          </a:p>
          <a:p>
            <a:pPr marL="271462" marR="0" lvl="0" indent="-228598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3050"/>
              </a:buClr>
              <a:buSzPts val="1600"/>
              <a:buFont typeface="Noto Sans Symbols"/>
              <a:buChar char="▪"/>
            </a:pPr>
            <a:r>
              <a:rPr lang="en-US" sz="2000" b="0" i="0" u="none">
                <a:solidFill>
                  <a:srgbClr val="263050"/>
                </a:solidFill>
                <a:latin typeface="Corbel"/>
                <a:ea typeface="Corbel"/>
                <a:cs typeface="Corbel"/>
                <a:sym typeface="Corbel"/>
              </a:rPr>
              <a:t>Azienda logistica per distribuzione del prodotto.</a:t>
            </a: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6278562" y="1901825"/>
            <a:ext cx="4572000" cy="41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412</Words>
  <Application>Microsoft Office PowerPoint</Application>
  <PresentationFormat>Personalizzato</PresentationFormat>
  <Paragraphs>83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7</vt:i4>
      </vt:variant>
      <vt:variant>
        <vt:lpstr>Titoli diapositive</vt:lpstr>
      </vt:variant>
      <vt:variant>
        <vt:i4>11</vt:i4>
      </vt:variant>
    </vt:vector>
  </HeadingPairs>
  <TitlesOfParts>
    <vt:vector size="23" baseType="lpstr">
      <vt:lpstr>Arial</vt:lpstr>
      <vt:lpstr>EB Garamond</vt:lpstr>
      <vt:lpstr>Noto Sans Symbols</vt:lpstr>
      <vt:lpstr>Corbel</vt:lpstr>
      <vt:lpstr>Bookman Old Style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POI_THEME_TEMPLATE_DESIGN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RISCHI INDIVIDUATI </vt:lpstr>
      <vt:lpstr>Presentazione standard di PowerPoint</vt:lpstr>
      <vt:lpstr>Presentazione standard di PowerPoint</vt:lpstr>
      <vt:lpstr>Presentazione standard di PowerPoint</vt:lpstr>
      <vt:lpstr>Rischi individuati dalle altre aziende.</vt:lpstr>
      <vt:lpstr>RISCHI INDIVIDUATI DAGLI ALTRI E RISOLTI DA NOI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Simona</cp:lastModifiedBy>
  <cp:revision>3</cp:revision>
  <dcterms:modified xsi:type="dcterms:W3CDTF">2018-06-04T20:47:01Z</dcterms:modified>
</cp:coreProperties>
</file>