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  <p:sldMasterId id="2147483653" r:id="rId2"/>
    <p:sldMasterId id="2147483654" r:id="rId3"/>
    <p:sldMasterId id="2147483655" r:id="rId4"/>
    <p:sldMasterId id="2147483656" r:id="rId5"/>
    <p:sldMasterId id="2147483657" r:id="rId6"/>
    <p:sldMasterId id="2147483658" r:id="rId7"/>
  </p:sldMasterIdLst>
  <p:notesMasterIdLst>
    <p:notesMasterId r:id="rId1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3588" cy="6858000"/>
  <p:notesSz cx="6858000" cy="9144000"/>
  <p:embeddedFontLst>
    <p:embeddedFont>
      <p:font typeface="Corbel" panose="020B05030202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07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727B9A-0341-40F3-96CF-1285C2674BAC}">
  <a:tblStyle styleId="{28727B9A-0341-40F3-96CF-1285C2674B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2" y="420"/>
      </p:cViewPr>
      <p:guideLst>
        <p:guide orient="horz" pos="220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1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/>
          <p:nvPr/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dt" idx="2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4812" cy="3084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sldNum" idx="4"/>
          </p:nvPr>
        </p:nvSpPr>
        <p:spPr>
          <a:xfrm>
            <a:off x="3884612" y="8685212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29/01/18</a:t>
            </a: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9" name="Shape 99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2</a:t>
            </a:fld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7" name="Shape 107"/>
          <p:cNvSpPr txBox="1"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r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Possono essere necessarie più diapositive</a:t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3</a:t>
            </a:fld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5" name="Shape 115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4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5" name="Shape 125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5</a:t>
            </a:fld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3" name="Shape 133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6</a:t>
            </a:fld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1" name="Shape 141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7</a:t>
            </a:fld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9" name="Shape 149"/>
          <p:cNvSpPr/>
          <p:nvPr/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3D3D"/>
              </a:buClr>
              <a:buSzPts val="1200"/>
              <a:buFont typeface="Corbel"/>
              <a:buNone/>
            </a:pPr>
            <a:fld id="{00000000-1234-1234-1234-123412341234}" type="slidenum">
              <a:rPr lang="en-US" sz="1200" b="0" i="0" u="none">
                <a:solidFill>
                  <a:srgbClr val="363D3D"/>
                </a:solidFill>
                <a:latin typeface="Corbel"/>
                <a:ea typeface="Corbel"/>
                <a:cs typeface="Corbel"/>
                <a:sym typeface="Corbel"/>
              </a:rPr>
              <a:t>8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4812" cy="3084512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02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29/01/18</a:t>
            </a: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wo objects on left, text on right" type="twoObjAndTx">
  <p:cSld name="TWO_OBJECTS_AND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" y="0"/>
            <a:ext cx="12188824" cy="47990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Shape 14"/>
          <p:cNvGrpSpPr/>
          <p:nvPr/>
        </p:nvGrpSpPr>
        <p:grpSpPr>
          <a:xfrm>
            <a:off x="-6350" y="4748212"/>
            <a:ext cx="12203112" cy="2114550"/>
            <a:chOff x="-6350" y="4748212"/>
            <a:chExt cx="12203112" cy="2114550"/>
          </a:xfrm>
        </p:grpSpPr>
        <p:pic>
          <p:nvPicPr>
            <p:cNvPr id="15" name="Shape 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350" y="4748212"/>
              <a:ext cx="12203112" cy="2114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Shape 16"/>
            <p:cNvSpPr/>
            <p:nvPr/>
          </p:nvSpPr>
          <p:spPr>
            <a:xfrm>
              <a:off x="0" y="4754562"/>
              <a:ext cx="12190413" cy="21018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Shape 17"/>
          <p:cNvSpPr/>
          <p:nvPr/>
        </p:nvSpPr>
        <p:spPr>
          <a:xfrm>
            <a:off x="0" y="4724400"/>
            <a:ext cx="12188825" cy="76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hape 35"/>
          <p:cNvGrpSpPr/>
          <p:nvPr/>
        </p:nvGrpSpPr>
        <p:grpSpPr>
          <a:xfrm>
            <a:off x="-6350" y="6577012"/>
            <a:ext cx="12203112" cy="285750"/>
            <a:chOff x="-6350" y="6577012"/>
            <a:chExt cx="12203112" cy="285750"/>
          </a:xfrm>
        </p:grpSpPr>
        <p:pic>
          <p:nvPicPr>
            <p:cNvPr id="36" name="Shape 3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350" y="6577012"/>
              <a:ext cx="12203112" cy="285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Shape 37"/>
            <p:cNvSpPr/>
            <p:nvPr/>
          </p:nvSpPr>
          <p:spPr>
            <a:xfrm>
              <a:off x="1587" y="6583362"/>
              <a:ext cx="12187237" cy="273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Shape 38"/>
          <p:cNvSpPr/>
          <p:nvPr/>
        </p:nvSpPr>
        <p:spPr>
          <a:xfrm>
            <a:off x="1587" y="65833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Shape 53"/>
          <p:cNvGrpSpPr/>
          <p:nvPr/>
        </p:nvGrpSpPr>
        <p:grpSpPr>
          <a:xfrm>
            <a:off x="-6350" y="6577012"/>
            <a:ext cx="12203112" cy="285750"/>
            <a:chOff x="-6350" y="6577012"/>
            <a:chExt cx="12203112" cy="285750"/>
          </a:xfrm>
        </p:grpSpPr>
        <p:pic>
          <p:nvPicPr>
            <p:cNvPr id="54" name="Shape 5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-6350" y="6577012"/>
              <a:ext cx="12203112" cy="285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Shape 55"/>
            <p:cNvSpPr/>
            <p:nvPr/>
          </p:nvSpPr>
          <p:spPr>
            <a:xfrm>
              <a:off x="1587" y="6583362"/>
              <a:ext cx="12187237" cy="273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" name="Shape 56"/>
          <p:cNvSpPr/>
          <p:nvPr/>
        </p:nvSpPr>
        <p:spPr>
          <a:xfrm>
            <a:off x="1587" y="65833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Shape 57"/>
          <p:cNvGrpSpPr/>
          <p:nvPr/>
        </p:nvGrpSpPr>
        <p:grpSpPr>
          <a:xfrm>
            <a:off x="-6350" y="-6350"/>
            <a:ext cx="12196762" cy="468312"/>
            <a:chOff x="-6350" y="-6350"/>
            <a:chExt cx="12196762" cy="468312"/>
          </a:xfrm>
        </p:grpSpPr>
        <p:pic>
          <p:nvPicPr>
            <p:cNvPr id="58" name="Shape 5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-6350"/>
              <a:ext cx="12196762" cy="4683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Shape 59"/>
            <p:cNvSpPr/>
            <p:nvPr/>
          </p:nvSpPr>
          <p:spPr>
            <a:xfrm>
              <a:off x="0" y="0"/>
              <a:ext cx="12187237" cy="4556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Shape 60"/>
          <p:cNvSpPr/>
          <p:nvPr/>
        </p:nvSpPr>
        <p:spPr>
          <a:xfrm>
            <a:off x="0" y="411162"/>
            <a:ext cx="12188825" cy="460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69" name="Shape 69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Shape 73"/>
          <p:cNvGrpSpPr/>
          <p:nvPr/>
        </p:nvGrpSpPr>
        <p:grpSpPr>
          <a:xfrm>
            <a:off x="-6350" y="-6350"/>
            <a:ext cx="4887912" cy="6869112"/>
            <a:chOff x="-6350" y="-6350"/>
            <a:chExt cx="4887912" cy="6869112"/>
          </a:xfrm>
        </p:grpSpPr>
        <p:pic>
          <p:nvPicPr>
            <p:cNvPr id="74" name="Shape 7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-6350" y="-6350"/>
              <a:ext cx="4887912" cy="68691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Shape 75"/>
            <p:cNvSpPr/>
            <p:nvPr/>
          </p:nvSpPr>
          <p:spPr>
            <a:xfrm>
              <a:off x="0" y="0"/>
              <a:ext cx="4872037" cy="6856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100"/>
              <a:buFont typeface="Corbel"/>
              <a:buNone/>
              <a:defRPr sz="11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Shape 82"/>
          <p:cNvGrpSpPr/>
          <p:nvPr/>
        </p:nvGrpSpPr>
        <p:grpSpPr>
          <a:xfrm>
            <a:off x="7308850" y="-6350"/>
            <a:ext cx="4887912" cy="6869112"/>
            <a:chOff x="7308850" y="-6350"/>
            <a:chExt cx="4887912" cy="6869112"/>
          </a:xfrm>
        </p:grpSpPr>
        <p:pic>
          <p:nvPicPr>
            <p:cNvPr id="83" name="Shape 8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308850" y="-6350"/>
              <a:ext cx="4887912" cy="68691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Shape 84"/>
            <p:cNvSpPr/>
            <p:nvPr/>
          </p:nvSpPr>
          <p:spPr>
            <a:xfrm>
              <a:off x="7315200" y="0"/>
              <a:ext cx="4872037" cy="6856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341437" y="466725"/>
            <a:ext cx="9507537" cy="12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341437" y="1901825"/>
            <a:ext cx="9507537" cy="412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87" name="Shape 87"/>
          <p:cNvSpPr/>
          <p:nvPr/>
        </p:nvSpPr>
        <p:spPr>
          <a:xfrm>
            <a:off x="1341437" y="6602412"/>
            <a:ext cx="7159625" cy="23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8875712" y="6602412"/>
            <a:ext cx="95885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210800" y="6602412"/>
            <a:ext cx="638175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1100"/>
              <a:buFont typeface="Corbel"/>
              <a:buNone/>
              <a:defRPr sz="1100" b="0" i="0" u="none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1524000" y="4800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Corbel"/>
              <a:buNone/>
            </a:pPr>
            <a:r>
              <a:rPr lang="en-US" sz="42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TRASVEL S.r.l.</a:t>
            </a:r>
            <a:endParaRPr/>
          </a:p>
        </p:txBody>
      </p:sp>
      <p:sp>
        <p:nvSpPr>
          <p:cNvPr id="96" name="Shape 96"/>
          <p:cNvSpPr txBox="1"/>
          <p:nvPr/>
        </p:nvSpPr>
        <p:spPr>
          <a:xfrm>
            <a:off x="1522412" y="5943600"/>
            <a:ext cx="914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</a:pPr>
            <a:r>
              <a:rPr lang="en-US" sz="20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5c Laura Bassi | Timothy, Claude, Yacoub, Luca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1439862" y="-506412"/>
            <a:ext cx="91440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Corbel"/>
              <a:buNone/>
            </a:pPr>
            <a:r>
              <a:rPr lang="en-US" sz="5200" b="0" i="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TRASVEL</a:t>
            </a: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1370012" y="2314575"/>
            <a:ext cx="9794875" cy="3014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000" tIns="252000" rIns="252000" bIns="1800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5E8E8"/>
              </a:buClr>
              <a:buSzPts val="2240"/>
              <a:buFont typeface="Noto Sans Symbols"/>
              <a:buChar char="▪"/>
            </a:pP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l’azienda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Trasvel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nasce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nel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1960 e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occupa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autotrasporti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.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Inizialmente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la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Trasvel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è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una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piccola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impresa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familiare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del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territorio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emiliano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.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Successivamente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grazie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al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finanziamento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investitori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esterni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,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l’impresa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espande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la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sua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operatività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tutto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il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territorio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nazionale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alle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principali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città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Europee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. Da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decenni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l’azienda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occupa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soddisfare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bisogni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piccole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grande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imprese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che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richiedono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un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elevata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qualità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professionalità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.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Trasvel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è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sinonimo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800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affidabilità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sicurezza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 ed </a:t>
            </a:r>
            <a:r>
              <a:rPr lang="en-US" sz="2800" b="0" i="0" u="none" dirty="0" err="1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efficienza</a:t>
            </a:r>
            <a:r>
              <a:rPr lang="en-US" sz="2800" b="0" i="0" u="none" dirty="0">
                <a:solidFill>
                  <a:schemeClr val="bg1"/>
                </a:solidFill>
                <a:latin typeface="Corbel"/>
                <a:ea typeface="Corbel"/>
                <a:cs typeface="Corbel"/>
                <a:sym typeface="Corbel"/>
              </a:rPr>
              <a:t>.               TRASVEL C’EST LA VIE</a:t>
            </a:r>
            <a:endParaRPr dirty="0">
              <a:solidFill>
                <a:schemeClr val="bg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E5E8E8"/>
              </a:buClr>
              <a:buSzPts val="2800"/>
              <a:buFont typeface="Corbel"/>
              <a:buNone/>
            </a:pPr>
            <a:r>
              <a:rPr lang="en-US" sz="2800" b="0" i="0" u="none" dirty="0">
                <a:solidFill>
                  <a:srgbClr val="E5E8E8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1341437" y="466725"/>
            <a:ext cx="9509125" cy="5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Azienda</a:t>
            </a:r>
            <a:endParaRPr/>
          </a:p>
        </p:txBody>
      </p:sp>
      <p:sp>
        <p:nvSpPr>
          <p:cNvPr id="112" name="Shape 112"/>
          <p:cNvSpPr txBox="1"/>
          <p:nvPr/>
        </p:nvSpPr>
        <p:spPr>
          <a:xfrm>
            <a:off x="1341437" y="1021080"/>
            <a:ext cx="9509125" cy="5008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Descrivere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l’azienda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 Chi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? Cosa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facciamo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SIAMO UN’AZIENDA DI AUTOTRASPORTI 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Qual è 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la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sfida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dell’impresa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LA COMPETITIVITÀ 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Quali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sono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nostri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partner?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TRASVEL = TRUST NO ONE!!!!!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Quali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sono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nostri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clienti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IMPRESE 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DI OGNI DIMENSIONE</a:t>
            </a:r>
            <a:endParaRPr dirty="0">
              <a:solidFill>
                <a:schemeClr val="tx1"/>
              </a:solidFill>
            </a:endParaRPr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Quale è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il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nostro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progetto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per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imporci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sul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mercato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PREZZI COMPETITIVI E MASSIMA SERIETÀ.  </a:t>
            </a:r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 idx="4294967295"/>
          </p:nvPr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b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</a:br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4294967295"/>
          </p:nvPr>
        </p:nvSpPr>
        <p:spPr>
          <a:xfrm>
            <a:off x="1341437" y="1901825"/>
            <a:ext cx="4640262" cy="19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AMMINISTRATORE DELEGATO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dirty="0"/>
              <a:t>C</a:t>
            </a:r>
            <a:r>
              <a:rPr lang="en-US" sz="2000" b="0" i="0" u="none" strike="noStrike" cap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AMDOUMN  CLAUDE</a:t>
            </a:r>
            <a:endParaRPr dirty="0"/>
          </a:p>
        </p:txBody>
      </p:sp>
      <p:sp>
        <p:nvSpPr>
          <p:cNvPr id="121" name="Shape 121"/>
          <p:cNvSpPr txBox="1"/>
          <p:nvPr/>
        </p:nvSpPr>
        <p:spPr>
          <a:xfrm>
            <a:off x="1341437" y="4057650"/>
            <a:ext cx="4640262" cy="19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RESPONSABILE MARKETING 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MOBETTI TIMOTHY</a:t>
            </a:r>
            <a:endParaRPr dirty="0"/>
          </a:p>
        </p:txBody>
      </p:sp>
      <p:sp>
        <p:nvSpPr>
          <p:cNvPr id="122" name="Shape 122"/>
          <p:cNvSpPr txBox="1"/>
          <p:nvPr/>
        </p:nvSpPr>
        <p:spPr>
          <a:xfrm>
            <a:off x="6215062" y="1901825"/>
            <a:ext cx="4640262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RISK MANAGER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THARI YACOUB 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BOCHI LUCA</a:t>
            </a:r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Strategia di Marketing</a:t>
            </a:r>
            <a:endParaRPr/>
          </a:p>
        </p:txBody>
      </p:sp>
      <p:sp>
        <p:nvSpPr>
          <p:cNvPr id="130" name="Shape 130"/>
          <p:cNvSpPr txBox="1"/>
          <p:nvPr/>
        </p:nvSpPr>
        <p:spPr>
          <a:xfrm>
            <a:off x="1341437" y="1901825"/>
            <a:ext cx="9509125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TRASVEL C’EST LA VIE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Risk Manager: TAHRI YACOUB E BOCCHI LUCA</a:t>
            </a:r>
            <a:endParaRPr/>
          </a:p>
        </p:txBody>
      </p:sp>
      <p:sp>
        <p:nvSpPr>
          <p:cNvPr id="138" name="Shape 138"/>
          <p:cNvSpPr txBox="1"/>
          <p:nvPr/>
        </p:nvSpPr>
        <p:spPr>
          <a:xfrm>
            <a:off x="1341437" y="1901825"/>
            <a:ext cx="9509125" cy="41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Identificazione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rischi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: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incidenti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stradali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magazzino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non a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norma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prezzo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carburanti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variabile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affidabilità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degli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dipendenti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furto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della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merce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Quali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strategie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di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prevenzione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Corsi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sulla</a:t>
            </a:r>
            <a:r>
              <a:rPr lang="en-US" sz="2000" b="0" i="0" u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sicurezza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rivolti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ai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dipendenti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investimenti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in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ristrutturazione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GPS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controlli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sui 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dipendenti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,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rendere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tracciabile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la </a:t>
            </a:r>
            <a:r>
              <a:rPr lang="en-US" sz="2000" b="0" i="0" u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merce</a:t>
            </a:r>
            <a:r>
              <a:rPr lang="en-US" sz="2000" b="0" i="0" u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592137" marR="0" lvl="1" indent="-22859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3050"/>
              </a:buClr>
              <a:buSzPts val="1440"/>
              <a:buFont typeface="Noto Sans Symbols"/>
              <a:buChar char="▪"/>
            </a:pPr>
            <a:r>
              <a:rPr lang="en-US" sz="1800" b="0" i="0" u="none" strike="noStrike" cap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Quali</a:t>
            </a:r>
            <a:r>
              <a:rPr lang="en-US" sz="1800" b="0" i="0" u="none" strike="noStrike" cap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r>
              <a:rPr lang="en-US" sz="1800" b="0" i="0" u="none" strike="noStrike" cap="none" dirty="0" err="1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polizze</a:t>
            </a:r>
            <a:r>
              <a:rPr lang="en-US" sz="1800" b="0" i="0" u="none" strike="noStrike" cap="none" dirty="0">
                <a:solidFill>
                  <a:schemeClr val="tx1"/>
                </a:solidFill>
                <a:latin typeface="Corbel"/>
                <a:ea typeface="Corbel"/>
                <a:cs typeface="Corbel"/>
                <a:sym typeface="Corbel"/>
              </a:rPr>
              <a:t>?</a:t>
            </a:r>
            <a:endParaRPr dirty="0">
              <a:solidFill>
                <a:schemeClr val="tx1"/>
              </a:solidFill>
            </a:endParaRPr>
          </a:p>
          <a:p>
            <a:pPr marL="592137" marR="0" lvl="1" indent="-22859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3050"/>
              </a:buClr>
              <a:buSzPts val="1800"/>
              <a:buFont typeface="Corbel"/>
              <a:buNone/>
            </a:pPr>
            <a:r>
              <a:rPr lang="en-US" sz="1800" b="0" i="0" u="none" strike="noStrike" cap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Rc</a:t>
            </a:r>
            <a:r>
              <a:rPr lang="en-US" sz="1800" b="0" i="0" u="none" strike="noStrike" cap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auto </a:t>
            </a:r>
            <a:r>
              <a:rPr lang="en-US" sz="1800" b="0" i="0" u="none" strike="noStrike" cap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incendi</a:t>
            </a:r>
            <a:r>
              <a:rPr lang="en-US" sz="1800" b="0" i="0" u="none" strike="noStrike" cap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 e </a:t>
            </a:r>
            <a:r>
              <a:rPr lang="en-US" sz="1800" b="0" i="0" u="none" strike="noStrike" cap="none" dirty="0" err="1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furto</a:t>
            </a:r>
            <a:r>
              <a:rPr lang="en-US" sz="1800" b="0" i="0" u="none" strike="noStrike" cap="none" dirty="0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26305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Analisi dei costi</a:t>
            </a:r>
            <a:endParaRPr/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0637" y="1854200"/>
            <a:ext cx="9610725" cy="4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Piano di gestione dei rischi</a:t>
            </a:r>
            <a:endParaRPr/>
          </a:p>
        </p:txBody>
      </p:sp>
      <p:graphicFrame>
        <p:nvGraphicFramePr>
          <p:cNvPr id="154" name="Shape 154"/>
          <p:cNvGraphicFramePr/>
          <p:nvPr/>
        </p:nvGraphicFramePr>
        <p:xfrm>
          <a:off x="1341437" y="1901825"/>
          <a:ext cx="9509100" cy="3248000"/>
        </p:xfrm>
        <a:graphic>
          <a:graphicData uri="http://schemas.openxmlformats.org/drawingml/2006/table">
            <a:tbl>
              <a:tblPr>
                <a:noFill/>
                <a:tableStyleId>{28727B9A-0341-40F3-96CF-1285C2674BAC}</a:tableStyleId>
              </a:tblPr>
              <a:tblGrid>
                <a:gridCol w="239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3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Rischio</a:t>
                      </a:r>
                      <a:endParaRPr/>
                    </a:p>
                  </a:txBody>
                  <a:tcPr marL="90000" marR="90000" marT="85650" marB="46800" anchor="ctr">
                    <a:lnL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Probabilità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Impatto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Strategia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prev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Assicurazione</a:t>
                      </a:r>
                      <a:endParaRPr/>
                    </a:p>
                  </a:txBody>
                  <a:tcPr marL="90000" marR="90000" marT="85650" marB="46800" anchor="ctr">
                    <a:lnR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Alluvione</a:t>
                      </a:r>
                      <a:endParaRPr/>
                    </a:p>
                  </a:txBody>
                  <a:tcPr marL="90000" marR="90000" marT="85650" marB="46800" anchor="ctr">
                    <a:lnL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Media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Alto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Canalizz. Idrauliche ed idrorvore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Polizza eventi atmosferici</a:t>
                      </a:r>
                      <a:endParaRPr/>
                    </a:p>
                  </a:txBody>
                  <a:tcPr marL="90000" marR="90000" marT="85650" marB="46800" anchor="ctr">
                    <a:lnR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Incendio </a:t>
                      </a:r>
                      <a:endParaRPr/>
                    </a:p>
                  </a:txBody>
                  <a:tcPr marL="90000" marR="90000" marT="85650" marB="46800" anchor="ctr">
                    <a:lnL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media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alto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Estintori </a:t>
                      </a:r>
                      <a:endParaRPr/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800"/>
                        <a:buFont typeface="Corbel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404040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     Incendio </a:t>
                      </a:r>
                      <a:endParaRPr/>
                    </a:p>
                  </a:txBody>
                  <a:tcPr marL="90000" marR="90000" marT="85650" marB="46800" anchor="ctr">
                    <a:lnR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85650" marB="46800" anchor="ctr">
                    <a:lnL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85650" marB="46800" anchor="ctr"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85650" marB="46800" anchor="ctr">
                    <a:lnR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0404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DD2D2"/>
            </a:gs>
          </a:gsLst>
          <a:lin ang="5400000" scaled="0"/>
        </a:gra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1341437" y="466725"/>
            <a:ext cx="9509125" cy="123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243C"/>
              </a:buClr>
              <a:buSzPts val="3400"/>
              <a:buFont typeface="Corbel"/>
              <a:buNone/>
            </a:pPr>
            <a:r>
              <a:rPr lang="en-US" sz="3400" b="0" i="0" u="none">
                <a:solidFill>
                  <a:srgbClr val="1D243C"/>
                </a:solidFill>
                <a:latin typeface="Corbel"/>
                <a:ea typeface="Corbel"/>
                <a:cs typeface="Corbel"/>
                <a:sym typeface="Corbel"/>
              </a:rPr>
              <a:t>Appendice</a:t>
            </a:r>
            <a:endParaRPr/>
          </a:p>
        </p:txBody>
      </p:sp>
      <p:sp>
        <p:nvSpPr>
          <p:cNvPr id="161" name="Shape 161"/>
          <p:cNvSpPr txBox="1"/>
          <p:nvPr/>
        </p:nvSpPr>
        <p:spPr>
          <a:xfrm>
            <a:off x="1341437" y="1901825"/>
            <a:ext cx="4572000" cy="412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1462" marR="0" lvl="0" indent="-22859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3050"/>
              </a:buClr>
              <a:buSzPts val="1600"/>
              <a:buFont typeface="Noto Sans Symbols"/>
              <a:buChar char="▪"/>
            </a:pPr>
            <a:r>
              <a:rPr lang="en-US" sz="20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Materiali e risorse supplementari di riferimento</a:t>
            </a:r>
            <a:endParaRPr/>
          </a:p>
          <a:p>
            <a:pPr marL="271462" marR="0" lvl="0" indent="-228598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263050"/>
              </a:buClr>
              <a:buSzPts val="2000"/>
              <a:buFont typeface="Corbel"/>
              <a:buNone/>
            </a:pPr>
            <a:r>
              <a:rPr lang="en-US" sz="2000" b="0" i="0" u="none">
                <a:solidFill>
                  <a:srgbClr val="263050"/>
                </a:solidFill>
                <a:latin typeface="Corbel"/>
                <a:ea typeface="Corbel"/>
                <a:cs typeface="Corbel"/>
                <a:sym typeface="Corbel"/>
              </a:rPr>
              <a:t>Materiali e risorse supplementari di riferimento</a:t>
            </a: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6278562" y="1901825"/>
            <a:ext cx="4572000" cy="412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40404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Personalizzato</PresentationFormat>
  <Paragraphs>63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7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Arial</vt:lpstr>
      <vt:lpstr>Corbel</vt:lpstr>
      <vt:lpstr>Noto Sans Symbols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POI_THEME_TEMPLATE_DESIGN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Simona</cp:lastModifiedBy>
  <cp:revision>1</cp:revision>
  <dcterms:modified xsi:type="dcterms:W3CDTF">2018-06-04T20:29:47Z</dcterms:modified>
</cp:coreProperties>
</file>