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1" autoAdjust="0"/>
    <p:restoredTop sz="94643" autoAdjust="0"/>
  </p:normalViewPr>
  <p:slideViewPr>
    <p:cSldViewPr>
      <p:cViewPr varScale="1">
        <p:scale>
          <a:sx n="79" d="100"/>
          <a:sy n="79" d="100"/>
        </p:scale>
        <p:origin x="252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24B16-4C50-41EF-BEBD-D3030C68D183}" type="datetimeFigureOut">
              <a:rPr lang="it-IT" smtClean="0"/>
              <a:t>29/05/2018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64184-FEB6-4F7F-9E12-E8972F22602E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24B16-4C50-41EF-BEBD-D3030C68D183}" type="datetimeFigureOut">
              <a:rPr lang="it-IT" smtClean="0"/>
              <a:t>29/05/2018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64184-FEB6-4F7F-9E12-E8972F22602E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24B16-4C50-41EF-BEBD-D3030C68D183}" type="datetimeFigureOut">
              <a:rPr lang="it-IT" smtClean="0"/>
              <a:t>29/05/2018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64184-FEB6-4F7F-9E12-E8972F22602E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24B16-4C50-41EF-BEBD-D3030C68D183}" type="datetimeFigureOut">
              <a:rPr lang="it-IT" smtClean="0"/>
              <a:t>29/05/2018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64184-FEB6-4F7F-9E12-E8972F22602E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24B16-4C50-41EF-BEBD-D3030C68D183}" type="datetimeFigureOut">
              <a:rPr lang="it-IT" smtClean="0"/>
              <a:t>29/05/2018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64184-FEB6-4F7F-9E12-E8972F22602E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24B16-4C50-41EF-BEBD-D3030C68D183}" type="datetimeFigureOut">
              <a:rPr lang="it-IT" smtClean="0"/>
              <a:t>29/05/2018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64184-FEB6-4F7F-9E12-E8972F22602E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24B16-4C50-41EF-BEBD-D3030C68D183}" type="datetimeFigureOut">
              <a:rPr lang="it-IT" smtClean="0"/>
              <a:t>29/05/2018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64184-FEB6-4F7F-9E12-E8972F22602E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24B16-4C50-41EF-BEBD-D3030C68D183}" type="datetimeFigureOut">
              <a:rPr lang="it-IT" smtClean="0"/>
              <a:t>29/05/2018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64184-FEB6-4F7F-9E12-E8972F22602E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24B16-4C50-41EF-BEBD-D3030C68D183}" type="datetimeFigureOut">
              <a:rPr lang="it-IT" smtClean="0"/>
              <a:t>29/05/2018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64184-FEB6-4F7F-9E12-E8972F22602E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24B16-4C50-41EF-BEBD-D3030C68D183}" type="datetimeFigureOut">
              <a:rPr lang="it-IT" smtClean="0"/>
              <a:t>29/05/2018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64184-FEB6-4F7F-9E12-E8972F22602E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24B16-4C50-41EF-BEBD-D3030C68D183}" type="datetimeFigureOut">
              <a:rPr lang="it-IT" smtClean="0"/>
              <a:t>29/05/2018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64184-FEB6-4F7F-9E12-E8972F22602E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024B16-4C50-41EF-BEBD-D3030C68D183}" type="datetimeFigureOut">
              <a:rPr lang="it-IT" smtClean="0"/>
              <a:t>29/05/2018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264184-FEB6-4F7F-9E12-E8972F22602E}" type="slidenum">
              <a:rPr lang="it-IT" smtClean="0"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5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785786" y="1643050"/>
            <a:ext cx="7772400" cy="1470025"/>
          </a:xfrm>
        </p:spPr>
        <p:txBody>
          <a:bodyPr/>
          <a:lstStyle/>
          <a:p>
            <a:r>
              <a:rPr lang="it-IT" b="1" dirty="0">
                <a:solidFill>
                  <a:srgbClr val="7030A0"/>
                </a:solidFill>
                <a:latin typeface="Algerian" pitchFamily="82" charset="0"/>
              </a:rPr>
              <a:t>VERSACE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428728" y="3500438"/>
            <a:ext cx="6400800" cy="1638296"/>
          </a:xfrm>
          <a:solidFill>
            <a:srgbClr val="000000"/>
          </a:solidFill>
        </p:spPr>
        <p:txBody>
          <a:bodyPr>
            <a:normAutofit/>
          </a:bodyPr>
          <a:lstStyle/>
          <a:p>
            <a:r>
              <a:rPr lang="it-IT" sz="1600" dirty="0">
                <a:latin typeface="Algerian" pitchFamily="82" charset="0"/>
              </a:rPr>
              <a:t>1g – </a:t>
            </a:r>
            <a:r>
              <a:rPr lang="it-IT" sz="1600" dirty="0" err="1">
                <a:latin typeface="Algerian" pitchFamily="82" charset="0"/>
              </a:rPr>
              <a:t>vespucci</a:t>
            </a:r>
            <a:r>
              <a:rPr lang="it-IT" sz="1600" dirty="0">
                <a:latin typeface="Algerian" pitchFamily="82" charset="0"/>
              </a:rPr>
              <a:t> - </a:t>
            </a:r>
            <a:r>
              <a:rPr lang="it-IT" sz="1600" dirty="0" err="1">
                <a:latin typeface="Algerian" pitchFamily="82" charset="0"/>
              </a:rPr>
              <a:t>milano</a:t>
            </a:r>
            <a:endParaRPr lang="it-IT" sz="1600" dirty="0">
              <a:latin typeface="Algerian" pitchFamily="82" charset="0"/>
            </a:endParaRPr>
          </a:p>
          <a:p>
            <a:r>
              <a:rPr lang="it-IT" sz="1400" dirty="0">
                <a:latin typeface="Algerian" pitchFamily="82" charset="0"/>
              </a:rPr>
              <a:t>N</a:t>
            </a:r>
            <a:r>
              <a:rPr lang="it-IT" sz="1200" dirty="0">
                <a:latin typeface="Algerian" pitchFamily="82" charset="0"/>
              </a:rPr>
              <a:t>egozio di giocattoli,</a:t>
            </a:r>
          </a:p>
          <a:p>
            <a:r>
              <a:rPr lang="it-IT" sz="1200" dirty="0">
                <a:latin typeface="Algerian" pitchFamily="82" charset="0"/>
              </a:rPr>
              <a:t>Cinisello balsamo 27.</a:t>
            </a:r>
            <a:endParaRPr lang="it-IT" sz="1400" dirty="0">
              <a:latin typeface="Algerian" pitchFamily="82" charset="0"/>
            </a:endParaRPr>
          </a:p>
          <a:p>
            <a:endParaRPr lang="it-IT" sz="1600" dirty="0">
              <a:latin typeface="Algerian" pitchFamily="82" charset="0"/>
            </a:endParaRPr>
          </a:p>
        </p:txBody>
      </p:sp>
      <p:pic>
        <p:nvPicPr>
          <p:cNvPr id="1028" name="Picture 4" descr="C:\Users\STUDENTI\Desktop\Versace-logo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786182" y="4857760"/>
            <a:ext cx="1809736" cy="154430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>
          <a:xfrm flipV="1">
            <a:off x="457200" y="214290"/>
            <a:ext cx="185710" cy="60348"/>
          </a:xfrm>
        </p:spPr>
        <p:txBody>
          <a:bodyPr>
            <a:normAutofit fontScale="90000"/>
          </a:bodyPr>
          <a:lstStyle/>
          <a:p>
            <a:endParaRPr lang="it-IT" dirty="0"/>
          </a:p>
        </p:txBody>
      </p:sp>
      <p:sp>
        <p:nvSpPr>
          <p:cNvPr id="5" name="Segnaposto contenuto 4"/>
          <p:cNvSpPr>
            <a:spLocks noGrp="1"/>
          </p:cNvSpPr>
          <p:nvPr>
            <p:ph idx="1"/>
          </p:nvPr>
        </p:nvSpPr>
        <p:spPr>
          <a:xfrm>
            <a:off x="1214414" y="731862"/>
            <a:ext cx="6357982" cy="4625964"/>
          </a:xfrm>
          <a:solidFill>
            <a:srgbClr val="000000"/>
          </a:solidFill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it-IT" sz="1600" dirty="0">
                <a:solidFill>
                  <a:schemeClr val="bg1"/>
                </a:solidFill>
                <a:latin typeface="Algerian" pitchFamily="82" charset="0"/>
              </a:rPr>
              <a:t>Siamo un’ azienda  internazionale  di  giocattoli  da  collezione .</a:t>
            </a:r>
          </a:p>
          <a:p>
            <a:pPr>
              <a:buNone/>
            </a:pPr>
            <a:r>
              <a:rPr lang="it-IT" sz="1600" dirty="0">
                <a:solidFill>
                  <a:schemeClr val="bg1"/>
                </a:solidFill>
                <a:latin typeface="Algerian" pitchFamily="82" charset="0"/>
              </a:rPr>
              <a:t>Utilizziamo  diversi  materiali: </a:t>
            </a:r>
          </a:p>
          <a:p>
            <a:pPr>
              <a:buFontTx/>
              <a:buChar char="-"/>
            </a:pPr>
            <a:r>
              <a:rPr lang="it-IT" sz="1600" dirty="0">
                <a:solidFill>
                  <a:schemeClr val="bg1"/>
                </a:solidFill>
                <a:latin typeface="Algerian" pitchFamily="82" charset="0"/>
              </a:rPr>
              <a:t>Legno  e  metalli (giocattoli  antichi);</a:t>
            </a:r>
          </a:p>
          <a:p>
            <a:pPr>
              <a:buFontTx/>
              <a:buChar char="-"/>
            </a:pPr>
            <a:r>
              <a:rPr lang="it-IT" sz="1600" dirty="0">
                <a:solidFill>
                  <a:schemeClr val="bg1"/>
                </a:solidFill>
                <a:latin typeface="Algerian" pitchFamily="82" charset="0"/>
              </a:rPr>
              <a:t>Plastiche  riciclate  e  Biodegradabili (dedicati  agli  ambientalisti);</a:t>
            </a:r>
          </a:p>
          <a:p>
            <a:pPr>
              <a:buFontTx/>
              <a:buChar char="-"/>
            </a:pPr>
            <a:r>
              <a:rPr lang="it-IT" sz="1600" dirty="0">
                <a:solidFill>
                  <a:schemeClr val="bg1"/>
                </a:solidFill>
                <a:latin typeface="Algerian" pitchFamily="82" charset="0"/>
              </a:rPr>
              <a:t>Minerali  preziosi (miniature);</a:t>
            </a:r>
          </a:p>
          <a:p>
            <a:pPr>
              <a:buFontTx/>
              <a:buChar char="-"/>
            </a:pPr>
            <a:r>
              <a:rPr lang="it-IT" sz="1600" dirty="0">
                <a:solidFill>
                  <a:schemeClr val="bg1"/>
                </a:solidFill>
                <a:latin typeface="Algerian" pitchFamily="82" charset="0"/>
              </a:rPr>
              <a:t>Nuove  leghe  innovative (giocattoli meccanici).</a:t>
            </a:r>
          </a:p>
          <a:p>
            <a:pPr>
              <a:buNone/>
            </a:pPr>
            <a:endParaRPr lang="it-IT" sz="1600" dirty="0">
              <a:solidFill>
                <a:schemeClr val="bg1"/>
              </a:solidFill>
              <a:latin typeface="Algerian" pitchFamily="82" charset="0"/>
            </a:endParaRPr>
          </a:p>
          <a:p>
            <a:pPr>
              <a:buNone/>
            </a:pPr>
            <a:endParaRPr lang="it-IT" sz="1600" dirty="0">
              <a:solidFill>
                <a:schemeClr val="bg1"/>
              </a:solidFill>
              <a:latin typeface="Algerian" pitchFamily="82" charset="0"/>
            </a:endParaRPr>
          </a:p>
          <a:p>
            <a:pPr>
              <a:buNone/>
            </a:pPr>
            <a:r>
              <a:rPr lang="it-IT" sz="1600" dirty="0">
                <a:solidFill>
                  <a:schemeClr val="bg1"/>
                </a:solidFill>
                <a:latin typeface="Algerian" pitchFamily="82" charset="0"/>
              </a:rPr>
              <a:t>La  sede  di  produzione  si  trova  a  </a:t>
            </a:r>
            <a:r>
              <a:rPr lang="it-IT" sz="1600" dirty="0" err="1">
                <a:solidFill>
                  <a:schemeClr val="bg1"/>
                </a:solidFill>
                <a:latin typeface="Algerian" pitchFamily="82" charset="0"/>
              </a:rPr>
              <a:t>londra</a:t>
            </a:r>
            <a:r>
              <a:rPr lang="it-IT" sz="1600" dirty="0">
                <a:solidFill>
                  <a:schemeClr val="bg1"/>
                </a:solidFill>
                <a:latin typeface="Algerian" pitchFamily="82" charset="0"/>
              </a:rPr>
              <a:t> .</a:t>
            </a:r>
          </a:p>
          <a:p>
            <a:pPr>
              <a:buNone/>
            </a:pPr>
            <a:r>
              <a:rPr lang="it-IT" sz="1600" dirty="0">
                <a:solidFill>
                  <a:schemeClr val="bg1"/>
                </a:solidFill>
                <a:latin typeface="Algerian" pitchFamily="82" charset="0"/>
              </a:rPr>
              <a:t>Il  primo negozio  si  trova  a  </a:t>
            </a:r>
            <a:r>
              <a:rPr lang="it-IT" sz="1600" dirty="0" err="1">
                <a:solidFill>
                  <a:schemeClr val="bg1"/>
                </a:solidFill>
                <a:latin typeface="Algerian" pitchFamily="82" charset="0"/>
              </a:rPr>
              <a:t>cinisello</a:t>
            </a:r>
            <a:r>
              <a:rPr lang="it-IT" sz="1600" dirty="0">
                <a:solidFill>
                  <a:schemeClr val="bg1"/>
                </a:solidFill>
                <a:latin typeface="Algerian" pitchFamily="82" charset="0"/>
              </a:rPr>
              <a:t>  balsamo  n. 27.</a:t>
            </a:r>
          </a:p>
          <a:p>
            <a:pPr>
              <a:buNone/>
            </a:pPr>
            <a:endParaRPr lang="it-IT" sz="1600" dirty="0">
              <a:solidFill>
                <a:schemeClr val="bg1"/>
              </a:solidFill>
              <a:latin typeface="Algerian" pitchFamily="82" charset="0"/>
            </a:endParaRPr>
          </a:p>
          <a:p>
            <a:pPr>
              <a:buNone/>
            </a:pPr>
            <a:r>
              <a:rPr lang="it-IT" sz="1600" dirty="0">
                <a:solidFill>
                  <a:schemeClr val="bg1"/>
                </a:solidFill>
                <a:latin typeface="Algerian" pitchFamily="82" charset="0"/>
              </a:rPr>
              <a:t>Abbiamo  più  di  6’000  punti  vendita  sparsi  in  tutto  il  mondo E  più  di  15’000  categorie  di  giocattoli  da  collezione  tra  cui: </a:t>
            </a:r>
          </a:p>
          <a:p>
            <a:pPr>
              <a:buNone/>
            </a:pPr>
            <a:r>
              <a:rPr lang="it-IT" sz="1600" dirty="0">
                <a:solidFill>
                  <a:schemeClr val="bg1"/>
                </a:solidFill>
                <a:latin typeface="Algerian" pitchFamily="82" charset="0"/>
              </a:rPr>
              <a:t>Giocattoli  moderni, antichi, innovativi  e  costosi.</a:t>
            </a:r>
          </a:p>
          <a:p>
            <a:pPr>
              <a:buNone/>
            </a:pPr>
            <a:endParaRPr lang="it-IT" sz="1600" dirty="0">
              <a:solidFill>
                <a:schemeClr val="bg1"/>
              </a:solidFill>
              <a:latin typeface="Algerian" pitchFamily="82" charset="0"/>
            </a:endParaRPr>
          </a:p>
          <a:p>
            <a:pPr>
              <a:buNone/>
            </a:pPr>
            <a:endParaRPr lang="it-IT" sz="1600" dirty="0">
              <a:solidFill>
                <a:schemeClr val="bg1"/>
              </a:solidFill>
              <a:latin typeface="Algerian" pitchFamily="82" charset="0"/>
            </a:endParaRPr>
          </a:p>
          <a:p>
            <a:pPr>
              <a:buNone/>
            </a:pPr>
            <a:endParaRPr lang="it-IT" sz="1600" dirty="0">
              <a:solidFill>
                <a:schemeClr val="bg1"/>
              </a:solidFill>
              <a:latin typeface="Algerian" pitchFamily="82" charset="0"/>
            </a:endParaRPr>
          </a:p>
        </p:txBody>
      </p:sp>
      <p:pic>
        <p:nvPicPr>
          <p:cNvPr id="2051" name="Picture 3" descr="C:\Users\STUDENTI\Desktop\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32240" y="2160811"/>
            <a:ext cx="2071670" cy="1553752"/>
          </a:xfrm>
          <a:prstGeom prst="rect">
            <a:avLst/>
          </a:prstGeom>
          <a:noFill/>
        </p:spPr>
      </p:pic>
      <p:pic>
        <p:nvPicPr>
          <p:cNvPr id="2052" name="Picture 4" descr="C:\Users\STUDENTI\Desktop\hqdefault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285852" y="5072074"/>
            <a:ext cx="1928810" cy="1500186"/>
          </a:xfrm>
          <a:prstGeom prst="rect">
            <a:avLst/>
          </a:prstGeom>
          <a:noFill/>
        </p:spPr>
      </p:pic>
      <p:pic>
        <p:nvPicPr>
          <p:cNvPr id="2053" name="Picture 5" descr="C:\Users\STUDENTI\Desktop\242139.jpe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214942" y="5143512"/>
            <a:ext cx="1833558" cy="1375169"/>
          </a:xfrm>
          <a:prstGeom prst="rect">
            <a:avLst/>
          </a:prstGeom>
          <a:noFill/>
        </p:spPr>
      </p:pic>
      <p:sp>
        <p:nvSpPr>
          <p:cNvPr id="11" name="CasellaDiTesto 10"/>
          <p:cNvSpPr txBox="1"/>
          <p:nvPr/>
        </p:nvSpPr>
        <p:spPr>
          <a:xfrm>
            <a:off x="3571868" y="5572140"/>
            <a:ext cx="114300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dirty="0">
                <a:solidFill>
                  <a:schemeClr val="bg1"/>
                </a:solidFill>
                <a:latin typeface="Algerian" pitchFamily="82" charset="0"/>
              </a:rPr>
              <a:t>Hot </a:t>
            </a:r>
            <a:r>
              <a:rPr lang="it-IT" sz="1000" dirty="0" err="1">
                <a:solidFill>
                  <a:schemeClr val="bg1"/>
                </a:solidFill>
                <a:latin typeface="Algerian" pitchFamily="82" charset="0"/>
              </a:rPr>
              <a:t>weels</a:t>
            </a:r>
            <a:r>
              <a:rPr lang="it-IT" sz="1000" dirty="0">
                <a:solidFill>
                  <a:schemeClr val="bg1"/>
                </a:solidFill>
                <a:latin typeface="Algerian" pitchFamily="82" charset="0"/>
              </a:rPr>
              <a:t> diamantato, 1968</a:t>
            </a:r>
          </a:p>
        </p:txBody>
      </p:sp>
      <p:sp>
        <p:nvSpPr>
          <p:cNvPr id="12" name="CasellaDiTesto 11"/>
          <p:cNvSpPr txBox="1"/>
          <p:nvPr/>
        </p:nvSpPr>
        <p:spPr>
          <a:xfrm>
            <a:off x="7429520" y="5715016"/>
            <a:ext cx="121444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dirty="0">
                <a:solidFill>
                  <a:schemeClr val="bg1"/>
                </a:solidFill>
                <a:latin typeface="Algerian" pitchFamily="82" charset="0"/>
              </a:rPr>
              <a:t>Monopoli edizione d’oro, 2000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/>
          </a:p>
        </p:txBody>
      </p:sp>
      <p:graphicFrame>
        <p:nvGraphicFramePr>
          <p:cNvPr id="3074" name="Object 2"/>
          <p:cNvGraphicFramePr>
            <a:graphicFrameLocks noChangeAspect="1"/>
          </p:cNvGraphicFramePr>
          <p:nvPr/>
        </p:nvGraphicFramePr>
        <p:xfrm>
          <a:off x="214282" y="214290"/>
          <a:ext cx="8786874" cy="6382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6" name="Worksheet" r:id="rId3" imgW="8305928" imgH="7657984" progId="Excel.Sheet.8">
                  <p:embed/>
                </p:oleObj>
              </mc:Choice>
              <mc:Fallback>
                <p:oleObj name="Worksheet" r:id="rId3" imgW="8305928" imgH="7657984" progId="Excel.Sheet.8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4282" y="214290"/>
                        <a:ext cx="8786874" cy="63825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83</TotalTime>
  <Words>119</Words>
  <Application>Microsoft Office PowerPoint</Application>
  <PresentationFormat>Presentazione su schermo (4:3)</PresentationFormat>
  <Paragraphs>20</Paragraphs>
  <Slides>3</Slides>
  <Notes>0</Notes>
  <HiddenSlides>0</HiddenSlides>
  <MMClips>0</MMClips>
  <ScaleCrop>false</ScaleCrop>
  <HeadingPairs>
    <vt:vector size="8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Server OLE incorporati</vt:lpstr>
      </vt:variant>
      <vt:variant>
        <vt:i4>1</vt:i4>
      </vt:variant>
      <vt:variant>
        <vt:lpstr>Titoli diapositive</vt:lpstr>
      </vt:variant>
      <vt:variant>
        <vt:i4>3</vt:i4>
      </vt:variant>
    </vt:vector>
  </HeadingPairs>
  <TitlesOfParts>
    <vt:vector size="8" baseType="lpstr">
      <vt:lpstr>Algerian</vt:lpstr>
      <vt:lpstr>Arial</vt:lpstr>
      <vt:lpstr>Calibri</vt:lpstr>
      <vt:lpstr>Tema di Office</vt:lpstr>
      <vt:lpstr>Worksheet</vt:lpstr>
      <vt:lpstr>VERSACE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VERSACE</dc:title>
  <dc:creator>STUDENTI</dc:creator>
  <cp:lastModifiedBy>Simona</cp:lastModifiedBy>
  <cp:revision>11</cp:revision>
  <dcterms:created xsi:type="dcterms:W3CDTF">2018-05-29T07:33:23Z</dcterms:created>
  <dcterms:modified xsi:type="dcterms:W3CDTF">2018-05-29T20:36:59Z</dcterms:modified>
</cp:coreProperties>
</file>