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8" r:id="rId3"/>
    <p:sldId id="257" r:id="rId4"/>
    <p:sldId id="261" r:id="rId5"/>
    <p:sldId id="260" r:id="rId6"/>
    <p:sldId id="259"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4" d="100"/>
          <a:sy n="64" d="100"/>
        </p:scale>
        <p:origin x="48"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it-IT"/>
              <a:t>Fare clic per modificare lo stile del titolo</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5/26/2018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215926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9334D819-9F07-4261-B09B-9E467E5D9002}" type="datetimeFigureOut">
              <a:rPr lang="en-US" smtClean="0"/>
              <a:pPr/>
              <a:t>5/26/2018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307717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9334D819-9F07-4261-B09B-9E467E5D9002}" type="datetimeFigureOut">
              <a:rPr lang="en-US" smtClean="0"/>
              <a:pPr/>
              <a:t>5/26/2018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331039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9334D819-9F07-4261-B09B-9E467E5D9002}" type="datetimeFigureOut">
              <a:rPr lang="en-US" smtClean="0"/>
              <a:pPr/>
              <a:t>5/26/2018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‹N›</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5616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9334D819-9F07-4261-B09B-9E467E5D9002}" type="datetimeFigureOut">
              <a:rPr lang="en-US" smtClean="0"/>
              <a:pPr/>
              <a:t>5/26/2018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2024830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9334D819-9F07-4261-B09B-9E467E5D9002}" type="datetimeFigureOut">
              <a:rPr lang="en-US" smtClean="0"/>
              <a:pPr/>
              <a:t>5/26/2018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2150894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9334D819-9F07-4261-B09B-9E467E5D9002}" type="datetimeFigureOut">
              <a:rPr lang="en-US" smtClean="0"/>
              <a:pPr/>
              <a:t>5/26/2018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379637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5/26/2018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3577089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5/26/2018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401502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5/26/2018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413750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9334D819-9F07-4261-B09B-9E467E5D9002}" type="datetimeFigureOut">
              <a:rPr lang="en-US" smtClean="0"/>
              <a:pPr/>
              <a:t>5/26/2018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2896241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5/26/2018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138858333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5/26/2018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245393422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5/26/2018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22980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5/26/2018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430980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9334D819-9F07-4261-B09B-9E467E5D9002}" type="datetimeFigureOut">
              <a:rPr lang="en-US" smtClean="0"/>
              <a:t>5/26/2018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344479690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9334D819-9F07-4261-B09B-9E467E5D9002}" type="datetimeFigureOut">
              <a:rPr lang="en-US" smtClean="0"/>
              <a:t>5/26/2018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259172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334D819-9F07-4261-B09B-9E467E5D9002}" type="datetimeFigureOut">
              <a:rPr lang="en-US" smtClean="0"/>
              <a:pPr/>
              <a:t>5/26/2018</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14888809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901416" y="1413265"/>
            <a:ext cx="5798184" cy="1323439"/>
          </a:xfrm>
          <a:prstGeom prst="rect">
            <a:avLst/>
          </a:prstGeom>
          <a:noFill/>
        </p:spPr>
        <p:txBody>
          <a:bodyPr wrap="square" rtlCol="0">
            <a:spAutoFit/>
          </a:bodyPr>
          <a:lstStyle/>
          <a:p>
            <a:pPr algn="ctr"/>
            <a:r>
              <a:rPr lang="it-IT" sz="8000" dirty="0">
                <a:latin typeface="Algerian" panose="04020705040A02060702" pitchFamily="82" charset="0"/>
              </a:rPr>
              <a:t>J.R. CRUISE</a:t>
            </a:r>
          </a:p>
        </p:txBody>
      </p:sp>
      <p:pic>
        <p:nvPicPr>
          <p:cNvPr id="6" name="Immagine 5"/>
          <p:cNvPicPr>
            <a:picLocks noChangeAspect="1"/>
          </p:cNvPicPr>
          <p:nvPr/>
        </p:nvPicPr>
        <p:blipFill rotWithShape="1">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8348" t="8421" r="8597" b="6449"/>
          <a:stretch/>
        </p:blipFill>
        <p:spPr>
          <a:xfrm>
            <a:off x="5772089" y="2989720"/>
            <a:ext cx="5621482" cy="3834246"/>
          </a:xfrm>
          <a:prstGeom prst="rect">
            <a:avLst/>
          </a:prstGeom>
        </p:spPr>
      </p:pic>
      <p:sp>
        <p:nvSpPr>
          <p:cNvPr id="7" name="CasellaDiTesto 6"/>
          <p:cNvSpPr txBox="1"/>
          <p:nvPr/>
        </p:nvSpPr>
        <p:spPr>
          <a:xfrm>
            <a:off x="8276299" y="3428416"/>
            <a:ext cx="904009" cy="584775"/>
          </a:xfrm>
          <a:prstGeom prst="rect">
            <a:avLst/>
          </a:prstGeom>
          <a:noFill/>
        </p:spPr>
        <p:txBody>
          <a:bodyPr wrap="square" rtlCol="0">
            <a:spAutoFit/>
          </a:bodyPr>
          <a:lstStyle/>
          <a:p>
            <a:r>
              <a:rPr lang="it-IT" sz="3200" b="1" dirty="0">
                <a:solidFill>
                  <a:srgbClr val="FF0000"/>
                </a:solidFill>
                <a:latin typeface="Algerian" panose="04020705040A02060702" pitchFamily="82" charset="0"/>
              </a:rPr>
              <a:t>JR</a:t>
            </a:r>
          </a:p>
        </p:txBody>
      </p:sp>
      <p:sp>
        <p:nvSpPr>
          <p:cNvPr id="8" name="CasellaDiTesto 7"/>
          <p:cNvSpPr txBox="1"/>
          <p:nvPr/>
        </p:nvSpPr>
        <p:spPr>
          <a:xfrm rot="19221641">
            <a:off x="9268949" y="4706788"/>
            <a:ext cx="1163782" cy="400110"/>
          </a:xfrm>
          <a:prstGeom prst="rect">
            <a:avLst/>
          </a:prstGeom>
          <a:noFill/>
        </p:spPr>
        <p:txBody>
          <a:bodyPr wrap="square" rtlCol="0">
            <a:spAutoFit/>
          </a:bodyPr>
          <a:lstStyle/>
          <a:p>
            <a:r>
              <a:rPr lang="it-IT" sz="2000" b="1" dirty="0">
                <a:solidFill>
                  <a:srgbClr val="FF0000"/>
                </a:solidFill>
                <a:latin typeface="Algerian" panose="04020705040A02060702" pitchFamily="82" charset="0"/>
              </a:rPr>
              <a:t>CRUISE</a:t>
            </a:r>
          </a:p>
        </p:txBody>
      </p:sp>
    </p:spTree>
    <p:extLst>
      <p:ext uri="{BB962C8B-B14F-4D97-AF65-F5344CB8AC3E}">
        <p14:creationId xmlns:p14="http://schemas.microsoft.com/office/powerpoint/2010/main" val="4062541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62445" y="394855"/>
            <a:ext cx="9761246" cy="5288971"/>
          </a:xfrm>
        </p:spPr>
        <p:txBody>
          <a:bodyPr>
            <a:noAutofit/>
          </a:bodyPr>
          <a:lstStyle/>
          <a:p>
            <a:r>
              <a:rPr lang="it-IT" sz="2800" dirty="0"/>
              <a:t>SEDE: Milano</a:t>
            </a:r>
            <a:br>
              <a:rPr lang="it-IT" sz="2800" dirty="0"/>
            </a:br>
            <a:r>
              <a:rPr lang="it-IT" sz="2800" dirty="0"/>
              <a:t>              Firenze </a:t>
            </a:r>
            <a:br>
              <a:rPr lang="it-IT" sz="2800" dirty="0"/>
            </a:br>
            <a:r>
              <a:rPr lang="it-IT" sz="2800" dirty="0"/>
              <a:t>           Roma</a:t>
            </a:r>
            <a:br>
              <a:rPr lang="it-IT" sz="2800" dirty="0"/>
            </a:br>
            <a:r>
              <a:rPr lang="it-IT" sz="2800" dirty="0"/>
              <a:t>              Genova</a:t>
            </a:r>
            <a:br>
              <a:rPr lang="it-IT" sz="2800" dirty="0"/>
            </a:br>
            <a:r>
              <a:rPr lang="it-IT" sz="2800" dirty="0"/>
              <a:t>                    </a:t>
            </a:r>
            <a:r>
              <a:rPr lang="fr-FR" sz="2800" dirty="0"/>
              <a:t>Guadalupe</a:t>
            </a:r>
            <a:br>
              <a:rPr lang="fr-FR" sz="2800" dirty="0"/>
            </a:br>
            <a:br>
              <a:rPr lang="it-IT" sz="2800" dirty="0"/>
            </a:br>
            <a:r>
              <a:rPr lang="it-IT" sz="2800" dirty="0"/>
              <a:t>FORMA SOCIETARIA: </a:t>
            </a:r>
            <a:r>
              <a:rPr lang="it-IT" sz="2800" dirty="0" err="1"/>
              <a:t>S.p.a</a:t>
            </a:r>
            <a:r>
              <a:rPr lang="it-IT" sz="2800" dirty="0"/>
              <a:t> </a:t>
            </a:r>
            <a:br>
              <a:rPr lang="it-IT" sz="2800" dirty="0"/>
            </a:br>
            <a:br>
              <a:rPr lang="it-IT" sz="2800" dirty="0"/>
            </a:br>
            <a:r>
              <a:rPr lang="it-IT" sz="2800" dirty="0"/>
              <a:t>LAVORATORI: 550</a:t>
            </a:r>
            <a:br>
              <a:rPr lang="it-IT" sz="2800" dirty="0"/>
            </a:br>
            <a:br>
              <a:rPr lang="it-IT" sz="2800" dirty="0"/>
            </a:br>
            <a:r>
              <a:rPr lang="it-IT" sz="2800" dirty="0"/>
              <a:t>CAPITALE SOCIALE: 500.000 euro</a:t>
            </a:r>
          </a:p>
        </p:txBody>
      </p:sp>
    </p:spTree>
    <p:extLst>
      <p:ext uri="{BB962C8B-B14F-4D97-AF65-F5344CB8AC3E}">
        <p14:creationId xmlns:p14="http://schemas.microsoft.com/office/powerpoint/2010/main" val="3520955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44275" y="5271138"/>
            <a:ext cx="7232073" cy="683835"/>
          </a:xfrm>
        </p:spPr>
        <p:txBody>
          <a:bodyPr>
            <a:noAutofit/>
          </a:bodyPr>
          <a:lstStyle/>
          <a:p>
            <a:pPr marL="457200" indent="-457200" algn="l">
              <a:buFont typeface="Wingdings" panose="05000000000000000000" pitchFamily="2" charset="2"/>
              <a:buChar char="v"/>
            </a:pPr>
            <a:r>
              <a:rPr lang="it-IT" sz="2000" dirty="0">
                <a:latin typeface="+mn-lt"/>
              </a:rPr>
              <a:t>SOSTE GIORNALIERE NELLE PIU’ BELLE ISOLE CARAIBICHE</a:t>
            </a:r>
            <a:br>
              <a:rPr lang="it-IT" sz="2000" dirty="0"/>
            </a:br>
            <a:endParaRPr lang="it-IT" sz="2000" dirty="0"/>
          </a:p>
        </p:txBody>
      </p:sp>
      <p:sp>
        <p:nvSpPr>
          <p:cNvPr id="3" name="Segnaposto contenuto 2"/>
          <p:cNvSpPr>
            <a:spLocks noGrp="1"/>
          </p:cNvSpPr>
          <p:nvPr>
            <p:ph idx="1"/>
          </p:nvPr>
        </p:nvSpPr>
        <p:spPr>
          <a:xfrm>
            <a:off x="164635" y="721067"/>
            <a:ext cx="6785264" cy="4058751"/>
          </a:xfrm>
        </p:spPr>
        <p:txBody>
          <a:bodyPr/>
          <a:lstStyle/>
          <a:p>
            <a:pPr>
              <a:buFont typeface="Wingdings" panose="05000000000000000000" pitchFamily="2" charset="2"/>
              <a:buChar char="v"/>
            </a:pPr>
            <a:r>
              <a:rPr lang="it-IT" dirty="0"/>
              <a:t>LA JR CRUISE OFFRE UNA VACANZA INNOVATIVA CHE PERMETTE DI VIVERE LA VITA DI UN VERO E PROPRIO PIRATA CON SERATE A TEMA, GIOCHI, ATTIVITA’ E SPETTACOLI, ADATTI ANCHE AI BAMBINI.</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9899" y="1266393"/>
            <a:ext cx="5136573" cy="3412152"/>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17" y="3142600"/>
            <a:ext cx="4365914" cy="3274436"/>
          </a:xfrm>
          <a:prstGeom prst="rect">
            <a:avLst/>
          </a:prstGeom>
        </p:spPr>
      </p:pic>
      <p:sp>
        <p:nvSpPr>
          <p:cNvPr id="4" name="CasellaDiTesto 3"/>
          <p:cNvSpPr txBox="1"/>
          <p:nvPr/>
        </p:nvSpPr>
        <p:spPr>
          <a:xfrm>
            <a:off x="5344275" y="5954973"/>
            <a:ext cx="6452755" cy="374073"/>
          </a:xfrm>
          <a:prstGeom prst="rect">
            <a:avLst/>
          </a:prstGeom>
          <a:noFill/>
        </p:spPr>
        <p:txBody>
          <a:bodyPr wrap="square" rtlCol="0">
            <a:spAutoFit/>
          </a:bodyPr>
          <a:lstStyle/>
          <a:p>
            <a:pPr marL="285750" indent="-285750">
              <a:buFont typeface="Wingdings" panose="05000000000000000000" pitchFamily="2" charset="2"/>
              <a:buChar char="v"/>
            </a:pPr>
            <a:r>
              <a:rPr lang="it-IT" dirty="0"/>
              <a:t>   LOW COST</a:t>
            </a:r>
          </a:p>
        </p:txBody>
      </p:sp>
    </p:spTree>
    <p:extLst>
      <p:ext uri="{BB962C8B-B14F-4D97-AF65-F5344CB8AC3E}">
        <p14:creationId xmlns:p14="http://schemas.microsoft.com/office/powerpoint/2010/main" val="365000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95" y="361186"/>
            <a:ext cx="10353762" cy="970450"/>
          </a:xfrm>
        </p:spPr>
        <p:txBody>
          <a:bodyPr/>
          <a:lstStyle/>
          <a:p>
            <a:r>
              <a:rPr lang="it-IT" dirty="0"/>
              <a:t>SERVIZI OFFERTI</a:t>
            </a:r>
          </a:p>
        </p:txBody>
      </p:sp>
      <p:sp>
        <p:nvSpPr>
          <p:cNvPr id="3" name="Segnaposto contenuto 2"/>
          <p:cNvSpPr>
            <a:spLocks noGrp="1"/>
          </p:cNvSpPr>
          <p:nvPr>
            <p:ph idx="1"/>
          </p:nvPr>
        </p:nvSpPr>
        <p:spPr>
          <a:xfrm>
            <a:off x="913795" y="1950658"/>
            <a:ext cx="10353762" cy="4058751"/>
          </a:xfrm>
        </p:spPr>
        <p:txBody>
          <a:bodyPr/>
          <a:lstStyle/>
          <a:p>
            <a:r>
              <a:rPr lang="it-IT" dirty="0"/>
              <a:t>Animazione</a:t>
            </a:r>
          </a:p>
          <a:p>
            <a:r>
              <a:rPr lang="it-IT" dirty="0"/>
              <a:t>Servizio bar</a:t>
            </a:r>
          </a:p>
          <a:p>
            <a:r>
              <a:rPr lang="it-IT" dirty="0"/>
              <a:t>Ristorante</a:t>
            </a:r>
          </a:p>
          <a:p>
            <a:r>
              <a:rPr lang="it-IT" dirty="0"/>
              <a:t>Gite su isole paradisiache</a:t>
            </a:r>
          </a:p>
          <a:p>
            <a:r>
              <a:rPr lang="it-IT" dirty="0"/>
              <a:t>Escursioni</a:t>
            </a:r>
          </a:p>
          <a:p>
            <a:r>
              <a:rPr lang="it-IT" dirty="0"/>
              <a:t>Serate a tema</a:t>
            </a:r>
          </a:p>
          <a:p>
            <a:r>
              <a:rPr lang="it-IT" dirty="0"/>
              <a:t>Attività subacquee</a:t>
            </a:r>
          </a:p>
          <a:p>
            <a:r>
              <a:rPr lang="it-IT" dirty="0"/>
              <a:t>Servizio fotografico a bordo</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8551" y="3980033"/>
            <a:ext cx="3608870" cy="2407116"/>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9391" y="1308021"/>
            <a:ext cx="3327190" cy="2208044"/>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1785" y="5183591"/>
            <a:ext cx="3027742" cy="1199805"/>
          </a:xfrm>
          <a:prstGeom prst="rect">
            <a:avLst/>
          </a:prstGeom>
        </p:spPr>
      </p:pic>
      <p:pic>
        <p:nvPicPr>
          <p:cNvPr id="7" name="Immagine 6"/>
          <p:cNvPicPr>
            <a:picLocks noChangeAspect="1"/>
          </p:cNvPicPr>
          <p:nvPr/>
        </p:nvPicPr>
        <p:blipFill rotWithShape="1">
          <a:blip r:embed="rId5">
            <a:extLst>
              <a:ext uri="{28A0092B-C50C-407E-A947-70E740481C1C}">
                <a14:useLocalDpi xmlns:a14="http://schemas.microsoft.com/office/drawing/2010/main" val="0"/>
              </a:ext>
            </a:extLst>
          </a:blip>
          <a:srcRect l="14603" r="21818"/>
          <a:stretch/>
        </p:blipFill>
        <p:spPr>
          <a:xfrm>
            <a:off x="5018809" y="2061290"/>
            <a:ext cx="3050230" cy="2698595"/>
          </a:xfrm>
          <a:prstGeom prst="rect">
            <a:avLst/>
          </a:prstGeom>
        </p:spPr>
      </p:pic>
    </p:spTree>
    <p:extLst>
      <p:ext uri="{BB962C8B-B14F-4D97-AF65-F5344CB8AC3E}">
        <p14:creationId xmlns:p14="http://schemas.microsoft.com/office/powerpoint/2010/main" val="3192872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NOSTRO PERSONALE</a:t>
            </a:r>
            <a:br>
              <a:rPr lang="it-IT" dirty="0"/>
            </a:br>
            <a:r>
              <a:rPr lang="it-IT" dirty="0"/>
              <a:t>per nave ( 50 passeggeri )</a:t>
            </a:r>
          </a:p>
        </p:txBody>
      </p:sp>
      <p:sp>
        <p:nvSpPr>
          <p:cNvPr id="3" name="Segnaposto contenuto 2"/>
          <p:cNvSpPr>
            <a:spLocks noGrp="1"/>
          </p:cNvSpPr>
          <p:nvPr>
            <p:ph idx="1"/>
          </p:nvPr>
        </p:nvSpPr>
        <p:spPr>
          <a:xfrm>
            <a:off x="643631" y="2407857"/>
            <a:ext cx="10353762" cy="3764343"/>
          </a:xfrm>
        </p:spPr>
        <p:txBody>
          <a:bodyPr>
            <a:normAutofit/>
          </a:bodyPr>
          <a:lstStyle/>
          <a:p>
            <a:r>
              <a:rPr lang="it-IT" dirty="0"/>
              <a:t>Comandanti: 2</a:t>
            </a:r>
          </a:p>
          <a:p>
            <a:r>
              <a:rPr lang="it-IT" dirty="0"/>
              <a:t>Ufficiale di macchina e di coperta: 2		</a:t>
            </a:r>
          </a:p>
          <a:p>
            <a:r>
              <a:rPr lang="it-IT" dirty="0"/>
              <a:t>personale di assistenza: 3</a:t>
            </a:r>
          </a:p>
          <a:p>
            <a:r>
              <a:rPr lang="it-IT" dirty="0"/>
              <a:t>personale addetto alle camere e alle cucine: 5</a:t>
            </a:r>
          </a:p>
          <a:p>
            <a:r>
              <a:rPr lang="it-IT" dirty="0"/>
              <a:t>personale sala macchine: 2</a:t>
            </a:r>
          </a:p>
          <a:p>
            <a:r>
              <a:rPr lang="it-IT" dirty="0"/>
              <a:t>staff di bordo: 3</a:t>
            </a:r>
          </a:p>
          <a:p>
            <a:r>
              <a:rPr lang="it-IT" dirty="0"/>
              <a:t>personale di animazione: 4</a:t>
            </a:r>
          </a:p>
        </p:txBody>
      </p:sp>
    </p:spTree>
    <p:extLst>
      <p:ext uri="{BB962C8B-B14F-4D97-AF65-F5344CB8AC3E}">
        <p14:creationId xmlns:p14="http://schemas.microsoft.com/office/powerpoint/2010/main" val="2930284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075005123"/>
              </p:ext>
            </p:extLst>
          </p:nvPr>
        </p:nvGraphicFramePr>
        <p:xfrm>
          <a:off x="197427" y="526615"/>
          <a:ext cx="11845636" cy="5905075"/>
        </p:xfrm>
        <a:graphic>
          <a:graphicData uri="http://schemas.openxmlformats.org/drawingml/2006/table">
            <a:tbl>
              <a:tblPr firstRow="1" bandRow="1">
                <a:tableStyleId>{073A0DAA-6AF3-43AB-8588-CEC1D06C72B9}</a:tableStyleId>
              </a:tblPr>
              <a:tblGrid>
                <a:gridCol w="2961409">
                  <a:extLst>
                    <a:ext uri="{9D8B030D-6E8A-4147-A177-3AD203B41FA5}">
                      <a16:colId xmlns:a16="http://schemas.microsoft.com/office/drawing/2014/main" val="20000"/>
                    </a:ext>
                  </a:extLst>
                </a:gridCol>
                <a:gridCol w="3449782">
                  <a:extLst>
                    <a:ext uri="{9D8B030D-6E8A-4147-A177-3AD203B41FA5}">
                      <a16:colId xmlns:a16="http://schemas.microsoft.com/office/drawing/2014/main" val="20001"/>
                    </a:ext>
                  </a:extLst>
                </a:gridCol>
                <a:gridCol w="2951018">
                  <a:extLst>
                    <a:ext uri="{9D8B030D-6E8A-4147-A177-3AD203B41FA5}">
                      <a16:colId xmlns:a16="http://schemas.microsoft.com/office/drawing/2014/main" val="20002"/>
                    </a:ext>
                  </a:extLst>
                </a:gridCol>
                <a:gridCol w="2483427">
                  <a:extLst>
                    <a:ext uri="{9D8B030D-6E8A-4147-A177-3AD203B41FA5}">
                      <a16:colId xmlns:a16="http://schemas.microsoft.com/office/drawing/2014/main" val="20003"/>
                    </a:ext>
                  </a:extLst>
                </a:gridCol>
              </a:tblGrid>
              <a:tr h="494889">
                <a:tc>
                  <a:txBody>
                    <a:bodyPr/>
                    <a:lstStyle/>
                    <a:p>
                      <a:r>
                        <a:rPr lang="it-IT" dirty="0"/>
                        <a:t>RISCHIO</a:t>
                      </a:r>
                    </a:p>
                  </a:txBody>
                  <a:tcPr/>
                </a:tc>
                <a:tc>
                  <a:txBody>
                    <a:bodyPr/>
                    <a:lstStyle/>
                    <a:p>
                      <a:r>
                        <a:rPr lang="it-IT" dirty="0"/>
                        <a:t>PREVENZIONE</a:t>
                      </a:r>
                    </a:p>
                  </a:txBody>
                  <a:tcPr/>
                </a:tc>
                <a:tc>
                  <a:txBody>
                    <a:bodyPr/>
                    <a:lstStyle/>
                    <a:p>
                      <a:r>
                        <a:rPr lang="it-IT" dirty="0"/>
                        <a:t>ASSICURAZIONE</a:t>
                      </a:r>
                    </a:p>
                  </a:txBody>
                  <a:tcPr/>
                </a:tc>
                <a:tc>
                  <a:txBody>
                    <a:bodyPr/>
                    <a:lstStyle/>
                    <a:p>
                      <a:r>
                        <a:rPr lang="it-IT" dirty="0"/>
                        <a:t>FONDI</a:t>
                      </a:r>
                      <a:r>
                        <a:rPr lang="it-IT" baseline="0" dirty="0"/>
                        <a:t> PER RISCHI</a:t>
                      </a:r>
                      <a:endParaRPr lang="it-IT" dirty="0"/>
                    </a:p>
                  </a:txBody>
                  <a:tcPr/>
                </a:tc>
                <a:extLst>
                  <a:ext uri="{0D108BD9-81ED-4DB2-BD59-A6C34878D82A}">
                    <a16:rowId xmlns:a16="http://schemas.microsoft.com/office/drawing/2014/main" val="10000"/>
                  </a:ext>
                </a:extLst>
              </a:tr>
              <a:tr h="851781">
                <a:tc>
                  <a:txBody>
                    <a:bodyPr/>
                    <a:lstStyle/>
                    <a:p>
                      <a:r>
                        <a:rPr lang="it-IT" dirty="0"/>
                        <a:t>Incendio</a:t>
                      </a:r>
                    </a:p>
                  </a:txBody>
                  <a:tcPr/>
                </a:tc>
                <a:tc>
                  <a:txBody>
                    <a:bodyPr/>
                    <a:lstStyle/>
                    <a:p>
                      <a:r>
                        <a:rPr lang="it-IT" dirty="0"/>
                        <a:t>Estintori a bordo, scialuppe di</a:t>
                      </a:r>
                      <a:r>
                        <a:rPr lang="it-IT" baseline="0" dirty="0"/>
                        <a:t> salvataggio</a:t>
                      </a:r>
                      <a:endParaRPr lang="it-IT" dirty="0"/>
                    </a:p>
                  </a:txBody>
                  <a:tcPr/>
                </a:tc>
                <a:tc>
                  <a:txBody>
                    <a:bodyPr/>
                    <a:lstStyle/>
                    <a:p>
                      <a:r>
                        <a:rPr lang="it-IT" dirty="0"/>
                        <a:t>Incendi</a:t>
                      </a:r>
                    </a:p>
                  </a:txBody>
                  <a:tcPr/>
                </a:tc>
                <a:tc>
                  <a:txBody>
                    <a:bodyPr/>
                    <a:lstStyle/>
                    <a:p>
                      <a:endParaRPr lang="it-IT" dirty="0"/>
                    </a:p>
                  </a:txBody>
                  <a:tcPr/>
                </a:tc>
                <a:extLst>
                  <a:ext uri="{0D108BD9-81ED-4DB2-BD59-A6C34878D82A}">
                    <a16:rowId xmlns:a16="http://schemas.microsoft.com/office/drawing/2014/main" val="10001"/>
                  </a:ext>
                </a:extLst>
              </a:tr>
              <a:tr h="1216829">
                <a:tc>
                  <a:txBody>
                    <a:bodyPr/>
                    <a:lstStyle/>
                    <a:p>
                      <a:r>
                        <a:rPr lang="it-IT" dirty="0"/>
                        <a:t>Affondamento</a:t>
                      </a:r>
                    </a:p>
                  </a:txBody>
                  <a:tcPr/>
                </a:tc>
                <a:tc>
                  <a:txBody>
                    <a:bodyPr/>
                    <a:lstStyle/>
                    <a:p>
                      <a:r>
                        <a:rPr lang="it-IT" dirty="0"/>
                        <a:t>Manutenzioni</a:t>
                      </a:r>
                      <a:r>
                        <a:rPr lang="it-IT" baseline="0" dirty="0"/>
                        <a:t> , valutazioni meteo, scialuppe di salvataggio</a:t>
                      </a:r>
                      <a:endParaRPr lang="it-IT" dirty="0"/>
                    </a:p>
                  </a:txBody>
                  <a:tcPr/>
                </a:tc>
                <a:tc>
                  <a:txBody>
                    <a:bodyPr/>
                    <a:lstStyle/>
                    <a:p>
                      <a:r>
                        <a:rPr lang="it-IT" dirty="0"/>
                        <a:t>Calamità naturale</a:t>
                      </a:r>
                    </a:p>
                  </a:txBody>
                  <a:tcPr/>
                </a:tc>
                <a:tc>
                  <a:txBody>
                    <a:bodyPr/>
                    <a:lstStyle/>
                    <a:p>
                      <a:endParaRPr lang="it-IT"/>
                    </a:p>
                  </a:txBody>
                  <a:tcPr/>
                </a:tc>
                <a:extLst>
                  <a:ext uri="{0D108BD9-81ED-4DB2-BD59-A6C34878D82A}">
                    <a16:rowId xmlns:a16="http://schemas.microsoft.com/office/drawing/2014/main" val="10002"/>
                  </a:ext>
                </a:extLst>
              </a:tr>
              <a:tr h="1216829">
                <a:tc>
                  <a:txBody>
                    <a:bodyPr/>
                    <a:lstStyle/>
                    <a:p>
                      <a:r>
                        <a:rPr lang="it-IT" dirty="0"/>
                        <a:t>Infortuni a</a:t>
                      </a:r>
                      <a:r>
                        <a:rPr lang="it-IT" baseline="0" dirty="0"/>
                        <a:t> bordo</a:t>
                      </a:r>
                      <a:endParaRPr lang="it-IT" dirty="0"/>
                    </a:p>
                  </a:txBody>
                  <a:tcPr/>
                </a:tc>
                <a:tc>
                  <a:txBody>
                    <a:bodyPr/>
                    <a:lstStyle/>
                    <a:p>
                      <a:r>
                        <a:rPr lang="it-IT" dirty="0"/>
                        <a:t>Sicurezza a bordo,</a:t>
                      </a:r>
                      <a:r>
                        <a:rPr lang="it-IT" baseline="0" dirty="0"/>
                        <a:t> personale competente, medici, kit pronto soccorso, predisporre le più avanzate procedure di sicurezza</a:t>
                      </a:r>
                      <a:endParaRPr lang="it-IT" dirty="0"/>
                    </a:p>
                  </a:txBody>
                  <a:tcPr/>
                </a:tc>
                <a:tc>
                  <a:txBody>
                    <a:bodyPr/>
                    <a:lstStyle/>
                    <a:p>
                      <a:r>
                        <a:rPr lang="it-IT" dirty="0"/>
                        <a:t>Responsabilità</a:t>
                      </a:r>
                      <a:r>
                        <a:rPr lang="it-IT" baseline="0" dirty="0"/>
                        <a:t> verso terzi</a:t>
                      </a:r>
                      <a:endParaRPr lang="it-IT" dirty="0"/>
                    </a:p>
                  </a:txBody>
                  <a:tcPr/>
                </a:tc>
                <a:tc>
                  <a:txBody>
                    <a:bodyPr/>
                    <a:lstStyle/>
                    <a:p>
                      <a:endParaRPr lang="it-IT"/>
                    </a:p>
                  </a:txBody>
                  <a:tcPr/>
                </a:tc>
                <a:extLst>
                  <a:ext uri="{0D108BD9-81ED-4DB2-BD59-A6C34878D82A}">
                    <a16:rowId xmlns:a16="http://schemas.microsoft.com/office/drawing/2014/main" val="10003"/>
                  </a:ext>
                </a:extLst>
              </a:tr>
              <a:tr h="494889">
                <a:tc>
                  <a:txBody>
                    <a:bodyPr/>
                    <a:lstStyle/>
                    <a:p>
                      <a:r>
                        <a:rPr lang="it-IT" dirty="0"/>
                        <a:t>Maltempo</a:t>
                      </a:r>
                    </a:p>
                  </a:txBody>
                  <a:tcPr/>
                </a:tc>
                <a:tc>
                  <a:txBody>
                    <a:bodyPr/>
                    <a:lstStyle/>
                    <a:p>
                      <a:r>
                        <a:rPr lang="it-IT" dirty="0"/>
                        <a:t>Valutazioni meteo</a:t>
                      </a:r>
                    </a:p>
                  </a:txBody>
                  <a:tcPr/>
                </a:tc>
                <a:tc>
                  <a:txBody>
                    <a:bodyPr/>
                    <a:lstStyle/>
                    <a:p>
                      <a:endParaRPr lang="it-IT" dirty="0"/>
                    </a:p>
                  </a:txBody>
                  <a:tcPr/>
                </a:tc>
                <a:tc>
                  <a:txBody>
                    <a:bodyPr/>
                    <a:lstStyle/>
                    <a:p>
                      <a:r>
                        <a:rPr lang="it-IT" dirty="0"/>
                        <a:t>Fondo per rimborsi</a:t>
                      </a:r>
                    </a:p>
                  </a:txBody>
                  <a:tcPr/>
                </a:tc>
                <a:extLst>
                  <a:ext uri="{0D108BD9-81ED-4DB2-BD59-A6C34878D82A}">
                    <a16:rowId xmlns:a16="http://schemas.microsoft.com/office/drawing/2014/main" val="10004"/>
                  </a:ext>
                </a:extLst>
              </a:tr>
              <a:tr h="494889">
                <a:tc>
                  <a:txBody>
                    <a:bodyPr/>
                    <a:lstStyle/>
                    <a:p>
                      <a:r>
                        <a:rPr lang="it-IT" dirty="0"/>
                        <a:t>Furto/perdita bagaglio</a:t>
                      </a:r>
                    </a:p>
                  </a:txBody>
                  <a:tcPr/>
                </a:tc>
                <a:tc>
                  <a:txBody>
                    <a:bodyPr/>
                    <a:lstStyle/>
                    <a:p>
                      <a:r>
                        <a:rPr lang="it-IT" dirty="0"/>
                        <a:t>Controllo a bordo, telecamere</a:t>
                      </a:r>
                    </a:p>
                  </a:txBody>
                  <a:tcPr/>
                </a:tc>
                <a:tc>
                  <a:txBody>
                    <a:bodyPr/>
                    <a:lstStyle/>
                    <a:p>
                      <a:r>
                        <a:rPr lang="it-IT" dirty="0"/>
                        <a:t>Furto</a:t>
                      </a:r>
                    </a:p>
                  </a:txBody>
                  <a:tcPr/>
                </a:tc>
                <a:tc>
                  <a:txBody>
                    <a:bodyPr/>
                    <a:lstStyle/>
                    <a:p>
                      <a:endParaRPr lang="it-IT" dirty="0"/>
                    </a:p>
                  </a:txBody>
                  <a:tcPr/>
                </a:tc>
                <a:extLst>
                  <a:ext uri="{0D108BD9-81ED-4DB2-BD59-A6C34878D82A}">
                    <a16:rowId xmlns:a16="http://schemas.microsoft.com/office/drawing/2014/main" val="10005"/>
                  </a:ext>
                </a:extLst>
              </a:tr>
              <a:tr h="494889">
                <a:tc>
                  <a:txBody>
                    <a:bodyPr/>
                    <a:lstStyle/>
                    <a:p>
                      <a:r>
                        <a:rPr lang="it-IT" dirty="0"/>
                        <a:t>Posticipo del rientro per maltempo</a:t>
                      </a:r>
                    </a:p>
                  </a:txBody>
                  <a:tcPr/>
                </a:tc>
                <a:tc>
                  <a:txBody>
                    <a:bodyPr/>
                    <a:lstStyle/>
                    <a:p>
                      <a:endParaRPr lang="it-IT" dirty="0"/>
                    </a:p>
                  </a:txBody>
                  <a:tcPr/>
                </a:tc>
                <a:tc>
                  <a:txBody>
                    <a:bodyPr/>
                    <a:lstStyle/>
                    <a:p>
                      <a:endParaRPr lang="it-IT" dirty="0"/>
                    </a:p>
                  </a:txBody>
                  <a:tcPr/>
                </a:tc>
                <a:tc>
                  <a:txBody>
                    <a:bodyPr/>
                    <a:lstStyle/>
                    <a:p>
                      <a:r>
                        <a:rPr lang="it-IT" dirty="0"/>
                        <a:t>Fondo per rimborsi</a:t>
                      </a:r>
                    </a:p>
                  </a:txBody>
                  <a:tcPr/>
                </a:tc>
                <a:extLst>
                  <a:ext uri="{0D108BD9-81ED-4DB2-BD59-A6C34878D82A}">
                    <a16:rowId xmlns:a16="http://schemas.microsoft.com/office/drawing/2014/main" val="10006"/>
                  </a:ext>
                </a:extLst>
              </a:tr>
              <a:tr h="494889">
                <a:tc>
                  <a:txBody>
                    <a:bodyPr/>
                    <a:lstStyle/>
                    <a:p>
                      <a:r>
                        <a:rPr lang="it-IT" dirty="0"/>
                        <a:t>Rimborso biglietti</a:t>
                      </a:r>
                    </a:p>
                  </a:txBody>
                  <a:tcPr/>
                </a:tc>
                <a:tc>
                  <a:txBody>
                    <a:bodyPr/>
                    <a:lstStyle/>
                    <a:p>
                      <a:endParaRPr lang="it-IT" dirty="0"/>
                    </a:p>
                  </a:txBody>
                  <a:tcPr/>
                </a:tc>
                <a:tc>
                  <a:txBody>
                    <a:bodyPr/>
                    <a:lstStyle/>
                    <a:p>
                      <a:r>
                        <a:rPr lang="it-IT" dirty="0"/>
                        <a:t>Assicurazione…</a:t>
                      </a:r>
                    </a:p>
                  </a:txBody>
                  <a:tcPr/>
                </a:tc>
                <a:tc>
                  <a:txBody>
                    <a:bodyPr/>
                    <a:lstStyle/>
                    <a:p>
                      <a:endParaRPr lang="it-IT"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2741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95" y="547254"/>
            <a:ext cx="10353762" cy="970450"/>
          </a:xfrm>
        </p:spPr>
        <p:txBody>
          <a:bodyPr>
            <a:normAutofit fontScale="90000"/>
          </a:bodyPr>
          <a:lstStyle/>
          <a:p>
            <a:br>
              <a:rPr lang="it-IT" dirty="0"/>
            </a:br>
            <a:r>
              <a:rPr lang="it-IT" dirty="0"/>
              <a:t>EVENTO NEGATIVO</a:t>
            </a:r>
          </a:p>
        </p:txBody>
      </p:sp>
      <p:sp>
        <p:nvSpPr>
          <p:cNvPr id="3" name="Segnaposto contenuto 2"/>
          <p:cNvSpPr>
            <a:spLocks noGrp="1"/>
          </p:cNvSpPr>
          <p:nvPr>
            <p:ph idx="1"/>
          </p:nvPr>
        </p:nvSpPr>
        <p:spPr>
          <a:xfrm>
            <a:off x="913795" y="2044175"/>
            <a:ext cx="10353762" cy="4058751"/>
          </a:xfrm>
        </p:spPr>
        <p:txBody>
          <a:bodyPr/>
          <a:lstStyle/>
          <a:p>
            <a:pPr marL="450000" lvl="1" indent="0">
              <a:buNone/>
            </a:pPr>
            <a:r>
              <a:rPr lang="it-IT" dirty="0"/>
              <a:t>Un passeggero scivola sul pavimento bagnato delle toilette, nonostante l’apposita segnaletica «attenzione, pavimento bagnato» riportando la frattura di una caviglia. Il cliente viene accompagnato al pronto soccorso più vicino ma deve interrompere la vacanza, con conseguente insoddisfazione dello stesso.</a:t>
            </a:r>
          </a:p>
          <a:p>
            <a:pPr marL="450000" lvl="1" indent="0">
              <a:buNone/>
            </a:pPr>
            <a:endParaRPr lang="it-IT" dirty="0"/>
          </a:p>
          <a:p>
            <a:pPr marL="450000" lvl="1" indent="0">
              <a:buNone/>
            </a:pPr>
            <a:r>
              <a:rPr lang="it-IT" sz="2400" b="1" dirty="0"/>
              <a:t>Soluzione:</a:t>
            </a:r>
          </a:p>
          <a:p>
            <a:pPr marL="450000" lvl="1" indent="0">
              <a:buNone/>
            </a:pPr>
            <a:r>
              <a:rPr lang="it-IT" dirty="0"/>
              <a:t>Per quanto riguarda i danni diretti ( parziale rimborso biglietto, valutazione dell’infortunio ) i contratti assicurativi ci hanno protetti.</a:t>
            </a:r>
          </a:p>
          <a:p>
            <a:pPr marL="450000" lvl="1" indent="0">
              <a:buNone/>
            </a:pPr>
            <a:r>
              <a:rPr lang="it-IT" dirty="0"/>
              <a:t>Invece per i danni indiretti ( il cliente convinto che sia colpa di un’incompetenza della compagnia e usa tutti i modi «social» per farlo sapere ) come il danno di immagine, la compagnia dichiara il rincrescimento per l’accaduto ma ricorda ai clienti di rispettare la segnaletica. Offre inoltre un buono sconto al cliente infortunato per il prossimo viaggio.</a:t>
            </a:r>
          </a:p>
        </p:txBody>
      </p:sp>
      <p:sp>
        <p:nvSpPr>
          <p:cNvPr id="4" name="Saetta 3"/>
          <p:cNvSpPr/>
          <p:nvPr/>
        </p:nvSpPr>
        <p:spPr>
          <a:xfrm>
            <a:off x="8634845" y="637940"/>
            <a:ext cx="987137" cy="1143000"/>
          </a:xfrm>
          <a:prstGeom prst="lightningBol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68051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67354" y="5746173"/>
            <a:ext cx="3449782" cy="923330"/>
          </a:xfrm>
          <a:prstGeom prst="rect">
            <a:avLst/>
          </a:prstGeom>
          <a:noFill/>
        </p:spPr>
        <p:txBody>
          <a:bodyPr wrap="square" rtlCol="0">
            <a:spAutoFit/>
          </a:bodyPr>
          <a:lstStyle/>
          <a:p>
            <a:r>
              <a:rPr lang="it-IT" dirty="0"/>
              <a:t>I.T.C.T A. BORDONI</a:t>
            </a:r>
          </a:p>
          <a:p>
            <a:r>
              <a:rPr lang="it-IT" dirty="0"/>
              <a:t>PAVIA</a:t>
            </a:r>
          </a:p>
          <a:p>
            <a:r>
              <a:rPr lang="it-IT" dirty="0"/>
              <a:t>CLASSE IV TA</a:t>
            </a:r>
          </a:p>
        </p:txBody>
      </p:sp>
    </p:spTree>
    <p:extLst>
      <p:ext uri="{BB962C8B-B14F-4D97-AF65-F5344CB8AC3E}">
        <p14:creationId xmlns:p14="http://schemas.microsoft.com/office/powerpoint/2010/main" val="18928258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esia">
  <a:themeElements>
    <a:clrScheme name="Ardesi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e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e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TM04033929[[fn=Ardesia]]</Template>
  <TotalTime>205</TotalTime>
  <Words>317</Words>
  <Application>Microsoft Office PowerPoint</Application>
  <PresentationFormat>Widescreen</PresentationFormat>
  <Paragraphs>56</Paragraphs>
  <Slides>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8</vt:i4>
      </vt:variant>
    </vt:vector>
  </HeadingPairs>
  <TitlesOfParts>
    <vt:vector size="14" baseType="lpstr">
      <vt:lpstr>Algerian</vt:lpstr>
      <vt:lpstr>Calisto MT</vt:lpstr>
      <vt:lpstr>Trebuchet MS</vt:lpstr>
      <vt:lpstr>Wingdings</vt:lpstr>
      <vt:lpstr>Wingdings 2</vt:lpstr>
      <vt:lpstr>Ardesia</vt:lpstr>
      <vt:lpstr>Presentazione standard di PowerPoint</vt:lpstr>
      <vt:lpstr>SEDE: Milano               Firenze             Roma               Genova                     Guadalupe  FORMA SOCIETARIA: S.p.a   LAVORATORI: 550  CAPITALE SOCIALE: 500.000 euro</vt:lpstr>
      <vt:lpstr>SOSTE GIORNALIERE NELLE PIU’ BELLE ISOLE CARAIBICHE </vt:lpstr>
      <vt:lpstr>SERVIZI OFFERTI</vt:lpstr>
      <vt:lpstr>IL NOSTRO PERSONALE per nave ( 50 passeggeri )</vt:lpstr>
      <vt:lpstr>Presentazione standard di PowerPoint</vt:lpstr>
      <vt:lpstr> EVENTO NEGATIVO</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marazzina.caroli.4ta</dc:creator>
  <cp:lastModifiedBy>Simona</cp:lastModifiedBy>
  <cp:revision>21</cp:revision>
  <dcterms:created xsi:type="dcterms:W3CDTF">2018-05-02T09:30:28Z</dcterms:created>
  <dcterms:modified xsi:type="dcterms:W3CDTF">2018-05-26T21:39:16Z</dcterms:modified>
</cp:coreProperties>
</file>