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61" r:id="rId5"/>
    <p:sldId id="262" r:id="rId6"/>
    <p:sldId id="263" r:id="rId7"/>
    <p:sldId id="266"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4" d="100"/>
          <a:sy n="64" d="100"/>
        </p:scale>
        <p:origin x="84"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484F3119-A4D3-4445-BA28-4873657B939F}" type="datetimeFigureOut">
              <a:rPr lang="it-IT" smtClean="0"/>
              <a:t>24/05/2018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2D704-85ED-4560-ABD2-0108B8670652}" type="slidenum">
              <a:rPr lang="it-IT" smtClean="0"/>
              <a:t>‹N›</a:t>
            </a:fld>
            <a:endParaRPr lang="it-IT"/>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it-IT"/>
              <a:t>Fare clic per modificare lo stile del titolo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84F3119-A4D3-4445-BA28-4873657B939F}" type="datetimeFigureOut">
              <a:rPr lang="it-IT" smtClean="0"/>
              <a:t>24/05/2018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84F3119-A4D3-4445-BA28-4873657B939F}" type="datetimeFigureOut">
              <a:rPr lang="it-IT" smtClean="0"/>
              <a:t>24/05/2018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it-IT"/>
              <a:t>Fare clic per modificare lo stile del titolo</a:t>
            </a:r>
            <a:endParaRPr lang="en-US" dirty="0"/>
          </a:p>
        </p:txBody>
      </p:sp>
      <p:sp>
        <p:nvSpPr>
          <p:cNvPr id="4" name="Date Placeholder 3"/>
          <p:cNvSpPr>
            <a:spLocks noGrp="1"/>
          </p:cNvSpPr>
          <p:nvPr>
            <p:ph type="dt" sz="half" idx="10"/>
          </p:nvPr>
        </p:nvSpPr>
        <p:spPr/>
        <p:txBody>
          <a:bodyPr/>
          <a:lstStyle/>
          <a:p>
            <a:fld id="{484F3119-A4D3-4445-BA28-4873657B939F}" type="datetimeFigureOut">
              <a:rPr lang="it-IT" smtClean="0"/>
              <a:t>24/05/2018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2D704-85ED-4560-ABD2-0108B8670652}" type="slidenum">
              <a:rPr lang="it-IT" smtClean="0"/>
              <a:t>‹N›</a:t>
            </a:fld>
            <a:endParaRPr lang="it-IT"/>
          </a:p>
        </p:txBody>
      </p:sp>
      <p:sp>
        <p:nvSpPr>
          <p:cNvPr id="8" name="Content Placeholder 7"/>
          <p:cNvSpPr>
            <a:spLocks noGrp="1"/>
          </p:cNvSpPr>
          <p:nvPr>
            <p:ph sz="quarter" idx="13"/>
          </p:nvPr>
        </p:nvSpPr>
        <p:spPr>
          <a:xfrm>
            <a:off x="812800" y="1600200"/>
            <a:ext cx="105664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84F3119-A4D3-4445-BA28-4873657B939F}" type="datetimeFigureOut">
              <a:rPr lang="it-IT" smtClean="0"/>
              <a:t>24/05/2018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p:cNvSpPr>
            <a:spLocks noGrp="1"/>
          </p:cNvSpPr>
          <p:nvPr>
            <p:ph type="title"/>
          </p:nvPr>
        </p:nvSpPr>
        <p:spPr>
          <a:xfrm>
            <a:off x="812800" y="274638"/>
            <a:ext cx="10566400" cy="1143000"/>
          </a:xfrm>
        </p:spPr>
        <p:txBody>
          <a:bodyPr/>
          <a:lstStyle/>
          <a:p>
            <a:r>
              <a:rPr lang="it-IT"/>
              <a:t>Fare clic per modificare lo stile del titolo</a:t>
            </a:r>
            <a:endParaRPr lang="en-US" dirty="0"/>
          </a:p>
        </p:txBody>
      </p:sp>
      <p:sp>
        <p:nvSpPr>
          <p:cNvPr id="5" name="Date Placeholder 4"/>
          <p:cNvSpPr>
            <a:spLocks noGrp="1"/>
          </p:cNvSpPr>
          <p:nvPr>
            <p:ph type="dt" sz="half" idx="10"/>
          </p:nvPr>
        </p:nvSpPr>
        <p:spPr/>
        <p:txBody>
          <a:bodyPr/>
          <a:lstStyle/>
          <a:p>
            <a:fld id="{484F3119-A4D3-4445-BA28-4873657B939F}" type="datetimeFigureOut">
              <a:rPr lang="it-IT" smtClean="0"/>
              <a:t>24/05/2018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7" name="Date Placeholder 6"/>
          <p:cNvSpPr>
            <a:spLocks noGrp="1"/>
          </p:cNvSpPr>
          <p:nvPr>
            <p:ph type="dt" sz="half" idx="10"/>
          </p:nvPr>
        </p:nvSpPr>
        <p:spPr/>
        <p:txBody>
          <a:bodyPr/>
          <a:lstStyle/>
          <a:p>
            <a:fld id="{484F3119-A4D3-4445-BA28-4873657B939F}" type="datetimeFigureOut">
              <a:rPr lang="it-IT" smtClean="0"/>
              <a:t>24/05/2018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4F3119-A4D3-4445-BA28-4873657B939F}" type="datetimeFigureOut">
              <a:rPr lang="it-IT" smtClean="0"/>
              <a:t>24/05/2018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3119-A4D3-4445-BA28-4873657B939F}" type="datetimeFigureOut">
              <a:rPr lang="it-IT" smtClean="0"/>
              <a:t>24/05/2018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it-IT"/>
              <a:t>Fare clic per modificare lo stile del titolo</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4F3119-A4D3-4445-BA28-4873657B939F}" type="datetimeFigureOut">
              <a:rPr lang="it-IT" smtClean="0"/>
              <a:t>24/05/2018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it-IT"/>
              <a:t>Fare clic per modificare lo stile del titolo</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4F3119-A4D3-4445-BA28-4873657B939F}" type="datetimeFigureOut">
              <a:rPr lang="it-IT" smtClean="0"/>
              <a:t>24/05/2018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2D704-85ED-4560-ABD2-0108B867065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84F3119-A4D3-4445-BA28-4873657B939F}" type="datetimeFigureOut">
              <a:rPr lang="it-IT" smtClean="0"/>
              <a:t>24/05/2018</a:t>
            </a:fld>
            <a:endParaRPr lang="it-IT"/>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it-IT"/>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6FC2D704-85ED-4560-ABD2-0108B8670652}"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9564" y="365125"/>
            <a:ext cx="10515600" cy="1325563"/>
          </a:xfrm>
        </p:spPr>
        <p:txBody>
          <a:bodyPr>
            <a:normAutofit/>
          </a:bodyPr>
          <a:lstStyle/>
          <a:p>
            <a:pPr algn="ctr"/>
            <a:r>
              <a:rPr lang="it-IT" sz="6600" dirty="0">
                <a:solidFill>
                  <a:srgbClr val="FFC000"/>
                </a:solidFill>
                <a:latin typeface="Bernard MT Condensed" panose="02050806060905020404" pitchFamily="18" charset="0"/>
              </a:rPr>
              <a:t>GULLIVER PANELS </a:t>
            </a:r>
          </a:p>
        </p:txBody>
      </p:sp>
      <p:pic>
        <p:nvPicPr>
          <p:cNvPr id="4"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91435" y="1600200"/>
            <a:ext cx="5809129" cy="4114800"/>
          </a:xfrm>
        </p:spPr>
      </p:pic>
    </p:spTree>
    <p:extLst>
      <p:ext uri="{BB962C8B-B14F-4D97-AF65-F5344CB8AC3E}">
        <p14:creationId xmlns:p14="http://schemas.microsoft.com/office/powerpoint/2010/main" val="8912259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1000" y="987425"/>
            <a:ext cx="3932237" cy="817808"/>
          </a:xfrm>
        </p:spPr>
        <p:txBody>
          <a:bodyPr>
            <a:normAutofit fontScale="90000"/>
          </a:bodyPr>
          <a:lstStyle/>
          <a:p>
            <a:pPr algn="ctr"/>
            <a:br>
              <a:rPr lang="it-IT" dirty="0"/>
            </a:br>
            <a:br>
              <a:rPr lang="it-IT" dirty="0">
                <a:effectLst>
                  <a:outerShdw blurRad="38100" dist="38100" dir="2700000" algn="tl">
                    <a:srgbClr val="000000">
                      <a:alpha val="43137"/>
                    </a:srgbClr>
                  </a:outerShdw>
                </a:effectLst>
              </a:rPr>
            </a:br>
            <a:r>
              <a:rPr lang="it-IT" sz="4000" dirty="0"/>
              <a:t>CHI SIAMO?</a:t>
            </a: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6130" r="6130"/>
          <a:stretch>
            <a:fillRect/>
          </a:stretch>
        </p:blipFill>
        <p:spPr/>
      </p:pic>
      <p:sp>
        <p:nvSpPr>
          <p:cNvPr id="4" name="Segnaposto testo 3"/>
          <p:cNvSpPr>
            <a:spLocks noGrp="1"/>
          </p:cNvSpPr>
          <p:nvPr>
            <p:ph type="body" sz="half" idx="2"/>
          </p:nvPr>
        </p:nvSpPr>
        <p:spPr>
          <a:xfrm>
            <a:off x="824992" y="1780033"/>
            <a:ext cx="3962400" cy="2670047"/>
          </a:xfrm>
        </p:spPr>
        <p:txBody>
          <a:bodyPr>
            <a:normAutofit fontScale="32500" lnSpcReduction="20000"/>
          </a:bodyPr>
          <a:lstStyle/>
          <a:p>
            <a:pPr algn="ctr"/>
            <a:endParaRPr lang="it-IT" dirty="0"/>
          </a:p>
          <a:p>
            <a:pPr algn="ctr"/>
            <a:endParaRPr lang="it-IT" dirty="0"/>
          </a:p>
          <a:p>
            <a:pPr algn="ctr"/>
            <a:endParaRPr lang="it-IT" dirty="0"/>
          </a:p>
          <a:p>
            <a:pPr algn="ctr"/>
            <a:r>
              <a:rPr lang="it-IT" sz="4500" dirty="0"/>
              <a:t>SIAMO UNA NUOVA IMPRESA CHE SI OCCUPA DELLA PRODUZIONE E L’INSTALLAZIONE DI PANNELLI SOLARI DI ALTA QUALITA’ A BASSO CONSUMO, CHE PERMETTONO AUTONOMIA ENERGETICA AD OGNI TIPO DI STRUTTURA.</a:t>
            </a:r>
          </a:p>
          <a:p>
            <a:pPr algn="ctr"/>
            <a:r>
              <a:rPr lang="it-IT" sz="4500" dirty="0"/>
              <a:t>LA NOSTRA AZIENDA OFFRE ANCHE MODERNI PANNELLI FOTOVOLTAICI COMPOSTI PER LO PIU’ DA MATERIALI RICICLABILI, CHE PERMETTONO UNO SMALTIMENTO PIU’ RAPIDO E AGEVOLE.</a:t>
            </a:r>
          </a:p>
          <a:p>
            <a:pPr algn="just"/>
            <a:endParaRPr lang="it-IT" sz="4500" dirty="0"/>
          </a:p>
        </p:txBody>
      </p:sp>
    </p:spTree>
    <p:extLst>
      <p:ext uri="{BB962C8B-B14F-4D97-AF65-F5344CB8AC3E}">
        <p14:creationId xmlns:p14="http://schemas.microsoft.com/office/powerpoint/2010/main" val="18867056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C000"/>
                </a:solidFill>
                <a:latin typeface="+mn-lt"/>
              </a:rPr>
              <a:t>COSA FORNISCE GULLIVER PANELS?</a:t>
            </a:r>
          </a:p>
        </p:txBody>
      </p:sp>
      <p:sp>
        <p:nvSpPr>
          <p:cNvPr id="3" name="Segnaposto contenuto 2"/>
          <p:cNvSpPr>
            <a:spLocks noGrp="1"/>
          </p:cNvSpPr>
          <p:nvPr>
            <p:ph sz="quarter" idx="13"/>
          </p:nvPr>
        </p:nvSpPr>
        <p:spPr/>
        <p:txBody>
          <a:bodyPr>
            <a:normAutofit/>
          </a:bodyPr>
          <a:lstStyle/>
          <a:p>
            <a:pPr marL="0" indent="0">
              <a:buNone/>
            </a:pPr>
            <a:endParaRPr lang="it-IT" sz="1800" dirty="0"/>
          </a:p>
          <a:p>
            <a:pPr marL="0" indent="0">
              <a:buNone/>
            </a:pPr>
            <a:endParaRPr lang="it-IT" sz="1800" dirty="0"/>
          </a:p>
          <a:p>
            <a:pPr marL="0" indent="0">
              <a:buNone/>
            </a:pPr>
            <a:endParaRPr lang="it-IT" sz="1800" dirty="0"/>
          </a:p>
          <a:p>
            <a:pPr marL="0" indent="0">
              <a:buNone/>
            </a:pPr>
            <a:r>
              <a:rPr lang="it-IT" sz="1800" dirty="0"/>
              <a:t>LA NOSTRA AZIENDA OLTRE A PRODURRE I TRADIZIONALI PANNELLI SOLARI, PROPONE SOLUZIONI ALTAMENTE INNOVATIVE:</a:t>
            </a:r>
          </a:p>
          <a:p>
            <a:r>
              <a:rPr lang="it-IT" sz="1800" u="sng" dirty="0"/>
              <a:t>TENDA VENEZIANA</a:t>
            </a:r>
            <a:r>
              <a:rPr lang="it-IT" sz="1800" dirty="0"/>
              <a:t> RIVESTITA DI PANNELLI SOLARI IN GRADO DI CATTURARE LA LUCE. LA TENDA È RICOPERTA DI PANNELLI FOTOVOLTAICI. SI ORIENTA AUTOMATICAMENTE IN DIREZIONE DELLA LUCE SOLARE E ACCUMULA ENERGIA ELETTRICA IN UNA BATTERIA CHE PUÒ ESSERE UTILIZZATA SECONDO LE ESIGENZE DELL’UTENTE.</a:t>
            </a:r>
          </a:p>
          <a:p>
            <a:r>
              <a:rPr lang="it-IT" sz="1800" u="sng" dirty="0"/>
              <a:t>FINESTRE CON PANNELLI TRASPARENTI </a:t>
            </a:r>
            <a:r>
              <a:rPr lang="it-IT" sz="1800" dirty="0"/>
              <a:t>CHE LAVORANO COME UNO SPECCHIO TERMICO E ACCUMULANO ENERGIA PULITA, MA RIFLETTONO I RAGGI INFRAROSSI.</a:t>
            </a:r>
          </a:p>
          <a:p>
            <a:endParaRPr lang="it-IT" sz="1800" dirty="0"/>
          </a:p>
          <a:p>
            <a:endParaRPr lang="it-IT" sz="1800" dirty="0"/>
          </a:p>
          <a:p>
            <a:endParaRPr lang="it-IT" sz="1800" dirty="0"/>
          </a:p>
        </p:txBody>
      </p:sp>
    </p:spTree>
    <p:extLst>
      <p:ext uri="{BB962C8B-B14F-4D97-AF65-F5344CB8AC3E}">
        <p14:creationId xmlns:p14="http://schemas.microsoft.com/office/powerpoint/2010/main" val="5112905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C000"/>
                </a:solidFill>
              </a:rPr>
              <a:t>LA NOSTRA CLIENTELA:</a:t>
            </a:r>
          </a:p>
        </p:txBody>
      </p:sp>
      <p:sp>
        <p:nvSpPr>
          <p:cNvPr id="3" name="Segnaposto contenuto 2"/>
          <p:cNvSpPr>
            <a:spLocks noGrp="1"/>
          </p:cNvSpPr>
          <p:nvPr>
            <p:ph sz="quarter" idx="13"/>
          </p:nvPr>
        </p:nvSpPr>
        <p:spPr>
          <a:xfrm>
            <a:off x="696532" y="2218944"/>
            <a:ext cx="5874956" cy="3823082"/>
          </a:xfrm>
        </p:spPr>
        <p:txBody>
          <a:bodyPr>
            <a:normAutofit/>
          </a:bodyPr>
          <a:lstStyle/>
          <a:p>
            <a:pPr marL="0" indent="0">
              <a:buNone/>
            </a:pPr>
            <a:r>
              <a:rPr lang="it-IT" sz="1800" dirty="0"/>
              <a:t>LA NOSTRA CLIENTELA E’ COSTITUITA PRINCIPALMENTE DA IMPRESE E FAMIGLIE. NON CI LIMITIAMO UNICAMENTE A QUESTI SETTORI, MA ANCHE A SCUOLE E A INFRASTRUTTURE SANITARIE.</a:t>
            </a:r>
          </a:p>
          <a:p>
            <a:pPr marL="0" indent="0">
              <a:buNone/>
            </a:pPr>
            <a:r>
              <a:rPr lang="it-IT" sz="1800" dirty="0"/>
              <a:t>PER FARCI CONOSCERE AL PUBBLICO CON I NOSTRI PRODOTTI INNOVATIVI PARTECIPIAMO A NUMEROSE CONFERENZE.</a:t>
            </a:r>
          </a:p>
        </p:txBody>
      </p:sp>
      <p:pic>
        <p:nvPicPr>
          <p:cNvPr id="4" name="Segnaposto immagine 4"/>
          <p:cNvPicPr>
            <a:picLocks noChangeAspect="1"/>
          </p:cNvPicPr>
          <p:nvPr/>
        </p:nvPicPr>
        <p:blipFill>
          <a:blip r:embed="rId2">
            <a:extLst>
              <a:ext uri="{28A0092B-C50C-407E-A947-70E740481C1C}">
                <a14:useLocalDpi xmlns:a14="http://schemas.microsoft.com/office/drawing/2010/main" val="0"/>
              </a:ext>
            </a:extLst>
          </a:blip>
          <a:srcRect l="2508" r="2508"/>
          <a:stretch>
            <a:fillRect/>
          </a:stretch>
        </p:blipFill>
        <p:spPr>
          <a:xfrm>
            <a:off x="6676568" y="1706159"/>
            <a:ext cx="4978984" cy="3931438"/>
          </a:xfrm>
          <a:prstGeom prst="rect">
            <a:avLst/>
          </a:prstGeom>
        </p:spPr>
      </p:pic>
    </p:spTree>
    <p:extLst>
      <p:ext uri="{BB962C8B-B14F-4D97-AF65-F5344CB8AC3E}">
        <p14:creationId xmlns:p14="http://schemas.microsoft.com/office/powerpoint/2010/main" val="27956646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C000"/>
                </a:solidFill>
              </a:rPr>
              <a:t>IL RISCHIO PURO</a:t>
            </a:r>
          </a:p>
        </p:txBody>
      </p:sp>
      <p:sp>
        <p:nvSpPr>
          <p:cNvPr id="5" name="Segnaposto contenuto 4"/>
          <p:cNvSpPr>
            <a:spLocks noGrp="1"/>
          </p:cNvSpPr>
          <p:nvPr>
            <p:ph sz="quarter" idx="13"/>
          </p:nvPr>
        </p:nvSpPr>
        <p:spPr>
          <a:xfrm>
            <a:off x="6022848" y="1926336"/>
            <a:ext cx="5306568" cy="3389377"/>
          </a:xfrm>
        </p:spPr>
        <p:txBody>
          <a:bodyPr>
            <a:normAutofit/>
          </a:bodyPr>
          <a:lstStyle/>
          <a:p>
            <a:pPr marL="0" indent="0">
              <a:buNone/>
            </a:pPr>
            <a:r>
              <a:rPr lang="it-IT" sz="1800" dirty="0"/>
              <a:t>LA NOSTRA AZIENDA E’ SOGGETTA A VARI RISCHI. </a:t>
            </a:r>
          </a:p>
          <a:p>
            <a:r>
              <a:rPr lang="it-IT" sz="1800" dirty="0"/>
              <a:t> IL PIU’ IMPORTANTE E’ QUELLO DELL’I</a:t>
            </a:r>
            <a:r>
              <a:rPr lang="it-IT" sz="1800" b="1" dirty="0"/>
              <a:t>NCENDIO</a:t>
            </a:r>
            <a:r>
              <a:rPr lang="it-IT" sz="1800" dirty="0"/>
              <a:t> SEBBENE STATISTICAMENTE RISULTI UN EVENTO RARO. LO SCENARIO PUÒ ESSERE CONNESSO A FENOMENI CON ORIGINE ESTRANEA ALL’INSTALLAZIONE E CONTRIBUISCE ALLA RAPIDA PROPAGAZIONE DELLE FIAMME. ANCHE UN SURRISCALDAMENTO PROLUNGATO PUÒ ESSERE SUFFICIENTE A INNESCARE L’INCENDIO. VENGONO QUINDI INDAGATE LE POSSIBILI CAUSE DI INNESCO.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21" y="1584959"/>
            <a:ext cx="5386959" cy="4189857"/>
          </a:xfrm>
          <a:prstGeom prst="rect">
            <a:avLst/>
          </a:prstGeom>
        </p:spPr>
      </p:pic>
    </p:spTree>
    <p:extLst>
      <p:ext uri="{BB962C8B-B14F-4D97-AF65-F5344CB8AC3E}">
        <p14:creationId xmlns:p14="http://schemas.microsoft.com/office/powerpoint/2010/main" val="27635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C000"/>
                </a:solidFill>
              </a:rPr>
              <a:t>COME GESTIRE IL RISCHIO?</a:t>
            </a:r>
          </a:p>
        </p:txBody>
      </p:sp>
      <p:sp>
        <p:nvSpPr>
          <p:cNvPr id="3" name="Segnaposto contenuto 2"/>
          <p:cNvSpPr>
            <a:spLocks noGrp="1"/>
          </p:cNvSpPr>
          <p:nvPr>
            <p:ph sz="quarter" idx="13"/>
          </p:nvPr>
        </p:nvSpPr>
        <p:spPr/>
        <p:txBody>
          <a:bodyPr>
            <a:normAutofit/>
          </a:bodyPr>
          <a:lstStyle/>
          <a:p>
            <a:pPr marL="0" indent="0">
              <a:buNone/>
            </a:pPr>
            <a:r>
              <a:rPr lang="it-IT" sz="1800" dirty="0"/>
              <a:t>PER GESTIRE IL RISCHIO L’AZIENDA PUO’:</a:t>
            </a:r>
          </a:p>
          <a:p>
            <a:r>
              <a:rPr lang="it-IT" sz="1800" b="1" dirty="0"/>
              <a:t>ASSICURARSI  </a:t>
            </a:r>
          </a:p>
          <a:p>
            <a:pPr fontAlgn="base"/>
            <a:r>
              <a:rPr lang="it-IT" sz="1800" b="1" dirty="0"/>
              <a:t>DISATTIVARE L’IMPIANTO. </a:t>
            </a:r>
            <a:r>
              <a:rPr lang="it-IT" sz="1800" dirty="0"/>
              <a:t>PER TALE RAGIONE I PROPRIETARI DEVONO EVITARE DI AGIRE AUTONOMAMENTE, EVITANDO ASSOLUTAMENTE DI SPEGNERE CON L’ACQUA QUALUNQUE PRINCIPIO DI INCENDIO IN PROSSIMITÀ DEI MODULI PV.  IL FUOCO COSTITUISCE UN GRAVE RISCHIO, IN PARTICOLARE QUANDO IL CALORE FA SCOPPIARE LE CONDUTTURE DELL’ACQUA, CREANDO IL PERICOLO DI SCOSSE ELETTRICHE</a:t>
            </a:r>
          </a:p>
          <a:p>
            <a:pPr fontAlgn="base"/>
            <a:r>
              <a:rPr lang="it-IT" sz="1800" dirty="0"/>
              <a:t>RISPETTARE LE </a:t>
            </a:r>
            <a:r>
              <a:rPr lang="it-IT" sz="1800" b="1" dirty="0"/>
              <a:t>NORME DI SICUREZZA </a:t>
            </a:r>
            <a:r>
              <a:rPr lang="it-IT" sz="1800" dirty="0"/>
              <a:t>ALL’INTERNO DELLE STRUTTURE DOTATE DI IMPIANTO</a:t>
            </a:r>
          </a:p>
          <a:p>
            <a:pPr fontAlgn="base"/>
            <a:r>
              <a:rPr lang="it-IT" sz="1800" dirty="0"/>
              <a:t>FARE CORSI DI AGGIORNAMENTO, </a:t>
            </a:r>
            <a:r>
              <a:rPr lang="it-IT" sz="1800" b="1" dirty="0"/>
              <a:t>CORSI</a:t>
            </a:r>
            <a:r>
              <a:rPr lang="it-IT" sz="1800" dirty="0"/>
              <a:t> DI AGGIORNAMENTO</a:t>
            </a:r>
          </a:p>
        </p:txBody>
      </p:sp>
    </p:spTree>
    <p:extLst>
      <p:ext uri="{BB962C8B-B14F-4D97-AF65-F5344CB8AC3E}">
        <p14:creationId xmlns:p14="http://schemas.microsoft.com/office/powerpoint/2010/main" val="26218324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12128" y="1320209"/>
            <a:ext cx="4506976" cy="3498254"/>
          </a:xfrm>
        </p:spPr>
      </p:pic>
      <p:sp>
        <p:nvSpPr>
          <p:cNvPr id="3" name="Titolo 2"/>
          <p:cNvSpPr>
            <a:spLocks noGrp="1"/>
          </p:cNvSpPr>
          <p:nvPr>
            <p:ph type="title"/>
          </p:nvPr>
        </p:nvSpPr>
        <p:spPr>
          <a:xfrm>
            <a:off x="463296" y="0"/>
            <a:ext cx="5913120" cy="1170432"/>
          </a:xfrm>
        </p:spPr>
        <p:txBody>
          <a:bodyPr/>
          <a:lstStyle/>
          <a:p>
            <a:r>
              <a:rPr lang="it-IT" sz="2800" dirty="0"/>
              <a:t>IL RISCHIO IMPRENDITORIALE</a:t>
            </a:r>
          </a:p>
        </p:txBody>
      </p:sp>
      <p:sp>
        <p:nvSpPr>
          <p:cNvPr id="4" name="Segnaposto testo 3"/>
          <p:cNvSpPr>
            <a:spLocks noGrp="1"/>
          </p:cNvSpPr>
          <p:nvPr>
            <p:ph type="body" sz="half" idx="2"/>
          </p:nvPr>
        </p:nvSpPr>
        <p:spPr>
          <a:xfrm>
            <a:off x="426720" y="1511808"/>
            <a:ext cx="5510784" cy="4203193"/>
          </a:xfrm>
        </p:spPr>
        <p:txBody>
          <a:bodyPr>
            <a:normAutofit/>
          </a:bodyPr>
          <a:lstStyle/>
          <a:p>
            <a:r>
              <a:rPr lang="it-IT" sz="1800" dirty="0"/>
              <a:t>LA</a:t>
            </a:r>
            <a:r>
              <a:rPr lang="it-IT" sz="1800" b="1" dirty="0"/>
              <a:t> CONCORRENZA </a:t>
            </a:r>
            <a:r>
              <a:rPr lang="it-IT" sz="1800" dirty="0"/>
              <a:t>COSTITUISCE UNO DEI RISCHI IMPRENDITORIALI A CUI SIAMO SOGGETTI. CONSAPEVOLI CHE CI OCCUPIAMO DI UN SETTORE IN CONTINUO SVILUPPO, SAPPIAMO CHE OGNI GIORNO CI POSSONO ESSERE NOVITA’, CHE POSSONO ESSERE VANTAGGIOSE O SVANTAGGIOSE. NONOSTANTE LA CONCORRENZA NOI CI IMPEGNAMO A PROPORRE AI NOSTRI CLIENTI IL MEGLIO DELL’INNOVAZIONE. </a:t>
            </a:r>
          </a:p>
          <a:p>
            <a:r>
              <a:rPr lang="it-IT" sz="1800" dirty="0"/>
              <a:t>SE NON SI RIESCE A CONTRASTARE LA CONCORRENZA, SI RISCHIA IL FALLIMENTO.</a:t>
            </a:r>
          </a:p>
        </p:txBody>
      </p:sp>
    </p:spTree>
    <p:extLst>
      <p:ext uri="{BB962C8B-B14F-4D97-AF65-F5344CB8AC3E}">
        <p14:creationId xmlns:p14="http://schemas.microsoft.com/office/powerpoint/2010/main" val="14717555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rizzonte">
  <a:themeElements>
    <a:clrScheme name="Oriz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riz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iz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368</Words>
  <Application>Microsoft Office PowerPoint</Application>
  <PresentationFormat>Widescreen</PresentationFormat>
  <Paragraphs>30</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Arial Narrow</vt:lpstr>
      <vt:lpstr>Bernard MT Condensed</vt:lpstr>
      <vt:lpstr>Orizzonte</vt:lpstr>
      <vt:lpstr>GULLIVER PANELS </vt:lpstr>
      <vt:lpstr>  CHI SIAMO?</vt:lpstr>
      <vt:lpstr>COSA FORNISCE GULLIVER PANELS?</vt:lpstr>
      <vt:lpstr>LA NOSTRA CLIENTELA:</vt:lpstr>
      <vt:lpstr>IL RISCHIO PURO</vt:lpstr>
      <vt:lpstr>COME GESTIRE IL RISCHIO?</vt:lpstr>
      <vt:lpstr>IL RISCHIO IMPRENDITORIALE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GULLIVER PANELS</dc:title>
  <dc:creator>Ainet-i5</dc:creator>
  <cp:lastModifiedBy>Simona</cp:lastModifiedBy>
  <cp:revision>30</cp:revision>
  <dcterms:created xsi:type="dcterms:W3CDTF">2018-04-10T07:47:01Z</dcterms:created>
  <dcterms:modified xsi:type="dcterms:W3CDTF">2018-05-24T21:28:50Z</dcterms:modified>
</cp:coreProperties>
</file>