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7" r:id="rId2"/>
    <p:sldId id="258" r:id="rId3"/>
    <p:sldId id="259" r:id="rId4"/>
    <p:sldId id="260" r:id="rId5"/>
    <p:sldId id="261"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2007"/>
    <a:srgbClr val="5F2C09"/>
    <a:srgbClr val="FCF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8" d="100"/>
          <a:sy n="78"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F0FDA41-F7A2-4CD6-BB4E-F23E1573E592}" type="datetimeFigureOut">
              <a:rPr lang="it-IT" smtClean="0"/>
              <a:t>27/05/2019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E7D7B5-8869-4AA0-BA75-9570F97CD906}" type="slidenum">
              <a:rPr lang="it-IT" smtClean="0"/>
              <a:t>‹N›</a:t>
            </a:fld>
            <a:endParaRPr lang="it-IT"/>
          </a:p>
        </p:txBody>
      </p:sp>
    </p:spTree>
    <p:extLst>
      <p:ext uri="{BB962C8B-B14F-4D97-AF65-F5344CB8AC3E}">
        <p14:creationId xmlns:p14="http://schemas.microsoft.com/office/powerpoint/2010/main" val="124998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F0FDA41-F7A2-4CD6-BB4E-F23E1573E592}" type="datetimeFigureOut">
              <a:rPr lang="it-IT" smtClean="0"/>
              <a:t>27/05/2019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E7D7B5-8869-4AA0-BA75-9570F97CD906}" type="slidenum">
              <a:rPr lang="it-IT" smtClean="0"/>
              <a:t>‹N›</a:t>
            </a:fld>
            <a:endParaRPr lang="it-IT"/>
          </a:p>
        </p:txBody>
      </p:sp>
    </p:spTree>
    <p:extLst>
      <p:ext uri="{BB962C8B-B14F-4D97-AF65-F5344CB8AC3E}">
        <p14:creationId xmlns:p14="http://schemas.microsoft.com/office/powerpoint/2010/main" val="217279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F0FDA41-F7A2-4CD6-BB4E-F23E1573E592}" type="datetimeFigureOut">
              <a:rPr lang="it-IT" smtClean="0"/>
              <a:t>27/05/2019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E7D7B5-8869-4AA0-BA75-9570F97CD906}" type="slidenum">
              <a:rPr lang="it-IT" smtClean="0"/>
              <a:t>‹N›</a:t>
            </a:fld>
            <a:endParaRPr lang="it-IT"/>
          </a:p>
        </p:txBody>
      </p:sp>
    </p:spTree>
    <p:extLst>
      <p:ext uri="{BB962C8B-B14F-4D97-AF65-F5344CB8AC3E}">
        <p14:creationId xmlns:p14="http://schemas.microsoft.com/office/powerpoint/2010/main" val="308801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F0FDA41-F7A2-4CD6-BB4E-F23E1573E592}" type="datetimeFigureOut">
              <a:rPr lang="it-IT" smtClean="0"/>
              <a:t>27/05/2019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E7D7B5-8869-4AA0-BA75-9570F97CD906}" type="slidenum">
              <a:rPr lang="it-IT" smtClean="0"/>
              <a:t>‹N›</a:t>
            </a:fld>
            <a:endParaRPr lang="it-IT"/>
          </a:p>
        </p:txBody>
      </p:sp>
    </p:spTree>
    <p:extLst>
      <p:ext uri="{BB962C8B-B14F-4D97-AF65-F5344CB8AC3E}">
        <p14:creationId xmlns:p14="http://schemas.microsoft.com/office/powerpoint/2010/main" val="3938706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F0FDA41-F7A2-4CD6-BB4E-F23E1573E592}" type="datetimeFigureOut">
              <a:rPr lang="it-IT" smtClean="0"/>
              <a:t>27/05/2019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E7D7B5-8869-4AA0-BA75-9570F97CD906}" type="slidenum">
              <a:rPr lang="it-IT" smtClean="0"/>
              <a:t>‹N›</a:t>
            </a:fld>
            <a:endParaRPr lang="it-IT"/>
          </a:p>
        </p:txBody>
      </p:sp>
    </p:spTree>
    <p:extLst>
      <p:ext uri="{BB962C8B-B14F-4D97-AF65-F5344CB8AC3E}">
        <p14:creationId xmlns:p14="http://schemas.microsoft.com/office/powerpoint/2010/main" val="42626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F0FDA41-F7A2-4CD6-BB4E-F23E1573E592}" type="datetimeFigureOut">
              <a:rPr lang="it-IT" smtClean="0"/>
              <a:t>27/05/2019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FE7D7B5-8869-4AA0-BA75-9570F97CD906}" type="slidenum">
              <a:rPr lang="it-IT" smtClean="0"/>
              <a:t>‹N›</a:t>
            </a:fld>
            <a:endParaRPr lang="it-IT"/>
          </a:p>
        </p:txBody>
      </p:sp>
    </p:spTree>
    <p:extLst>
      <p:ext uri="{BB962C8B-B14F-4D97-AF65-F5344CB8AC3E}">
        <p14:creationId xmlns:p14="http://schemas.microsoft.com/office/powerpoint/2010/main" val="2168404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F0FDA41-F7A2-4CD6-BB4E-F23E1573E592}" type="datetimeFigureOut">
              <a:rPr lang="it-IT" smtClean="0"/>
              <a:t>27/05/2019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FE7D7B5-8869-4AA0-BA75-9570F97CD906}" type="slidenum">
              <a:rPr lang="it-IT" smtClean="0"/>
              <a:t>‹N›</a:t>
            </a:fld>
            <a:endParaRPr lang="it-IT"/>
          </a:p>
        </p:txBody>
      </p:sp>
    </p:spTree>
    <p:extLst>
      <p:ext uri="{BB962C8B-B14F-4D97-AF65-F5344CB8AC3E}">
        <p14:creationId xmlns:p14="http://schemas.microsoft.com/office/powerpoint/2010/main" val="406453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F0FDA41-F7A2-4CD6-BB4E-F23E1573E592}" type="datetimeFigureOut">
              <a:rPr lang="it-IT" smtClean="0"/>
              <a:t>27/05/2019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FE7D7B5-8869-4AA0-BA75-9570F97CD906}" type="slidenum">
              <a:rPr lang="it-IT" smtClean="0"/>
              <a:t>‹N›</a:t>
            </a:fld>
            <a:endParaRPr lang="it-IT"/>
          </a:p>
        </p:txBody>
      </p:sp>
    </p:spTree>
    <p:extLst>
      <p:ext uri="{BB962C8B-B14F-4D97-AF65-F5344CB8AC3E}">
        <p14:creationId xmlns:p14="http://schemas.microsoft.com/office/powerpoint/2010/main" val="109519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F0FDA41-F7A2-4CD6-BB4E-F23E1573E592}" type="datetimeFigureOut">
              <a:rPr lang="it-IT" smtClean="0"/>
              <a:t>27/05/2019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FE7D7B5-8869-4AA0-BA75-9570F97CD906}" type="slidenum">
              <a:rPr lang="it-IT" smtClean="0"/>
              <a:t>‹N›</a:t>
            </a:fld>
            <a:endParaRPr lang="it-IT"/>
          </a:p>
        </p:txBody>
      </p:sp>
    </p:spTree>
    <p:extLst>
      <p:ext uri="{BB962C8B-B14F-4D97-AF65-F5344CB8AC3E}">
        <p14:creationId xmlns:p14="http://schemas.microsoft.com/office/powerpoint/2010/main" val="156758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F0FDA41-F7A2-4CD6-BB4E-F23E1573E592}" type="datetimeFigureOut">
              <a:rPr lang="it-IT" smtClean="0"/>
              <a:t>27/05/2019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FE7D7B5-8869-4AA0-BA75-9570F97CD906}" type="slidenum">
              <a:rPr lang="it-IT" smtClean="0"/>
              <a:t>‹N›</a:t>
            </a:fld>
            <a:endParaRPr lang="it-IT"/>
          </a:p>
        </p:txBody>
      </p:sp>
    </p:spTree>
    <p:extLst>
      <p:ext uri="{BB962C8B-B14F-4D97-AF65-F5344CB8AC3E}">
        <p14:creationId xmlns:p14="http://schemas.microsoft.com/office/powerpoint/2010/main" val="38108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F0FDA41-F7A2-4CD6-BB4E-F23E1573E592}" type="datetimeFigureOut">
              <a:rPr lang="it-IT" smtClean="0"/>
              <a:t>27/05/2019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FE7D7B5-8869-4AA0-BA75-9570F97CD906}" type="slidenum">
              <a:rPr lang="it-IT" smtClean="0"/>
              <a:t>‹N›</a:t>
            </a:fld>
            <a:endParaRPr lang="it-IT"/>
          </a:p>
        </p:txBody>
      </p:sp>
    </p:spTree>
    <p:extLst>
      <p:ext uri="{BB962C8B-B14F-4D97-AF65-F5344CB8AC3E}">
        <p14:creationId xmlns:p14="http://schemas.microsoft.com/office/powerpoint/2010/main" val="1686445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FDA41-F7A2-4CD6-BB4E-F23E1573E592}" type="datetimeFigureOut">
              <a:rPr lang="it-IT" smtClean="0"/>
              <a:t>27/05/2019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7D7B5-8869-4AA0-BA75-9570F97CD906}" type="slidenum">
              <a:rPr lang="it-IT" smtClean="0"/>
              <a:t>‹N›</a:t>
            </a:fld>
            <a:endParaRPr lang="it-IT"/>
          </a:p>
        </p:txBody>
      </p:sp>
    </p:spTree>
    <p:extLst>
      <p:ext uri="{BB962C8B-B14F-4D97-AF65-F5344CB8AC3E}">
        <p14:creationId xmlns:p14="http://schemas.microsoft.com/office/powerpoint/2010/main" val="397513740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ttangolo 4"/>
          <p:cNvSpPr/>
          <p:nvPr/>
        </p:nvSpPr>
        <p:spPr>
          <a:xfrm>
            <a:off x="359353" y="234827"/>
            <a:ext cx="6096000" cy="3693319"/>
          </a:xfrm>
          <a:prstGeom prst="rect">
            <a:avLst/>
          </a:prstGeom>
          <a:noFill/>
        </p:spPr>
        <p:txBody>
          <a:bodyPr>
            <a:spAutoFit/>
          </a:bodyPr>
          <a:lstStyle/>
          <a:p>
            <a:r>
              <a:rPr lang="it-IT" dirty="0" err="1">
                <a:latin typeface="robotoregular"/>
              </a:rPr>
              <a:t>Aciocco</a:t>
            </a:r>
            <a:r>
              <a:rPr lang="it-IT" b="0" i="0" dirty="0">
                <a:effectLst/>
                <a:latin typeface="robotoregular"/>
              </a:rPr>
              <a:t> si fa portavoce in tutto il mondo dell’eccellenza italiana nell’arte cioccolatiera, lo fa attraverso particolari scelte produttive.</a:t>
            </a:r>
          </a:p>
          <a:p>
            <a:r>
              <a:rPr lang="it-IT" b="0" i="0" dirty="0">
                <a:effectLst/>
                <a:latin typeface="robotoregular"/>
              </a:rPr>
              <a:t>La passione rappresenta l’anima di </a:t>
            </a:r>
            <a:r>
              <a:rPr lang="it-IT" b="0" i="0" dirty="0" err="1">
                <a:effectLst/>
                <a:latin typeface="robotoregular"/>
              </a:rPr>
              <a:t>Aciocco</a:t>
            </a:r>
            <a:r>
              <a:rPr lang="it-IT" b="0" i="0" dirty="0">
                <a:effectLst/>
                <a:latin typeface="robotoregular"/>
              </a:rPr>
              <a:t>, ma non è l’unico elemento qualificante: </a:t>
            </a:r>
            <a:r>
              <a:rPr lang="it-IT" b="1" i="0" dirty="0">
                <a:effectLst/>
                <a:latin typeface="robotoregular"/>
              </a:rPr>
              <a:t>creatività, tecniche e tecnologie all’avanguardia, attenzione alle tendenze del mercato</a:t>
            </a:r>
            <a:r>
              <a:rPr lang="it-IT" b="0" i="0" dirty="0">
                <a:effectLst/>
                <a:latin typeface="robotoregular"/>
              </a:rPr>
              <a:t>, contribuiscono a creare il consenso che il cioccolato prodotto dall’azienda riceve dai consumatori di tutto il mondo.</a:t>
            </a:r>
          </a:p>
          <a:p>
            <a:r>
              <a:rPr lang="it-IT" dirty="0">
                <a:latin typeface="robotoregular"/>
              </a:rPr>
              <a:t>Le nostre materie prime provenienti dall’America del Sud e trasformate nella nostra sede siciliana sono il modo perfetto per riscoprire la passione per il cioccolato </a:t>
            </a:r>
            <a:r>
              <a:rPr lang="it-IT" b="1" dirty="0">
                <a:latin typeface="robotoregular"/>
              </a:rPr>
              <a:t>MADE IN ITALY.</a:t>
            </a:r>
            <a:endParaRPr lang="it-IT" b="1" i="0" dirty="0">
              <a:effectLst/>
              <a:latin typeface="robotoregular"/>
            </a:endParaRPr>
          </a:p>
        </p:txBody>
      </p:sp>
      <p:pic>
        <p:nvPicPr>
          <p:cNvPr id="6" name="Immagine 5"/>
          <p:cNvPicPr>
            <a:picLocks noChangeAspect="1"/>
          </p:cNvPicPr>
          <p:nvPr/>
        </p:nvPicPr>
        <p:blipFill>
          <a:blip r:embed="rId3"/>
          <a:stretch>
            <a:fillRect/>
          </a:stretch>
        </p:blipFill>
        <p:spPr>
          <a:xfrm>
            <a:off x="2873953" y="4671173"/>
            <a:ext cx="2788920" cy="1385690"/>
          </a:xfrm>
          <a:prstGeom prst="rect">
            <a:avLst/>
          </a:prstGeom>
        </p:spPr>
      </p:pic>
      <p:pic>
        <p:nvPicPr>
          <p:cNvPr id="7" name="Immagine 6"/>
          <p:cNvPicPr>
            <a:picLocks noChangeAspect="1"/>
          </p:cNvPicPr>
          <p:nvPr/>
        </p:nvPicPr>
        <p:blipFill>
          <a:blip r:embed="rId4"/>
          <a:stretch>
            <a:fillRect/>
          </a:stretch>
        </p:blipFill>
        <p:spPr>
          <a:xfrm>
            <a:off x="359353" y="4206241"/>
            <a:ext cx="1691641" cy="1850622"/>
          </a:xfrm>
          <a:prstGeom prst="rect">
            <a:avLst/>
          </a:prstGeom>
        </p:spPr>
      </p:pic>
    </p:spTree>
    <p:extLst>
      <p:ext uri="{BB962C8B-B14F-4D97-AF65-F5344CB8AC3E}">
        <p14:creationId xmlns:p14="http://schemas.microsoft.com/office/powerpoint/2010/main" val="88755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CasellaDiTesto 7"/>
          <p:cNvSpPr txBox="1"/>
          <p:nvPr/>
        </p:nvSpPr>
        <p:spPr>
          <a:xfrm>
            <a:off x="561099" y="305077"/>
            <a:ext cx="6483926" cy="1292662"/>
          </a:xfrm>
          <a:prstGeom prst="rect">
            <a:avLst/>
          </a:prstGeom>
          <a:noFill/>
        </p:spPr>
        <p:txBody>
          <a:bodyPr wrap="square" rtlCol="0">
            <a:spAutoFit/>
          </a:bodyPr>
          <a:lstStyle/>
          <a:p>
            <a:r>
              <a:rPr lang="it-IT" dirty="0">
                <a:latin typeface="robotoregular"/>
              </a:rPr>
              <a:t>Sede di Palermo </a:t>
            </a:r>
          </a:p>
          <a:p>
            <a:endParaRPr lang="it-IT" dirty="0">
              <a:latin typeface="robotoregular"/>
            </a:endParaRPr>
          </a:p>
          <a:p>
            <a:r>
              <a:rPr lang="it-IT" sz="1400" dirty="0">
                <a:latin typeface="robotoregular"/>
              </a:rPr>
              <a:t>      Via lombello,18,Palermo 90121 </a:t>
            </a:r>
            <a:r>
              <a:rPr lang="it-IT" sz="1400" dirty="0" err="1">
                <a:latin typeface="robotoregular"/>
              </a:rPr>
              <a:t>PA,Italia</a:t>
            </a:r>
            <a:r>
              <a:rPr lang="it-IT" sz="1400" dirty="0">
                <a:latin typeface="robotoregular"/>
              </a:rPr>
              <a:t>          </a:t>
            </a:r>
          </a:p>
          <a:p>
            <a:endParaRPr lang="it-IT" sz="1400" dirty="0">
              <a:latin typeface="robotoregular"/>
            </a:endParaRPr>
          </a:p>
          <a:p>
            <a:r>
              <a:rPr lang="it-IT" sz="1400" dirty="0">
                <a:latin typeface="robotoregular"/>
              </a:rPr>
              <a:t>      +39 3388500746          +39 0382822294            Mq: 20.000</a:t>
            </a:r>
          </a:p>
        </p:txBody>
      </p:sp>
      <p:pic>
        <p:nvPicPr>
          <p:cNvPr id="1026" name="Picture 2" descr="Risultati immagini per segno ubicazi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428" y="807964"/>
            <a:ext cx="286888" cy="286888"/>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p:cNvPicPr>
            <a:picLocks noChangeAspect="1"/>
          </p:cNvPicPr>
          <p:nvPr/>
        </p:nvPicPr>
        <p:blipFill>
          <a:blip r:embed="rId4"/>
          <a:stretch>
            <a:fillRect/>
          </a:stretch>
        </p:blipFill>
        <p:spPr>
          <a:xfrm>
            <a:off x="587578" y="1235220"/>
            <a:ext cx="359967" cy="359967"/>
          </a:xfrm>
          <a:prstGeom prst="rect">
            <a:avLst/>
          </a:prstGeom>
        </p:spPr>
      </p:pic>
      <p:pic>
        <p:nvPicPr>
          <p:cNvPr id="12" name="Immagine 11"/>
          <p:cNvPicPr>
            <a:picLocks noChangeAspect="1"/>
          </p:cNvPicPr>
          <p:nvPr/>
        </p:nvPicPr>
        <p:blipFill>
          <a:blip r:embed="rId5"/>
          <a:stretch>
            <a:fillRect/>
          </a:stretch>
        </p:blipFill>
        <p:spPr>
          <a:xfrm>
            <a:off x="2425322" y="1246566"/>
            <a:ext cx="337271" cy="337271"/>
          </a:xfrm>
          <a:prstGeom prst="rect">
            <a:avLst/>
          </a:prstGeom>
        </p:spPr>
      </p:pic>
      <p:sp>
        <p:nvSpPr>
          <p:cNvPr id="14" name="CasellaDiTesto 13"/>
          <p:cNvSpPr txBox="1"/>
          <p:nvPr/>
        </p:nvSpPr>
        <p:spPr>
          <a:xfrm>
            <a:off x="561100" y="1944664"/>
            <a:ext cx="3971975" cy="1908215"/>
          </a:xfrm>
          <a:prstGeom prst="rect">
            <a:avLst/>
          </a:prstGeom>
          <a:noFill/>
        </p:spPr>
        <p:txBody>
          <a:bodyPr wrap="square" rtlCol="0">
            <a:spAutoFit/>
          </a:bodyPr>
          <a:lstStyle/>
          <a:p>
            <a:r>
              <a:rPr lang="it-IT" dirty="0">
                <a:latin typeface="robotoregular"/>
              </a:rPr>
              <a:t>Sede di Catania</a:t>
            </a:r>
          </a:p>
          <a:p>
            <a:endParaRPr lang="it-IT" dirty="0">
              <a:latin typeface="robotoregular"/>
            </a:endParaRPr>
          </a:p>
          <a:p>
            <a:r>
              <a:rPr lang="it-IT" dirty="0">
                <a:latin typeface="robotoregular"/>
              </a:rPr>
              <a:t>     </a:t>
            </a:r>
            <a:r>
              <a:rPr lang="it-IT" sz="1400" dirty="0">
                <a:latin typeface="robotoregular"/>
              </a:rPr>
              <a:t>Via moretti,44,Catania,95100 CT,Italia             </a:t>
            </a:r>
          </a:p>
          <a:p>
            <a:endParaRPr lang="it-IT" sz="1400" dirty="0">
              <a:latin typeface="robotoregular"/>
            </a:endParaRPr>
          </a:p>
          <a:p>
            <a:r>
              <a:rPr lang="it-IT" sz="1400" dirty="0">
                <a:latin typeface="robotoregular"/>
              </a:rPr>
              <a:t>       +39 3352460120         +39 0382346521  </a:t>
            </a:r>
          </a:p>
          <a:p>
            <a:r>
              <a:rPr lang="it-IT" dirty="0">
                <a:latin typeface="robotoregular"/>
              </a:rPr>
              <a:t>   </a:t>
            </a:r>
          </a:p>
          <a:p>
            <a:endParaRPr lang="it-IT" dirty="0">
              <a:latin typeface="robotoregular"/>
            </a:endParaRPr>
          </a:p>
        </p:txBody>
      </p:sp>
      <p:pic>
        <p:nvPicPr>
          <p:cNvPr id="16" name="Immagine 15"/>
          <p:cNvPicPr>
            <a:picLocks noChangeAspect="1"/>
          </p:cNvPicPr>
          <p:nvPr/>
        </p:nvPicPr>
        <p:blipFill>
          <a:blip r:embed="rId6"/>
          <a:stretch>
            <a:fillRect/>
          </a:stretch>
        </p:blipFill>
        <p:spPr>
          <a:xfrm>
            <a:off x="637428" y="2550366"/>
            <a:ext cx="286537" cy="297169"/>
          </a:xfrm>
          <a:prstGeom prst="rect">
            <a:avLst/>
          </a:prstGeom>
        </p:spPr>
      </p:pic>
      <p:pic>
        <p:nvPicPr>
          <p:cNvPr id="18" name="Immagine 17"/>
          <p:cNvPicPr>
            <a:picLocks noChangeAspect="1"/>
          </p:cNvPicPr>
          <p:nvPr/>
        </p:nvPicPr>
        <p:blipFill>
          <a:blip r:embed="rId7"/>
          <a:stretch>
            <a:fillRect/>
          </a:stretch>
        </p:blipFill>
        <p:spPr>
          <a:xfrm>
            <a:off x="612236" y="2935603"/>
            <a:ext cx="359695" cy="359695"/>
          </a:xfrm>
          <a:prstGeom prst="rect">
            <a:avLst/>
          </a:prstGeom>
        </p:spPr>
      </p:pic>
      <p:pic>
        <p:nvPicPr>
          <p:cNvPr id="21" name="Immagine 20"/>
          <p:cNvPicPr>
            <a:picLocks noChangeAspect="1"/>
          </p:cNvPicPr>
          <p:nvPr/>
        </p:nvPicPr>
        <p:blipFill>
          <a:blip r:embed="rId8"/>
          <a:stretch>
            <a:fillRect/>
          </a:stretch>
        </p:blipFill>
        <p:spPr>
          <a:xfrm>
            <a:off x="2425322" y="2959989"/>
            <a:ext cx="335309" cy="335309"/>
          </a:xfrm>
          <a:prstGeom prst="rect">
            <a:avLst/>
          </a:prstGeom>
        </p:spPr>
      </p:pic>
      <p:sp>
        <p:nvSpPr>
          <p:cNvPr id="2" name="CasellaDiTesto 1"/>
          <p:cNvSpPr txBox="1"/>
          <p:nvPr/>
        </p:nvSpPr>
        <p:spPr>
          <a:xfrm>
            <a:off x="637428" y="3907502"/>
            <a:ext cx="5843382" cy="646331"/>
          </a:xfrm>
          <a:prstGeom prst="rect">
            <a:avLst/>
          </a:prstGeom>
          <a:noFill/>
        </p:spPr>
        <p:txBody>
          <a:bodyPr wrap="square" rtlCol="0">
            <a:spAutoFit/>
          </a:bodyPr>
          <a:lstStyle/>
          <a:p>
            <a:r>
              <a:rPr lang="it-IT" dirty="0"/>
              <a:t>Capitale sociale: € 600.000</a:t>
            </a:r>
          </a:p>
          <a:p>
            <a:r>
              <a:rPr lang="it-IT" dirty="0"/>
              <a:t>N^ dipendenti: 200 per entrambe le sedi</a:t>
            </a:r>
          </a:p>
        </p:txBody>
      </p:sp>
      <p:pic>
        <p:nvPicPr>
          <p:cNvPr id="7" name="Picture 2" descr="Risultati immagini per simboli cas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40371" y="1238341"/>
            <a:ext cx="353723" cy="3537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simboli cas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9198" y="2888864"/>
            <a:ext cx="367793" cy="367793"/>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4646991" y="2948880"/>
            <a:ext cx="1275827" cy="307777"/>
          </a:xfrm>
          <a:prstGeom prst="rect">
            <a:avLst/>
          </a:prstGeom>
          <a:noFill/>
        </p:spPr>
        <p:txBody>
          <a:bodyPr wrap="square" rtlCol="0">
            <a:spAutoFit/>
          </a:bodyPr>
          <a:lstStyle/>
          <a:p>
            <a:r>
              <a:rPr lang="it-IT" sz="1400" dirty="0">
                <a:latin typeface="robotoregular"/>
              </a:rPr>
              <a:t>Mq: 15.000</a:t>
            </a:r>
          </a:p>
        </p:txBody>
      </p:sp>
    </p:spTree>
    <p:extLst>
      <p:ext uri="{BB962C8B-B14F-4D97-AF65-F5344CB8AC3E}">
        <p14:creationId xmlns:p14="http://schemas.microsoft.com/office/powerpoint/2010/main" val="1507388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8" name="Tabella 37"/>
          <p:cNvGraphicFramePr>
            <a:graphicFrameLocks noGrp="1"/>
          </p:cNvGraphicFramePr>
          <p:nvPr>
            <p:extLst>
              <p:ext uri="{D42A27DB-BD31-4B8C-83A1-F6EECF244321}">
                <p14:modId xmlns:p14="http://schemas.microsoft.com/office/powerpoint/2010/main" val="150696859"/>
              </p:ext>
            </p:extLst>
          </p:nvPr>
        </p:nvGraphicFramePr>
        <p:xfrm>
          <a:off x="146510" y="254476"/>
          <a:ext cx="7210252" cy="6322394"/>
        </p:xfrm>
        <a:graphic>
          <a:graphicData uri="http://schemas.openxmlformats.org/drawingml/2006/table">
            <a:tbl>
              <a:tblPr firstRow="1" bandRow="1">
                <a:tableStyleId>{5940675A-B579-460E-94D1-54222C63F5DA}</a:tableStyleId>
              </a:tblPr>
              <a:tblGrid>
                <a:gridCol w="2148455">
                  <a:extLst>
                    <a:ext uri="{9D8B030D-6E8A-4147-A177-3AD203B41FA5}">
                      <a16:colId xmlns:a16="http://schemas.microsoft.com/office/drawing/2014/main" val="20000"/>
                    </a:ext>
                  </a:extLst>
                </a:gridCol>
                <a:gridCol w="1456671">
                  <a:extLst>
                    <a:ext uri="{9D8B030D-6E8A-4147-A177-3AD203B41FA5}">
                      <a16:colId xmlns:a16="http://schemas.microsoft.com/office/drawing/2014/main" val="20001"/>
                    </a:ext>
                  </a:extLst>
                </a:gridCol>
                <a:gridCol w="1802563">
                  <a:extLst>
                    <a:ext uri="{9D8B030D-6E8A-4147-A177-3AD203B41FA5}">
                      <a16:colId xmlns:a16="http://schemas.microsoft.com/office/drawing/2014/main" val="20002"/>
                    </a:ext>
                  </a:extLst>
                </a:gridCol>
                <a:gridCol w="1802563">
                  <a:extLst>
                    <a:ext uri="{9D8B030D-6E8A-4147-A177-3AD203B41FA5}">
                      <a16:colId xmlns:a16="http://schemas.microsoft.com/office/drawing/2014/main" val="20003"/>
                    </a:ext>
                  </a:extLst>
                </a:gridCol>
              </a:tblGrid>
              <a:tr h="673228">
                <a:tc>
                  <a:txBody>
                    <a:bodyPr/>
                    <a:lstStyle/>
                    <a:p>
                      <a:r>
                        <a:rPr lang="it-IT" b="0" dirty="0">
                          <a:solidFill>
                            <a:srgbClr val="C00000"/>
                          </a:solidFill>
                        </a:rPr>
                        <a:t>Evento</a:t>
                      </a:r>
                      <a:r>
                        <a:rPr lang="it-IT" b="1" dirty="0">
                          <a:solidFill>
                            <a:srgbClr val="C00000"/>
                          </a:solidFill>
                        </a:rPr>
                        <a:t> </a:t>
                      </a:r>
                      <a:r>
                        <a:rPr lang="it-IT" b="0" dirty="0">
                          <a:solidFill>
                            <a:srgbClr val="C00000"/>
                          </a:solidFill>
                        </a:rPr>
                        <a:t>rischioso</a:t>
                      </a:r>
                    </a:p>
                  </a:txBody>
                  <a:tcPr/>
                </a:tc>
                <a:tc>
                  <a:txBody>
                    <a:bodyPr/>
                    <a:lstStyle/>
                    <a:p>
                      <a:r>
                        <a:rPr lang="it-IT" dirty="0">
                          <a:solidFill>
                            <a:srgbClr val="C00000"/>
                          </a:solidFill>
                        </a:rPr>
                        <a:t>Azioni di prevenzione</a:t>
                      </a:r>
                    </a:p>
                  </a:txBody>
                  <a:tcPr/>
                </a:tc>
                <a:tc>
                  <a:txBody>
                    <a:bodyPr/>
                    <a:lstStyle/>
                    <a:p>
                      <a:r>
                        <a:rPr lang="it-IT" dirty="0">
                          <a:solidFill>
                            <a:srgbClr val="C00000"/>
                          </a:solidFill>
                        </a:rPr>
                        <a:t>Eventuali assicurazioni</a:t>
                      </a:r>
                    </a:p>
                  </a:txBody>
                  <a:tcPr/>
                </a:tc>
                <a:tc>
                  <a:txBody>
                    <a:bodyPr/>
                    <a:lstStyle/>
                    <a:p>
                      <a:r>
                        <a:rPr lang="it-IT" dirty="0">
                          <a:solidFill>
                            <a:srgbClr val="C00000"/>
                          </a:solidFill>
                        </a:rPr>
                        <a:t>Accantonamento fondi o altro</a:t>
                      </a:r>
                    </a:p>
                  </a:txBody>
                  <a:tcPr/>
                </a:tc>
                <a:extLst>
                  <a:ext uri="{0D108BD9-81ED-4DB2-BD59-A6C34878D82A}">
                    <a16:rowId xmlns:a16="http://schemas.microsoft.com/office/drawing/2014/main" val="10000"/>
                  </a:ext>
                </a:extLst>
              </a:tr>
              <a:tr h="1077166">
                <a:tc>
                  <a:txBody>
                    <a:bodyPr/>
                    <a:lstStyle/>
                    <a:p>
                      <a:r>
                        <a:rPr lang="it-IT" b="1" dirty="0"/>
                        <a:t>Difficoltà nella reperibilità delle materie prime</a:t>
                      </a:r>
                      <a:endParaRPr lang="it-IT" b="1" dirty="0">
                        <a:solidFill>
                          <a:schemeClr val="bg1"/>
                        </a:solidFill>
                      </a:endParaRPr>
                    </a:p>
                  </a:txBody>
                  <a:tcPr/>
                </a:tc>
                <a:tc>
                  <a:txBody>
                    <a:bodyPr/>
                    <a:lstStyle/>
                    <a:p>
                      <a:r>
                        <a:rPr lang="it-IT" dirty="0"/>
                        <a:t>Ricerca</a:t>
                      </a:r>
                      <a:r>
                        <a:rPr lang="it-IT" baseline="0" dirty="0"/>
                        <a:t> di nuovi fornitori</a:t>
                      </a:r>
                      <a:endParaRPr lang="it-IT" dirty="0">
                        <a:solidFill>
                          <a:schemeClr val="bg1"/>
                        </a:solidFill>
                      </a:endParaRPr>
                    </a:p>
                  </a:txBody>
                  <a:tcPr/>
                </a:tc>
                <a:tc>
                  <a:txBody>
                    <a:bodyPr/>
                    <a:lstStyle/>
                    <a:p>
                      <a:endParaRPr lang="it-IT" dirty="0"/>
                    </a:p>
                  </a:txBody>
                  <a:tcPr/>
                </a:tc>
                <a:tc>
                  <a:txBody>
                    <a:bodyPr/>
                    <a:lstStyle/>
                    <a:p>
                      <a:r>
                        <a:rPr lang="it-IT" dirty="0"/>
                        <a:t>Scorte in magazzino</a:t>
                      </a:r>
                      <a:endParaRPr lang="it-IT" dirty="0">
                        <a:solidFill>
                          <a:schemeClr val="bg1"/>
                        </a:solidFill>
                      </a:endParaRPr>
                    </a:p>
                  </a:txBody>
                  <a:tcPr/>
                </a:tc>
                <a:extLst>
                  <a:ext uri="{0D108BD9-81ED-4DB2-BD59-A6C34878D82A}">
                    <a16:rowId xmlns:a16="http://schemas.microsoft.com/office/drawing/2014/main" val="10001"/>
                  </a:ext>
                </a:extLst>
              </a:tr>
              <a:tr h="621249">
                <a:tc>
                  <a:txBody>
                    <a:bodyPr/>
                    <a:lstStyle/>
                    <a:p>
                      <a:r>
                        <a:rPr lang="it-IT" b="1" dirty="0"/>
                        <a:t>Furti in magazzino</a:t>
                      </a:r>
                      <a:endParaRPr lang="it-IT" b="1" dirty="0">
                        <a:solidFill>
                          <a:schemeClr val="bg1"/>
                        </a:solidFill>
                      </a:endParaRPr>
                    </a:p>
                  </a:txBody>
                  <a:tcPr/>
                </a:tc>
                <a:tc>
                  <a:txBody>
                    <a:bodyPr/>
                    <a:lstStyle/>
                    <a:p>
                      <a:r>
                        <a:rPr lang="it-IT" dirty="0"/>
                        <a:t>Sistema</a:t>
                      </a:r>
                      <a:r>
                        <a:rPr lang="it-IT" baseline="0" dirty="0"/>
                        <a:t> di allarme</a:t>
                      </a:r>
                      <a:endParaRPr lang="it-IT" dirty="0">
                        <a:solidFill>
                          <a:schemeClr val="bg1"/>
                        </a:solidFill>
                      </a:endParaRPr>
                    </a:p>
                  </a:txBody>
                  <a:tcPr/>
                </a:tc>
                <a:tc>
                  <a:txBody>
                    <a:bodyPr/>
                    <a:lstStyle/>
                    <a:p>
                      <a:r>
                        <a:rPr lang="it-IT" dirty="0"/>
                        <a:t>furto</a:t>
                      </a:r>
                      <a:endParaRPr lang="it-IT" dirty="0">
                        <a:solidFill>
                          <a:schemeClr val="bg1"/>
                        </a:solidFill>
                      </a:endParaRPr>
                    </a:p>
                  </a:txBody>
                  <a:tcPr/>
                </a:tc>
                <a:tc>
                  <a:txBody>
                    <a:bodyPr/>
                    <a:lstStyle/>
                    <a:p>
                      <a:endParaRPr lang="it-IT"/>
                    </a:p>
                  </a:txBody>
                  <a:tcPr/>
                </a:tc>
                <a:extLst>
                  <a:ext uri="{0D108BD9-81ED-4DB2-BD59-A6C34878D82A}">
                    <a16:rowId xmlns:a16="http://schemas.microsoft.com/office/drawing/2014/main" val="10002"/>
                  </a:ext>
                </a:extLst>
              </a:tr>
              <a:tr h="621249">
                <a:tc>
                  <a:txBody>
                    <a:bodyPr/>
                    <a:lstStyle/>
                    <a:p>
                      <a:r>
                        <a:rPr lang="it-IT" b="1" dirty="0"/>
                        <a:t>Intolleranze/allergie</a:t>
                      </a:r>
                      <a:endParaRPr lang="it-IT" b="1" dirty="0">
                        <a:solidFill>
                          <a:schemeClr val="bg1"/>
                        </a:solidFill>
                      </a:endParaRPr>
                    </a:p>
                  </a:txBody>
                  <a:tcPr/>
                </a:tc>
                <a:tc>
                  <a:txBody>
                    <a:bodyPr/>
                    <a:lstStyle/>
                    <a:p>
                      <a:r>
                        <a:rPr lang="it-IT" dirty="0">
                          <a:solidFill>
                            <a:schemeClr val="tx1"/>
                          </a:solidFill>
                        </a:rPr>
                        <a:t>Test preventivi</a:t>
                      </a:r>
                    </a:p>
                  </a:txBody>
                  <a:tcPr/>
                </a:tc>
                <a:tc>
                  <a:txBody>
                    <a:bodyPr/>
                    <a:lstStyle/>
                    <a:p>
                      <a:r>
                        <a:rPr lang="it-IT" dirty="0"/>
                        <a:t>Assicurazione RC verso terzi</a:t>
                      </a:r>
                      <a:endParaRPr lang="it-IT" dirty="0">
                        <a:solidFill>
                          <a:schemeClr val="bg1"/>
                        </a:solidFill>
                      </a:endParaRPr>
                    </a:p>
                  </a:txBody>
                  <a:tcPr/>
                </a:tc>
                <a:tc>
                  <a:txBody>
                    <a:bodyPr/>
                    <a:lstStyle/>
                    <a:p>
                      <a:endParaRPr lang="it-IT" dirty="0"/>
                    </a:p>
                  </a:txBody>
                  <a:tcPr/>
                </a:tc>
                <a:extLst>
                  <a:ext uri="{0D108BD9-81ED-4DB2-BD59-A6C34878D82A}">
                    <a16:rowId xmlns:a16="http://schemas.microsoft.com/office/drawing/2014/main" val="10003"/>
                  </a:ext>
                </a:extLst>
              </a:tr>
              <a:tr h="1419998">
                <a:tc>
                  <a:txBody>
                    <a:bodyPr/>
                    <a:lstStyle/>
                    <a:p>
                      <a:r>
                        <a:rPr lang="it-IT" b="1" dirty="0"/>
                        <a:t>Concorrenza</a:t>
                      </a:r>
                      <a:endParaRPr lang="it-IT" b="1" dirty="0">
                        <a:solidFill>
                          <a:schemeClr val="bg1"/>
                        </a:solidFill>
                      </a:endParaRPr>
                    </a:p>
                  </a:txBody>
                  <a:tcPr/>
                </a:tc>
                <a:tc>
                  <a:txBody>
                    <a:bodyPr/>
                    <a:lstStyle/>
                    <a:p>
                      <a:r>
                        <a:rPr lang="it-IT" dirty="0"/>
                        <a:t>Utilizzare prodotti di qualità,</a:t>
                      </a:r>
                      <a:r>
                        <a:rPr lang="it-IT" baseline="0" dirty="0"/>
                        <a:t> aumentare le promozioni</a:t>
                      </a:r>
                      <a:endParaRPr lang="it-IT" dirty="0">
                        <a:solidFill>
                          <a:schemeClr val="bg1"/>
                        </a:solidFill>
                      </a:endParaRPr>
                    </a:p>
                  </a:txBody>
                  <a:tcPr/>
                </a:tc>
                <a:tc>
                  <a:txBody>
                    <a:bodyPr/>
                    <a:lstStyle/>
                    <a:p>
                      <a:endParaRPr lang="it-IT"/>
                    </a:p>
                  </a:txBody>
                  <a:tcPr/>
                </a:tc>
                <a:tc>
                  <a:txBody>
                    <a:bodyPr/>
                    <a:lstStyle/>
                    <a:p>
                      <a:endParaRPr lang="it-IT"/>
                    </a:p>
                  </a:txBody>
                  <a:tcPr/>
                </a:tc>
                <a:extLst>
                  <a:ext uri="{0D108BD9-81ED-4DB2-BD59-A6C34878D82A}">
                    <a16:rowId xmlns:a16="http://schemas.microsoft.com/office/drawing/2014/main" val="10004"/>
                  </a:ext>
                </a:extLst>
              </a:tr>
              <a:tr h="621249">
                <a:tc>
                  <a:txBody>
                    <a:bodyPr/>
                    <a:lstStyle/>
                    <a:p>
                      <a:r>
                        <a:rPr lang="it-IT" b="1" dirty="0"/>
                        <a:t>Furto ideazione</a:t>
                      </a:r>
                      <a:endParaRPr lang="it-IT" b="1" dirty="0">
                        <a:solidFill>
                          <a:schemeClr val="bg1"/>
                        </a:solidFill>
                      </a:endParaRPr>
                    </a:p>
                  </a:txBody>
                  <a:tcPr/>
                </a:tc>
                <a:tc>
                  <a:txBody>
                    <a:bodyPr/>
                    <a:lstStyle/>
                    <a:p>
                      <a:r>
                        <a:rPr lang="it-IT" dirty="0"/>
                        <a:t>brevetto</a:t>
                      </a:r>
                      <a:endParaRPr lang="it-IT" dirty="0">
                        <a:solidFill>
                          <a:schemeClr val="bg1"/>
                        </a:solidFill>
                      </a:endParaRPr>
                    </a:p>
                  </a:txBody>
                  <a:tcPr/>
                </a:tc>
                <a:tc>
                  <a:txBody>
                    <a:bodyPr/>
                    <a:lstStyle/>
                    <a:p>
                      <a:r>
                        <a:rPr lang="it-IT" dirty="0"/>
                        <a:t>Cyber</a:t>
                      </a:r>
                      <a:r>
                        <a:rPr lang="it-IT" baseline="0" dirty="0"/>
                        <a:t> risk (per danni ‘interni’)</a:t>
                      </a:r>
                      <a:endParaRPr lang="it-IT" dirty="0"/>
                    </a:p>
                  </a:txBody>
                  <a:tcPr/>
                </a:tc>
                <a:tc>
                  <a:txBody>
                    <a:bodyPr/>
                    <a:lstStyle/>
                    <a:p>
                      <a:endParaRPr lang="it-IT" dirty="0"/>
                    </a:p>
                  </a:txBody>
                  <a:tcPr/>
                </a:tc>
                <a:extLst>
                  <a:ext uri="{0D108BD9-81ED-4DB2-BD59-A6C34878D82A}">
                    <a16:rowId xmlns:a16="http://schemas.microsoft.com/office/drawing/2014/main" val="10005"/>
                  </a:ext>
                </a:extLst>
              </a:tr>
              <a:tr h="1153748">
                <a:tc>
                  <a:txBody>
                    <a:bodyPr/>
                    <a:lstStyle/>
                    <a:p>
                      <a:r>
                        <a:rPr lang="it-IT" b="1" dirty="0">
                          <a:solidFill>
                            <a:schemeClr val="tx1"/>
                          </a:solidFill>
                        </a:rPr>
                        <a:t>Difficoltà</a:t>
                      </a:r>
                      <a:r>
                        <a:rPr lang="it-IT" b="1" baseline="0" dirty="0">
                          <a:solidFill>
                            <a:schemeClr val="tx1"/>
                          </a:solidFill>
                        </a:rPr>
                        <a:t> di vendita di un prodotto di alta gamma</a:t>
                      </a:r>
                      <a:endParaRPr lang="it-IT" b="1" dirty="0">
                        <a:solidFill>
                          <a:schemeClr val="tx1"/>
                        </a:solidFill>
                      </a:endParaRPr>
                    </a:p>
                  </a:txBody>
                  <a:tcPr/>
                </a:tc>
                <a:tc>
                  <a:txBody>
                    <a:bodyPr/>
                    <a:lstStyle/>
                    <a:p>
                      <a:r>
                        <a:rPr lang="it-IT" dirty="0">
                          <a:solidFill>
                            <a:schemeClr val="tx1"/>
                          </a:solidFill>
                        </a:rPr>
                        <a:t>Comunicare meglio</a:t>
                      </a:r>
                      <a:r>
                        <a:rPr lang="it-IT" baseline="0" dirty="0">
                          <a:solidFill>
                            <a:schemeClr val="tx1"/>
                          </a:solidFill>
                        </a:rPr>
                        <a:t> le nostre particolarità</a:t>
                      </a:r>
                      <a:endParaRPr lang="it-IT" dirty="0">
                        <a:solidFill>
                          <a:schemeClr val="tx1"/>
                        </a:solidFill>
                      </a:endParaRPr>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4627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CasellaDiTesto 5"/>
          <p:cNvSpPr txBox="1"/>
          <p:nvPr/>
        </p:nvSpPr>
        <p:spPr>
          <a:xfrm>
            <a:off x="227705" y="2646565"/>
            <a:ext cx="6078682" cy="3693319"/>
          </a:xfrm>
          <a:prstGeom prst="rect">
            <a:avLst/>
          </a:prstGeom>
          <a:noFill/>
        </p:spPr>
        <p:txBody>
          <a:bodyPr wrap="square" rtlCol="0">
            <a:spAutoFit/>
          </a:bodyPr>
          <a:lstStyle/>
          <a:p>
            <a:r>
              <a:rPr lang="it-IT" dirty="0">
                <a:solidFill>
                  <a:srgbClr val="FF0000"/>
                </a:solidFill>
                <a:latin typeface="robotoregular"/>
              </a:rPr>
              <a:t>Evento dannoso</a:t>
            </a:r>
          </a:p>
          <a:p>
            <a:r>
              <a:rPr lang="it-IT" b="1" dirty="0">
                <a:latin typeface="robotoregular"/>
              </a:rPr>
              <a:t>Boicottaggio per scandalo dello sfruttamento minorile nelle piantagioni di cacao:</a:t>
            </a:r>
          </a:p>
          <a:p>
            <a:r>
              <a:rPr lang="it-IT" dirty="0">
                <a:latin typeface="robotoregular"/>
              </a:rPr>
              <a:t>Reazione immediata con comunicato stampa, spiegando che le nostre piantagioni non sono soggette allo sfruttamento del lavoro minorile, successivamente per cercare di avere una buona reputazione ed evitare di essere accusati ingiustamente, ci siamo dotati di certificazione SA8000.</a:t>
            </a:r>
          </a:p>
          <a:p>
            <a:endParaRPr lang="it-IT" dirty="0">
              <a:latin typeface="robotoregular"/>
            </a:endParaRPr>
          </a:p>
          <a:p>
            <a:r>
              <a:rPr lang="it-IT" dirty="0">
                <a:latin typeface="robotoregular"/>
              </a:rPr>
              <a:t>Danno diretto: diminuzione vendite</a:t>
            </a:r>
          </a:p>
          <a:p>
            <a:r>
              <a:rPr lang="it-IT" dirty="0">
                <a:latin typeface="robotoregular"/>
              </a:rPr>
              <a:t>Danno indiretto: immagine negativa dell’azienda che si ripercuote nel tempo.</a:t>
            </a:r>
          </a:p>
        </p:txBody>
      </p:sp>
      <p:pic>
        <p:nvPicPr>
          <p:cNvPr id="7" name="Immagine 6"/>
          <p:cNvPicPr>
            <a:picLocks noChangeAspect="1"/>
          </p:cNvPicPr>
          <p:nvPr/>
        </p:nvPicPr>
        <p:blipFill>
          <a:blip r:embed="rId3"/>
          <a:stretch>
            <a:fillRect/>
          </a:stretch>
        </p:blipFill>
        <p:spPr>
          <a:xfrm>
            <a:off x="3581744" y="292213"/>
            <a:ext cx="2869113" cy="193460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magine 8"/>
          <p:cNvPicPr>
            <a:picLocks noChangeAspect="1"/>
          </p:cNvPicPr>
          <p:nvPr/>
        </p:nvPicPr>
        <p:blipFill>
          <a:blip r:embed="rId4"/>
          <a:stretch>
            <a:fillRect/>
          </a:stretch>
        </p:blipFill>
        <p:spPr>
          <a:xfrm>
            <a:off x="227705" y="292213"/>
            <a:ext cx="2889567" cy="19188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122265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519544" y="199635"/>
            <a:ext cx="4810992" cy="6186309"/>
          </a:xfrm>
          <a:prstGeom prst="rect">
            <a:avLst/>
          </a:prstGeom>
          <a:noFill/>
        </p:spPr>
        <p:txBody>
          <a:bodyPr wrap="square" rtlCol="0">
            <a:spAutoFit/>
          </a:bodyPr>
          <a:lstStyle/>
          <a:p>
            <a:r>
              <a:rPr lang="it-IT" b="1" dirty="0">
                <a:latin typeface="Britannic Bold" panose="020B0903060703020204" pitchFamily="34" charset="0"/>
              </a:rPr>
              <a:t>Conclusioni:</a:t>
            </a:r>
          </a:p>
          <a:p>
            <a:endParaRPr lang="it-IT" b="1" dirty="0">
              <a:latin typeface="Britannic Bold" panose="020B0903060703020204" pitchFamily="34" charset="0"/>
            </a:endParaRPr>
          </a:p>
          <a:p>
            <a:r>
              <a:rPr lang="it-IT" sz="2000" b="1" dirty="0">
                <a:latin typeface="Arial Narrow" panose="020B0606020202030204" pitchFamily="34" charset="0"/>
              </a:rPr>
              <a:t>L’evento dannoso ci ha colpito in modo grave, provocando un danno economico in termini di diminuzione delle vendite; coinvolgeremo maggiormente i nostri fornitori nelle nostre politiche aziendali  (filiera «pulita» sa8000) per evitare in futuro la stessa circostanza, in particolare per quanto riguarda i danni indiretti, che restano i più difficili da prevedere e da arginare. Un danno di immagine può prolungare le sue conseguenze per anni.</a:t>
            </a:r>
          </a:p>
          <a:p>
            <a:r>
              <a:rPr lang="it-IT" sz="2000" b="1" dirty="0">
                <a:latin typeface="Arial Narrow" panose="020B0606020202030204" pitchFamily="34" charset="0"/>
              </a:rPr>
              <a:t>Un buon piano di rischio ci ha permesso migliori valutazioni del nostro operato.</a:t>
            </a:r>
          </a:p>
          <a:p>
            <a:r>
              <a:rPr lang="it-IT" sz="2000" b="1" dirty="0">
                <a:latin typeface="Arial Narrow" panose="020B0606020202030204" pitchFamily="34" charset="0"/>
              </a:rPr>
              <a:t>Ci impegneremo inoltre a trovare nuovi metodi per rendere palesi </a:t>
            </a:r>
            <a:r>
              <a:rPr lang="it-IT" sz="2000" b="1">
                <a:latin typeface="Arial Narrow" panose="020B0606020202030204" pitchFamily="34" charset="0"/>
              </a:rPr>
              <a:t>ed accattivanti </a:t>
            </a:r>
            <a:r>
              <a:rPr lang="it-IT" sz="2000" b="1" dirty="0">
                <a:latin typeface="Arial Narrow" panose="020B0606020202030204" pitchFamily="34" charset="0"/>
              </a:rPr>
              <a:t>le nostre politiche sociali </a:t>
            </a:r>
            <a:r>
              <a:rPr lang="it-IT" sz="2000" b="1">
                <a:latin typeface="Arial Narrow" panose="020B0606020202030204" pitchFamily="34" charset="0"/>
              </a:rPr>
              <a:t>e ambientali, la nostra capacità di offrire prodotti compatibili con ambiente, eque condizioni di lavoro dei dipendenti e salute dei clienti.</a:t>
            </a:r>
            <a:endParaRPr lang="it-IT" b="1" dirty="0">
              <a:latin typeface="Edwardian Script ITC" panose="030303020407070D0804" pitchFamily="66" charset="0"/>
            </a:endParaRPr>
          </a:p>
        </p:txBody>
      </p:sp>
    </p:spTree>
    <p:extLst>
      <p:ext uri="{BB962C8B-B14F-4D97-AF65-F5344CB8AC3E}">
        <p14:creationId xmlns:p14="http://schemas.microsoft.com/office/powerpoint/2010/main" val="60044591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266</TotalTime>
  <Words>360</Words>
  <Application>Microsoft Office PowerPoint</Application>
  <PresentationFormat>Widescreen</PresentationFormat>
  <Paragraphs>48</Paragraphs>
  <Slides>5</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5</vt:i4>
      </vt:variant>
    </vt:vector>
  </HeadingPairs>
  <TitlesOfParts>
    <vt:vector size="13" baseType="lpstr">
      <vt:lpstr>Arial</vt:lpstr>
      <vt:lpstr>Arial Narrow</vt:lpstr>
      <vt:lpstr>Britannic Bold</vt:lpstr>
      <vt:lpstr>Calibri</vt:lpstr>
      <vt:lpstr>Calibri Light</vt:lpstr>
      <vt:lpstr>Edwardian Script ITC</vt:lpstr>
      <vt:lpstr>robotoregular</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ACIOCCO S.R.L</dc:title>
  <dc:creator>SPINETTA.GAIA.4TA</dc:creator>
  <cp:lastModifiedBy>Giorgetti Daniele</cp:lastModifiedBy>
  <cp:revision>35</cp:revision>
  <dcterms:created xsi:type="dcterms:W3CDTF">2019-04-04T09:36:57Z</dcterms:created>
  <dcterms:modified xsi:type="dcterms:W3CDTF">2019-05-27T09:03:16Z</dcterms:modified>
</cp:coreProperties>
</file>