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</p:sldIdLst>
  <p:sldSz cx="9144000" cy="5143500" type="screen16x9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120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11760" y="744480"/>
            <a:ext cx="8520120" cy="2052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11760" y="744480"/>
            <a:ext cx="8520120" cy="2052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311760" y="744480"/>
            <a:ext cx="8520120" cy="2052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5" name="Immagine 34"/>
          <p:cNvPicPr/>
          <p:nvPr/>
        </p:nvPicPr>
        <p:blipFill>
          <a:blip r:embed="rId2"/>
          <a:stretch/>
        </p:blipFill>
        <p:spPr>
          <a:xfrm>
            <a:off x="2702160" y="1203480"/>
            <a:ext cx="3738960" cy="2982960"/>
          </a:xfrm>
          <a:prstGeom prst="rect">
            <a:avLst/>
          </a:prstGeom>
          <a:ln>
            <a:noFill/>
          </a:ln>
        </p:spPr>
      </p:pic>
      <p:pic>
        <p:nvPicPr>
          <p:cNvPr id="36" name="Immagine 35"/>
          <p:cNvPicPr/>
          <p:nvPr/>
        </p:nvPicPr>
        <p:blipFill>
          <a:blip r:embed="rId2"/>
          <a:stretch/>
        </p:blipFill>
        <p:spPr>
          <a:xfrm>
            <a:off x="2702160" y="1203480"/>
            <a:ext cx="3738960" cy="298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311760" y="744480"/>
            <a:ext cx="8520120" cy="2052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311760" y="744480"/>
            <a:ext cx="8520120" cy="2052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311760" y="744480"/>
            <a:ext cx="8520120" cy="2052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311760" y="744480"/>
            <a:ext cx="8520120" cy="2052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311760" y="744480"/>
            <a:ext cx="8520120" cy="951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311760" y="744480"/>
            <a:ext cx="8520120" cy="2052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11760" y="744480"/>
            <a:ext cx="8520120" cy="2052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311760" y="744480"/>
            <a:ext cx="8520120" cy="2052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311760" y="744480"/>
            <a:ext cx="8520120" cy="2052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311760" y="744480"/>
            <a:ext cx="8520120" cy="2052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311760" y="744480"/>
            <a:ext cx="8520120" cy="2052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311760" y="744480"/>
            <a:ext cx="8520120" cy="2052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2" name="Immagine 71"/>
          <p:cNvPicPr/>
          <p:nvPr/>
        </p:nvPicPr>
        <p:blipFill>
          <a:blip r:embed="rId2"/>
          <a:stretch/>
        </p:blipFill>
        <p:spPr>
          <a:xfrm>
            <a:off x="2702160" y="1203480"/>
            <a:ext cx="3738960" cy="2982960"/>
          </a:xfrm>
          <a:prstGeom prst="rect">
            <a:avLst/>
          </a:prstGeom>
          <a:ln>
            <a:noFill/>
          </a:ln>
        </p:spPr>
      </p:pic>
      <p:pic>
        <p:nvPicPr>
          <p:cNvPr id="73" name="Immagine 72"/>
          <p:cNvPicPr/>
          <p:nvPr/>
        </p:nvPicPr>
        <p:blipFill>
          <a:blip r:embed="rId2"/>
          <a:stretch/>
        </p:blipFill>
        <p:spPr>
          <a:xfrm>
            <a:off x="2702160" y="1203480"/>
            <a:ext cx="3738960" cy="298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11760" y="744480"/>
            <a:ext cx="8520120" cy="2052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11760" y="744480"/>
            <a:ext cx="8520120" cy="2052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11760" y="744480"/>
            <a:ext cx="8520120" cy="2052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311760" y="744480"/>
            <a:ext cx="8520120" cy="951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11760" y="744480"/>
            <a:ext cx="8520120" cy="2052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11760" y="744480"/>
            <a:ext cx="8520120" cy="2052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311760" y="744480"/>
            <a:ext cx="8520120" cy="20523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11760" y="744480"/>
            <a:ext cx="8520120" cy="2052360"/>
          </a:xfrm>
          <a:prstGeom prst="rect">
            <a:avLst/>
          </a:prstGeom>
        </p:spPr>
        <p:txBody>
          <a:bodyPr tIns="91440" bIns="91440" anchor="b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ldNum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</p:spPr>
        <p:txBody>
          <a:bodyPr tIns="91440" bIns="91440" anchor="ctr"/>
          <a:lstStyle/>
          <a:p>
            <a:pPr algn="r">
              <a:lnSpc>
                <a:spcPct val="100000"/>
              </a:lnSpc>
            </a:pPr>
            <a:fld id="{D6F9F5B6-7E53-4394-8FE6-8D804698D64A}" type="slidenum">
              <a:rPr lang="it-IT" sz="1000" b="0" strike="noStrike" spc="-1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‹N›</a:t>
            </a:fld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</p:spPr>
        <p:txBody>
          <a:bodyPr tIns="91440" bIns="91440"/>
          <a:lstStyle/>
          <a:p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</p:spPr>
        <p:txBody>
          <a:bodyPr tIns="91440" bIns="9144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  <p:sp>
        <p:nvSpPr>
          <p:cNvPr id="39" name="PlaceHolder 3"/>
          <p:cNvSpPr>
            <a:spLocks noGrp="1"/>
          </p:cNvSpPr>
          <p:nvPr>
            <p:ph type="sldNum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</p:spPr>
        <p:txBody>
          <a:bodyPr tIns="91440" bIns="91440" anchor="ctr"/>
          <a:lstStyle/>
          <a:p>
            <a:pPr algn="r">
              <a:lnSpc>
                <a:spcPct val="100000"/>
              </a:lnSpc>
            </a:pPr>
            <a:fld id="{903AA6DD-8C9A-40EC-8497-D2A01E4C2C91}" type="slidenum">
              <a:rPr lang="it-IT" sz="1000" b="0" strike="noStrike" spc="-1">
                <a:solidFill>
                  <a:srgbClr val="595959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‹N›</a:t>
            </a:fld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Google Shape;54;p13"/>
          <p:cNvPicPr/>
          <p:nvPr/>
        </p:nvPicPr>
        <p:blipFill>
          <a:blip r:embed="rId2"/>
          <a:stretch/>
        </p:blipFill>
        <p:spPr>
          <a:xfrm>
            <a:off x="282240" y="1329840"/>
            <a:ext cx="5316120" cy="3535200"/>
          </a:xfrm>
          <a:prstGeom prst="rect">
            <a:avLst/>
          </a:prstGeom>
          <a:ln>
            <a:noFill/>
          </a:ln>
        </p:spPr>
      </p:pic>
      <p:sp>
        <p:nvSpPr>
          <p:cNvPr id="75" name="TextShape 1"/>
          <p:cNvSpPr txBox="1"/>
          <p:nvPr/>
        </p:nvSpPr>
        <p:spPr>
          <a:xfrm>
            <a:off x="1834200" y="1980360"/>
            <a:ext cx="5475600" cy="81648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lstStyle/>
          <a:p>
            <a:pPr algn="ctr">
              <a:lnSpc>
                <a:spcPct val="100000"/>
              </a:lnSpc>
            </a:pPr>
            <a:r>
              <a:rPr lang="it-IT" sz="5200" b="0" strike="noStrike" spc="-1">
                <a:solidFill>
                  <a:srgbClr val="6D9EEB"/>
                </a:solidFill>
                <a:uFill>
                  <a:solidFill>
                    <a:srgbClr val="FFFFFF"/>
                  </a:solidFill>
                </a:uFill>
                <a:latin typeface="Abadi MT Condensed Extra Bold"/>
                <a:ea typeface="Alfa Slab One"/>
              </a:rPr>
              <a:t>NUVOLA s.n.c.</a:t>
            </a:r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Shape 1"/>
          <p:cNvSpPr txBox="1"/>
          <p:nvPr/>
        </p:nvSpPr>
        <p:spPr>
          <a:xfrm>
            <a:off x="311760" y="514800"/>
            <a:ext cx="4111920" cy="60228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lstStyle/>
          <a:p>
            <a:pPr>
              <a:lnSpc>
                <a:spcPct val="100000"/>
              </a:lnSpc>
            </a:pPr>
            <a:r>
              <a:rPr lang="it-IT" sz="1400" b="0" strike="noStrike" spc="-1">
                <a:solidFill>
                  <a:srgbClr val="6D9EEB"/>
                </a:solidFill>
                <a:uFill>
                  <a:solidFill>
                    <a:srgbClr val="FFFFFF"/>
                  </a:solidFill>
                </a:uFill>
                <a:latin typeface="Abadi MT Condensed Extra Bold"/>
                <a:ea typeface="Alfa Slab One"/>
              </a:rPr>
              <a:t>NUVOLA s.n.c. - DESCRIZIONE AZIENDA</a:t>
            </a:r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8" name="TextShape 2"/>
          <p:cNvSpPr txBox="1"/>
          <p:nvPr/>
        </p:nvSpPr>
        <p:spPr>
          <a:xfrm>
            <a:off x="311760" y="863640"/>
            <a:ext cx="8520120" cy="341604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lstStyle/>
          <a:p>
            <a:pPr algn="just">
              <a:lnSpc>
                <a:spcPct val="150000"/>
              </a:lnSpc>
            </a:pPr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50000"/>
              </a:lnSpc>
            </a:pPr>
            <a:r>
              <a:rPr lang="it-IT" sz="1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fortaa"/>
                <a:ea typeface="Comfortaa"/>
              </a:rPr>
              <a:t>Nuvola s.n.c. è una nuova azienda emergente che si sta inserendo nel mercato. Si occupa di produzione e vendita di gelato artigianale. L’azienda è localizzata al centro di Verona ed è in competizione con molte altre imprese locali e per questo punta sull’innovazione dei prodotti e su ingredienti di alta qualità. Le forniture di materie prime avvengono mensilmente per assicurare la qualità e la freschezza dei prodotti stessi. Il cliente principale, che è una delle più grandi catene di ristoranti della città, acquista il 75% della produzione.</a:t>
            </a:r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50000"/>
              </a:lnSpc>
            </a:pPr>
            <a:r>
              <a:rPr lang="it-IT" sz="1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fortaa"/>
                <a:ea typeface="Comfortaa"/>
              </a:rPr>
              <a:t>I rischi del mestiere sono legati alle relazioni coi clienti, alla concorrenza e ad altri imprevisti vari (cortocircuito delle celle frigorifere, danni provocati a terzi…).</a:t>
            </a:r>
            <a:endParaRPr lang="it-IT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9" name="Table 1"/>
          <p:cNvGraphicFramePr/>
          <p:nvPr>
            <p:extLst>
              <p:ext uri="{D42A27DB-BD31-4B8C-83A1-F6EECF244321}">
                <p14:modId xmlns:p14="http://schemas.microsoft.com/office/powerpoint/2010/main" val="4246898426"/>
              </p:ext>
            </p:extLst>
          </p:nvPr>
        </p:nvGraphicFramePr>
        <p:xfrm>
          <a:off x="457560" y="376200"/>
          <a:ext cx="8228880" cy="4305600"/>
        </p:xfrm>
        <a:graphic>
          <a:graphicData uri="http://schemas.openxmlformats.org/drawingml/2006/table">
            <a:tbl>
              <a:tblPr/>
              <a:tblGrid>
                <a:gridCol w="2742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2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340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it-IT" sz="1400" b="0" i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mfortaa"/>
                          <a:ea typeface="Comfortaa"/>
                        </a:rPr>
                        <a:t>RISCHI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it-IT" sz="1400" b="0" i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mfortaa"/>
                          <a:ea typeface="Comfortaa"/>
                        </a:rPr>
                        <a:t>PREVENZIONI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it-IT" sz="1400" b="0" i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mfortaa"/>
                          <a:ea typeface="Comfortaa"/>
                        </a:rPr>
                        <a:t>ASSICURAZIONE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360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it-IT" sz="11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mfortaa"/>
                          <a:ea typeface="Comfortaa"/>
                        </a:rPr>
                        <a:t>Quali azioni da prevedere?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it-IT" sz="11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mfortaa"/>
                          <a:ea typeface="Comfortaa"/>
                        </a:rPr>
                        <a:t>Di quale tipologia?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932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it-IT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mfortaa"/>
                          <a:ea typeface="Comfortaa"/>
                        </a:rPr>
                        <a:t>Danni a terzi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it-IT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mfortaa"/>
                          <a:ea typeface="Comfortaa"/>
                        </a:rPr>
                        <a:t>Scelta accurata dei fornitori e regolare controllo della qualità degli ingredienti</a:t>
                      </a:r>
                      <a:endParaRPr lang="it-IT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it-IT" sz="1200" b="0" strike="noStrike" spc="-1" dirty="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mfortaa"/>
                          <a:ea typeface="Comfortaa"/>
                        </a:rPr>
                        <a:t>RC verso terzi</a:t>
                      </a:r>
                      <a:endParaRPr lang="it-IT" sz="1800" b="0" strike="noStrike" spc="-1" dirty="0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132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it-IT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mfortaa"/>
                          <a:ea typeface="Comfortaa"/>
                        </a:rPr>
                        <a:t>Furto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mfortaa"/>
                          <a:ea typeface="Comfortaa"/>
                        </a:rPr>
                        <a:t>Allarme, armi da fuoco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mfortaa"/>
                          <a:ea typeface="Comfortaa"/>
                        </a:rPr>
                        <a:t>furto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9684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it-IT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mfortaa"/>
                          <a:ea typeface="Comfortaa"/>
                        </a:rPr>
                        <a:t>Incendio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mfortaa"/>
                          <a:ea typeface="Comfortaa"/>
                        </a:rPr>
                        <a:t>Allarme antincendio collegato alla centrale dei vigili del fuoco, estintori, porte tagliafuoco e antipanico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mfortaa"/>
                          <a:ea typeface="Comfortaa"/>
                        </a:rPr>
                        <a:t>Incendio calamità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96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mfortaa"/>
                          <a:ea typeface="Comfortaa"/>
                        </a:rPr>
                        <a:t>Perdere un grosso 
cliente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mfortaa"/>
                          <a:ea typeface="Comfortaa"/>
                        </a:rPr>
                        <a:t>Rinnovare la produzione e trovare continuamente nuova clientela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mfortaa"/>
                          <a:ea typeface="Comfortaa"/>
                        </a:rPr>
                        <a:t>(anche di grosse dimensioni)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0" name="Table 1"/>
          <p:cNvGraphicFramePr/>
          <p:nvPr>
            <p:extLst>
              <p:ext uri="{D42A27DB-BD31-4B8C-83A1-F6EECF244321}">
                <p14:modId xmlns:p14="http://schemas.microsoft.com/office/powerpoint/2010/main" val="1065411537"/>
              </p:ext>
            </p:extLst>
          </p:nvPr>
        </p:nvGraphicFramePr>
        <p:xfrm>
          <a:off x="460440" y="834840"/>
          <a:ext cx="8259840" cy="3471840"/>
        </p:xfrm>
        <a:graphic>
          <a:graphicData uri="http://schemas.openxmlformats.org/drawingml/2006/table">
            <a:tbl>
              <a:tblPr/>
              <a:tblGrid>
                <a:gridCol w="2753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53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53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012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it-IT" sz="1400" b="0" i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mfortaa"/>
                          <a:ea typeface="Comfortaa"/>
                        </a:rPr>
                        <a:t>DANNI CONCRETI PROPOSTI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it-IT" sz="1400" b="0" i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mfortaa"/>
                          <a:ea typeface="Comfortaa"/>
                        </a:rPr>
                        <a:t>SI ERA PREPARATI? S/N/IN PARTE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it-IT" sz="1400" b="0" i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mfortaa"/>
                          <a:ea typeface="Comfortaa"/>
                        </a:rPr>
                        <a:t>SOLUZIONI
PROPRIE O COLLETTIVE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388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it-IT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mfortaa"/>
                          <a:ea typeface="Comfortaa"/>
                        </a:rPr>
                        <a:t>Intolleranza alimentare 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it-IT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mfortaa"/>
                          <a:ea typeface="Comfortaa"/>
                        </a:rPr>
                        <a:t>S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it-IT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mfortaa"/>
                          <a:ea typeface="Comfortaa"/>
                        </a:rPr>
                        <a:t>Produciamo gelato con ingredienti selezionati e li riportiamo su un cartellino anteposto al gelato per permettere ai clienti di conoscere tutti gli ingredienti.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892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it-IT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mfortaa"/>
                          <a:ea typeface="Comfortaa"/>
                        </a:rPr>
                        <a:t>Intossicazione alimentare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it-IT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mfortaa"/>
                          <a:ea typeface="Comfortaa"/>
                        </a:rPr>
                        <a:t>S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it-IT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mfortaa"/>
                          <a:ea typeface="Comfortaa"/>
                        </a:rPr>
                        <a:t>Siamo tutelati </a:t>
                      </a:r>
                      <a:r>
                        <a:rPr lang="it-IT" sz="1200" b="0" strike="noStrike" spc="-1" dirty="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mfortaa"/>
                          <a:ea typeface="Comfortaa"/>
                        </a:rPr>
                        <a:t>da una RC verso terzi</a:t>
                      </a:r>
                      <a:endParaRPr lang="it-IT" sz="1800" b="0" strike="noStrike" spc="-1" dirty="0">
                        <a:solidFill>
                          <a:schemeClr val="tx1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892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it-IT" sz="1400" b="1" strike="noStrike" spc="-1" dirty="0">
                          <a:solidFill>
                            <a:schemeClr val="tx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mfortaa"/>
                          <a:ea typeface="Comfortaa"/>
                        </a:rPr>
                        <a:t>Black out </a:t>
                      </a:r>
                      <a:r>
                        <a:rPr lang="it-IT" sz="14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mfortaa"/>
                          <a:ea typeface="Comfortaa"/>
                        </a:rPr>
                        <a:t>e blocco delle celle frigorifere </a:t>
                      </a:r>
                      <a:endParaRPr lang="it-IT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it-IT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mfortaa"/>
                          <a:ea typeface="Comfortaa"/>
                        </a:rPr>
                        <a:t>S</a:t>
                      </a:r>
                      <a:endParaRPr lang="it-IT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it-IT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omfortaa"/>
                          <a:ea typeface="Comfortaa"/>
                        </a:rPr>
                        <a:t>Teniamo sempre a disposizione un generatore di energia elettrica di riserva.</a:t>
                      </a:r>
                      <a:endParaRPr lang="it-IT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91080" marR="9108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4270320" y="2198160"/>
            <a:ext cx="473400" cy="25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2" name="CustomShape 2"/>
          <p:cNvSpPr/>
          <p:nvPr/>
        </p:nvSpPr>
        <p:spPr>
          <a:xfrm>
            <a:off x="706680" y="566640"/>
            <a:ext cx="1779840" cy="353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/>
          <a:lstStyle/>
          <a:p>
            <a:pPr>
              <a:lnSpc>
                <a:spcPct val="100000"/>
              </a:lnSpc>
            </a:pPr>
            <a:r>
              <a:rPr lang="it-IT" sz="1400" b="0" strike="noStrike" spc="-1">
                <a:solidFill>
                  <a:srgbClr val="6D9EEB"/>
                </a:solidFill>
                <a:uFill>
                  <a:solidFill>
                    <a:srgbClr val="FFFFFF"/>
                  </a:solidFill>
                </a:uFill>
                <a:latin typeface="Abadi MT Condensed Extra Bold"/>
                <a:ea typeface="Alfa Slab One"/>
              </a:rPr>
              <a:t>CONCLUSIONE</a:t>
            </a:r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CustomShape 3"/>
          <p:cNvSpPr/>
          <p:nvPr/>
        </p:nvSpPr>
        <p:spPr>
          <a:xfrm>
            <a:off x="706680" y="1006560"/>
            <a:ext cx="7600320" cy="402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/>
          <a:lstStyle/>
          <a:p>
            <a:pPr algn="just">
              <a:lnSpc>
                <a:spcPct val="150000"/>
              </a:lnSpc>
            </a:pPr>
            <a:r>
              <a:rPr lang="it-IT" sz="1300" b="0" strike="noStrike" spc="-1" dirty="0">
                <a:uFill>
                  <a:solidFill>
                    <a:srgbClr val="FFFFFF"/>
                  </a:solidFill>
                </a:uFill>
                <a:latin typeface="Comfortaa"/>
                <a:ea typeface="Comfortaa"/>
              </a:rPr>
              <a:t>Abbiamo compreso </a:t>
            </a:r>
            <a:r>
              <a:rPr lang="it-IT" sz="1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fortaa"/>
                <a:ea typeface="Comfortaa"/>
              </a:rPr>
              <a:t>grazie a questo progetto che i rischi di un’attività sono vari e occuparsene diventa molto importante.</a:t>
            </a:r>
            <a:endParaRPr lang="it-IT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50000"/>
              </a:lnSpc>
            </a:pPr>
            <a:r>
              <a:rPr lang="it-IT" sz="1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fortaa"/>
                <a:ea typeface="Comfortaa"/>
              </a:rPr>
              <a:t>Per tutti i danni evidenziati, siamo riusciti a trovare una soluzione efficace anche se non sempre in modo immediato.</a:t>
            </a:r>
            <a:endParaRPr lang="it-IT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50000"/>
              </a:lnSpc>
            </a:pPr>
            <a:r>
              <a:rPr lang="it-IT" sz="1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fortaa"/>
                <a:ea typeface="Comfortaa"/>
              </a:rPr>
              <a:t>Grazie a questo si comprende l’importanza del Risk Manager all’interno di un’impresa.</a:t>
            </a:r>
            <a:endParaRPr lang="it-IT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50000"/>
              </a:lnSpc>
            </a:pPr>
            <a:r>
              <a:rPr lang="it-IT" sz="1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fortaa"/>
                <a:ea typeface="Comfortaa"/>
              </a:rPr>
              <a:t>Questa figura si occupa dell’analisi e della gestione dei rischi d’impresa. Identifica, anticipa e risolve le criticità che possono danneggiare un'azienda o un'organizzazione - dal punto di vista finanziario, operativo o della sicurezza.</a:t>
            </a:r>
            <a:endParaRPr lang="it-IT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50000"/>
              </a:lnSpc>
            </a:pPr>
            <a:endParaRPr lang="it-IT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50000"/>
              </a:lnSpc>
            </a:pPr>
            <a:r>
              <a:rPr lang="it-IT" sz="1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mfortaa"/>
                <a:ea typeface="Comfortaa"/>
              </a:rPr>
              <a:t>Sappiamo anche, però, che esistono alcuni tipi di rischio contenibili, ma non assicurabili (e difficilmente calcolabili), riferiti all’attività aziendale.</a:t>
            </a:r>
            <a:endParaRPr lang="it-IT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405</Words>
  <Application>Microsoft Office PowerPoint</Application>
  <PresentationFormat>Presentazione su schermo (16:9)</PresentationFormat>
  <Paragraphs>41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5</vt:i4>
      </vt:variant>
    </vt:vector>
  </HeadingPairs>
  <TitlesOfParts>
    <vt:vector size="13" baseType="lpstr">
      <vt:lpstr>Abadi MT Condensed Extra Bold</vt:lpstr>
      <vt:lpstr>Arial</vt:lpstr>
      <vt:lpstr>Comfortaa</vt:lpstr>
      <vt:lpstr>Symbol</vt:lpstr>
      <vt:lpstr>Times New Roman</vt:lpstr>
      <vt:lpstr>Wingdings</vt:lpstr>
      <vt:lpstr>Office Theme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NUVOLA s.n.c.</dc:title>
  <dc:subject/>
  <dc:creator>Utente</dc:creator>
  <dc:description/>
  <cp:lastModifiedBy>Simona</cp:lastModifiedBy>
  <cp:revision>5</cp:revision>
  <dcterms:modified xsi:type="dcterms:W3CDTF">2019-05-25T21:33:49Z</dcterms:modified>
  <dc:language>it-IT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5</vt:i4>
  </property>
  <property fmtid="{D5CDD505-2E9C-101B-9397-08002B2CF9AE}" pid="8" name="PresentationFormat">
    <vt:lpwstr>Presentazione su schermo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5</vt:i4>
  </property>
</Properties>
</file>