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19A94B-E8E1-4EC9-8620-789B2EC1C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9549365-633C-4ECF-B03D-992B336A0E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8A5529-7E1C-4DE5-B819-B85E5AADE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3310-EE4F-4C75-B970-660A118F4BBE}" type="datetimeFigureOut">
              <a:rPr lang="en-GB" smtClean="0"/>
              <a:pPr/>
              <a:t>19/05/2019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8F3DD15-0562-4287-8841-8120CB112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EFC7A8-7A40-4389-A907-A2EBD935F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9DE9-EADA-4E29-AB37-B9A3BC83072B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07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B6D1A5-A184-4176-B130-70A6B5334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AB14F4F-BCD3-4E86-8F19-F9C145C42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3D47288-3AF4-4BB2-A55F-EA013D282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3310-EE4F-4C75-B970-660A118F4BBE}" type="datetimeFigureOut">
              <a:rPr lang="en-GB" smtClean="0"/>
              <a:pPr/>
              <a:t>19/05/2019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159E08-4BF8-41A6-B85B-D192A65E4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A05CD49-B4D2-426E-BD51-3AEFF4747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9DE9-EADA-4E29-AB37-B9A3BC83072B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317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9740AE9-3884-4F5A-853C-4F2FEE35B5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CA83760-118A-4CB9-B0E8-99152F7804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D6BF04-651C-4CC0-ABF6-C3325B3A5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3310-EE4F-4C75-B970-660A118F4BBE}" type="datetimeFigureOut">
              <a:rPr lang="en-GB" smtClean="0"/>
              <a:pPr/>
              <a:t>19/05/2019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7F20738-9518-4F23-8D5F-DB5B27342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4F7644-650F-4AA0-B347-F235D0281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9DE9-EADA-4E29-AB37-B9A3BC83072B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574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BFD96F-D208-45ED-A68D-0C413F008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C1D5AC-AA38-4D77-96B5-FEED22A39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D0D1D03-C49D-4DA7-BD6B-7ECC198E6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3310-EE4F-4C75-B970-660A118F4BBE}" type="datetimeFigureOut">
              <a:rPr lang="en-GB" smtClean="0"/>
              <a:pPr/>
              <a:t>19/05/2019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3233463-37D1-47C2-827D-46FF8141A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85575C-9850-4ED2-9B6E-FAE0B4502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9DE9-EADA-4E29-AB37-B9A3BC83072B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C806DA-CAEE-4A06-AC65-31573D657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B2EA6DB-4FF2-459A-9884-143148014D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06558D3-D869-4805-B6B2-74D1DEA3A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3310-EE4F-4C75-B970-660A118F4BBE}" type="datetimeFigureOut">
              <a:rPr lang="en-GB" smtClean="0"/>
              <a:pPr/>
              <a:t>19/05/2019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9026AA5-BF28-4573-9CCE-B8BE16E00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08397D7-7639-4D2E-B3EE-7829D27DC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9DE9-EADA-4E29-AB37-B9A3BC83072B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379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17D7D3-0CBC-4418-A9E3-07099E16E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A440D3-6833-4691-B82A-AE310411CF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0FDD9A2-0BAA-46A4-A180-5C351F233E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279FA8-0BD3-4BDC-95FE-4F2CE3711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3310-EE4F-4C75-B970-660A118F4BBE}" type="datetimeFigureOut">
              <a:rPr lang="en-GB" smtClean="0"/>
              <a:pPr/>
              <a:t>19/05/2019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E8B28DB-3310-4EE1-AD1B-5A66A428F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EA1B5DB-18CF-42D3-8DA2-A0FBF549C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9DE9-EADA-4E29-AB37-B9A3BC83072B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07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4CDB74-3FB3-42DB-896B-C776F1769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3006239-0D7E-4582-A22A-FDC7C8058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4D3941E-1F2A-4FA0-B105-3DCE4EC1EA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6250219-4D0E-4168-B81B-110A9B256A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23EA340E-5AE6-4B0B-A7AF-7FA9B93860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BB6EB44-5C98-430E-AA52-3624616D6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3310-EE4F-4C75-B970-660A118F4BBE}" type="datetimeFigureOut">
              <a:rPr lang="en-GB" smtClean="0"/>
              <a:pPr/>
              <a:t>19/05/2019</a:t>
            </a:fld>
            <a:endParaRPr lang="en-GB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71BAE39-580C-42A3-AB65-E226E0857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4714D40-9CAF-4D82-B809-1823ECD9D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9DE9-EADA-4E29-AB37-B9A3BC83072B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980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815CD3-2FEF-4CE1-9F32-34AC1BF59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20849FE-66C1-4BE1-84BA-32BF1A7CE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3310-EE4F-4C75-B970-660A118F4BBE}" type="datetimeFigureOut">
              <a:rPr lang="en-GB" smtClean="0"/>
              <a:pPr/>
              <a:t>19/05/2019</a:t>
            </a:fld>
            <a:endParaRPr lang="en-GB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3D01504-9FDF-4580-A913-6094A4DB3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0F5901D-FAC1-4287-8565-AD4615136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9DE9-EADA-4E29-AB37-B9A3BC83072B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6615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E913EAD-0E57-4883-8F25-5703C536A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3310-EE4F-4C75-B970-660A118F4BBE}" type="datetimeFigureOut">
              <a:rPr lang="en-GB" smtClean="0"/>
              <a:pPr/>
              <a:t>19/05/2019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839E3A6-E651-4BEC-952A-D2C85377C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9D243EAB-D9B8-4A27-9B8F-96B03C1C8F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9DE9-EADA-4E29-AB37-B9A3BC83072B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06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E1B3B07-CB76-4ED3-9B07-40348E5BC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98EE51-F6DB-43D3-A298-F87DC49E15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0C93D78-5C44-4CE2-83EF-D35BB8D621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E18276C-B4F7-4344-A2F8-A1613E303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3310-EE4F-4C75-B970-660A118F4BBE}" type="datetimeFigureOut">
              <a:rPr lang="en-GB" smtClean="0"/>
              <a:pPr/>
              <a:t>19/05/2019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EBDEFC1-9994-41CE-AD55-344387B51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D17D6CD-D52B-4CAB-9719-3C228404E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9DE9-EADA-4E29-AB37-B9A3BC83072B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87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DF4E9B-4FA2-4477-AEF9-9FAC69690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5304B9B-BC07-481F-8BC0-C785F8EE05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91F63EE-B719-4AE9-8961-9640784FF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70BBF68-7EC0-4097-9280-E4E375CC6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D3310-EE4F-4C75-B970-660A118F4BBE}" type="datetimeFigureOut">
              <a:rPr lang="en-GB" smtClean="0"/>
              <a:pPr/>
              <a:t>19/05/2019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465190C-D95E-488C-9212-7FB626079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2212932-3739-4BE7-B0C7-68F179ADB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9DE9-EADA-4E29-AB37-B9A3BC83072B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77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B062A93-EFA1-4300-B285-F1EA9564D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GB"/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276FA2A-B19A-48FF-9C0A-29111760A7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6A62A55-56E4-4423-BDF8-4556777CEF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D3310-EE4F-4C75-B970-660A118F4BBE}" type="datetimeFigureOut">
              <a:rPr lang="en-GB" smtClean="0"/>
              <a:pPr/>
              <a:t>19/05/2019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B5AA9D-7A04-4EAE-B746-6E82C8CBB5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55784A2-7288-48B8-993B-798AC3C219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79DE9-EADA-4E29-AB37-B9A3BC83072B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31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76ABE248-158E-4DD2-9293-5D8390F0AF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21" t="40059" r="63103" b="27324"/>
          <a:stretch/>
        </p:blipFill>
        <p:spPr>
          <a:xfrm>
            <a:off x="-139911" y="-1"/>
            <a:ext cx="12331911" cy="6858001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CCC43E0D-13DA-4FCE-9B25-28E4A36D5D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7200" b="1" dirty="0"/>
              <a:t>COMPAGNIA AEREA </a:t>
            </a:r>
            <a:br>
              <a:rPr lang="en-GB" sz="7200" b="1" dirty="0"/>
            </a:br>
            <a:r>
              <a:rPr lang="en-GB" sz="7200" b="1" dirty="0"/>
              <a:t>Kop-airlines</a:t>
            </a:r>
          </a:p>
        </p:txBody>
      </p:sp>
    </p:spTree>
    <p:extLst>
      <p:ext uri="{BB962C8B-B14F-4D97-AF65-F5344CB8AC3E}">
        <p14:creationId xmlns:p14="http://schemas.microsoft.com/office/powerpoint/2010/main" val="1073521722"/>
      </p:ext>
    </p:extLst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F93D1473-D265-4EE9-8FAE-28A8CEBB22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21" t="40059" r="63103" b="27324"/>
          <a:stretch/>
        </p:blipFill>
        <p:spPr>
          <a:xfrm>
            <a:off x="-139911" y="0"/>
            <a:ext cx="12331911" cy="6858001"/>
          </a:xfrm>
          <a:prstGeom prst="rect">
            <a:avLst/>
          </a:prstGeom>
        </p:spPr>
      </p:pic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14754" y="1286363"/>
            <a:ext cx="10515600" cy="4351338"/>
          </a:xfrm>
          <a:noFill/>
        </p:spPr>
        <p:txBody>
          <a:bodyPr/>
          <a:lstStyle/>
          <a:p>
            <a:pPr>
              <a:buNone/>
            </a:pPr>
            <a:r>
              <a:rPr lang="it-IT" sz="2600" dirty="0"/>
              <a:t>Gestendo una compagnia di voli, abbiamo la responsabilità di prevenire ogni tipo di rischio e tutelare i nostri clienti in modo garantire la miglior esperienza di viaggio possibile. Da sempre siamo affiancati da un </a:t>
            </a:r>
            <a:r>
              <a:rPr lang="it-IT" sz="2600" dirty="0" err="1"/>
              <a:t>risk</a:t>
            </a:r>
            <a:r>
              <a:rPr lang="it-IT" sz="2600" dirty="0"/>
              <a:t> manager, per mettere al primo posto la sicurezza di chi sceglie di viaggiare con noi. </a:t>
            </a:r>
          </a:p>
          <a:p>
            <a:pPr>
              <a:buNone/>
            </a:pPr>
            <a:endParaRPr lang="it-IT" dirty="0"/>
          </a:p>
          <a:p>
            <a:pPr>
              <a:buNone/>
            </a:pPr>
            <a:r>
              <a:rPr lang="it-IT" b="1" dirty="0"/>
              <a:t>Scegli di viaggiare con noi, scegli di viaggiare sicuro. </a:t>
            </a:r>
          </a:p>
          <a:p>
            <a:pPr>
              <a:buNone/>
            </a:pPr>
            <a:r>
              <a:rPr lang="it-IT" b="1" dirty="0"/>
              <a:t>KOP-AIRLINES, un nome, una garanzia.</a:t>
            </a:r>
          </a:p>
        </p:txBody>
      </p:sp>
    </p:spTree>
  </p:cSld>
  <p:clrMapOvr>
    <a:masterClrMapping/>
  </p:clrMapOvr>
  <p:transition>
    <p:push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B95D07EF-AC03-4B51-B687-114728068AC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21" t="40059" r="63103" b="27324"/>
          <a:stretch/>
        </p:blipFill>
        <p:spPr>
          <a:xfrm>
            <a:off x="-139911" y="0"/>
            <a:ext cx="12331911" cy="6858001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7256D9FE-BE30-4B7E-A9DA-0C8E5027E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dirty="0" err="1">
                <a:latin typeface="Abadi" panose="020B0604020104020204" pitchFamily="34" charset="0"/>
              </a:rPr>
              <a:t>Presentazione</a:t>
            </a:r>
            <a:endParaRPr lang="en-GB" dirty="0">
              <a:latin typeface="Abadi" panose="020B0604020104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78CB35-E15B-4993-A473-F587BCC64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GB" sz="4400" b="1" dirty="0">
                <a:latin typeface="Abadi" panose="020B0604020104020204" pitchFamily="34" charset="0"/>
              </a:rPr>
              <a:t>Kop-airlines è una </a:t>
            </a:r>
            <a:r>
              <a:rPr lang="en-GB" sz="4400" b="1" dirty="0" err="1">
                <a:latin typeface="Abadi" panose="020B0604020104020204" pitchFamily="34" charset="0"/>
              </a:rPr>
              <a:t>compagnia</a:t>
            </a:r>
            <a:r>
              <a:rPr lang="en-GB" sz="4400" b="1" dirty="0">
                <a:latin typeface="Abadi" panose="020B0604020104020204" pitchFamily="34" charset="0"/>
              </a:rPr>
              <a:t> </a:t>
            </a:r>
            <a:r>
              <a:rPr lang="en-GB" sz="4400" b="1" dirty="0" err="1">
                <a:latin typeface="Abadi" panose="020B0604020104020204" pitchFamily="34" charset="0"/>
              </a:rPr>
              <a:t>aerea</a:t>
            </a:r>
            <a:r>
              <a:rPr lang="en-GB" sz="4400" b="1" dirty="0">
                <a:latin typeface="Abadi" panose="020B0604020104020204" pitchFamily="34" charset="0"/>
              </a:rPr>
              <a:t> con Certificato di </a:t>
            </a:r>
            <a:r>
              <a:rPr lang="en-GB" sz="4400" b="1" dirty="0" err="1">
                <a:latin typeface="Abadi" panose="020B0604020104020204" pitchFamily="34" charset="0"/>
              </a:rPr>
              <a:t>Operatore</a:t>
            </a:r>
            <a:r>
              <a:rPr lang="en-GB" sz="4400" b="1" dirty="0">
                <a:latin typeface="Abadi" panose="020B0604020104020204" pitchFamily="34" charset="0"/>
              </a:rPr>
              <a:t> </a:t>
            </a:r>
            <a:r>
              <a:rPr lang="en-GB" sz="4400" b="1" dirty="0" err="1">
                <a:latin typeface="Abadi" panose="020B0604020104020204" pitchFamily="34" charset="0"/>
              </a:rPr>
              <a:t>Aereo</a:t>
            </a:r>
            <a:r>
              <a:rPr lang="en-GB" sz="4400" b="1" dirty="0">
                <a:latin typeface="Abadi" panose="020B0604020104020204" pitchFamily="34" charset="0"/>
              </a:rPr>
              <a:t> di </a:t>
            </a:r>
            <a:r>
              <a:rPr lang="en-GB" sz="4400" b="1" dirty="0" err="1">
                <a:latin typeface="Abadi" panose="020B0604020104020204" pitchFamily="34" charset="0"/>
              </a:rPr>
              <a:t>trasporto</a:t>
            </a:r>
            <a:r>
              <a:rPr lang="en-GB" sz="4400" b="1" dirty="0">
                <a:latin typeface="Abadi" panose="020B0604020104020204" pitchFamily="34" charset="0"/>
              </a:rPr>
              <a:t> </a:t>
            </a:r>
            <a:r>
              <a:rPr lang="en-GB" sz="4400" b="1" dirty="0" err="1">
                <a:latin typeface="Abadi" panose="020B0604020104020204" pitchFamily="34" charset="0"/>
              </a:rPr>
              <a:t>pubblico</a:t>
            </a:r>
            <a:r>
              <a:rPr lang="en-GB" sz="4400" b="1" dirty="0">
                <a:latin typeface="Abadi" panose="020B0604020104020204" pitchFamily="34" charset="0"/>
              </a:rPr>
              <a:t> </a:t>
            </a:r>
            <a:r>
              <a:rPr lang="en-GB" sz="4400" b="1" dirty="0" err="1">
                <a:latin typeface="Abadi" panose="020B0604020104020204" pitchFamily="34" charset="0"/>
              </a:rPr>
              <a:t>rilasciato</a:t>
            </a:r>
            <a:r>
              <a:rPr lang="en-GB" sz="4400" b="1" dirty="0">
                <a:latin typeface="Abadi" panose="020B0604020104020204" pitchFamily="34" charset="0"/>
              </a:rPr>
              <a:t> dal </a:t>
            </a:r>
            <a:r>
              <a:rPr lang="en-GB" sz="4400" b="1" dirty="0" err="1">
                <a:latin typeface="Abadi" panose="020B0604020104020204" pitchFamily="34" charset="0"/>
              </a:rPr>
              <a:t>Ministero</a:t>
            </a:r>
            <a:r>
              <a:rPr lang="en-GB" sz="4400" b="1" dirty="0">
                <a:latin typeface="Abadi" panose="020B0604020104020204" pitchFamily="34" charset="0"/>
              </a:rPr>
              <a:t> </a:t>
            </a:r>
            <a:r>
              <a:rPr lang="en-GB" sz="4400" b="1" dirty="0" err="1">
                <a:latin typeface="Abadi" panose="020B0604020104020204" pitchFamily="34" charset="0"/>
              </a:rPr>
              <a:t>dei</a:t>
            </a:r>
            <a:r>
              <a:rPr lang="en-GB" sz="4400" b="1" dirty="0">
                <a:latin typeface="Abadi" panose="020B0604020104020204" pitchFamily="34" charset="0"/>
              </a:rPr>
              <a:t> </a:t>
            </a:r>
            <a:r>
              <a:rPr lang="en-GB" sz="4400" b="1" dirty="0" err="1">
                <a:latin typeface="Abadi" panose="020B0604020104020204" pitchFamily="34" charset="0"/>
              </a:rPr>
              <a:t>Trasporti</a:t>
            </a:r>
            <a:r>
              <a:rPr lang="en-GB" sz="4400" b="1" dirty="0">
                <a:latin typeface="Abadi" panose="020B0604020104020204" pitchFamily="34" charset="0"/>
              </a:rPr>
              <a:t> </a:t>
            </a:r>
            <a:r>
              <a:rPr lang="en-GB" sz="4400" b="1" dirty="0" err="1">
                <a:latin typeface="Abadi" panose="020B0604020104020204" pitchFamily="34" charset="0"/>
              </a:rPr>
              <a:t>Italiano</a:t>
            </a:r>
            <a:r>
              <a:rPr lang="en-GB" sz="4400" b="1" dirty="0">
                <a:latin typeface="Abadi" panose="020B0604020104020204" pitchFamily="34" charset="0"/>
              </a:rPr>
              <a:t> </a:t>
            </a:r>
            <a:r>
              <a:rPr lang="en-GB" sz="4400" b="1" dirty="0" err="1">
                <a:latin typeface="Abadi" panose="020B0604020104020204" pitchFamily="34" charset="0"/>
              </a:rPr>
              <a:t>nel</a:t>
            </a:r>
            <a:r>
              <a:rPr lang="en-GB" sz="4400" b="1" dirty="0">
                <a:latin typeface="Abadi" panose="020B0604020104020204" pitchFamily="34" charset="0"/>
              </a:rPr>
              <a:t> 1987 secondo le normative </a:t>
            </a:r>
            <a:r>
              <a:rPr lang="en-GB" sz="4400" b="1" dirty="0" err="1">
                <a:latin typeface="Abadi" panose="020B0604020104020204" pitchFamily="34" charset="0"/>
              </a:rPr>
              <a:t>europee</a:t>
            </a:r>
            <a:r>
              <a:rPr lang="en-GB" sz="4400" b="1" dirty="0">
                <a:latin typeface="Abadi" panose="020B0604020104020204" pitchFamily="34" charset="0"/>
              </a:rPr>
              <a:t>. </a:t>
            </a:r>
          </a:p>
          <a:p>
            <a:pPr marL="0" indent="0">
              <a:buNone/>
            </a:pPr>
            <a:r>
              <a:rPr lang="en-GB" sz="4400" b="1" dirty="0">
                <a:latin typeface="Abadi" panose="020B0604020104020204" pitchFamily="34" charset="0"/>
              </a:rPr>
              <a:t>Questa </a:t>
            </a:r>
            <a:r>
              <a:rPr lang="en-GB" sz="4400" b="1" dirty="0" err="1">
                <a:latin typeface="Abadi" panose="020B0604020104020204" pitchFamily="34" charset="0"/>
              </a:rPr>
              <a:t>compagnia</a:t>
            </a:r>
            <a:r>
              <a:rPr lang="en-GB" sz="4400" b="1" dirty="0">
                <a:latin typeface="Abadi" panose="020B0604020104020204" pitchFamily="34" charset="0"/>
              </a:rPr>
              <a:t> è </a:t>
            </a:r>
            <a:r>
              <a:rPr lang="en-GB" sz="4400" b="1" dirty="0" err="1">
                <a:latin typeface="Abadi" panose="020B0604020104020204" pitchFamily="34" charset="0"/>
              </a:rPr>
              <a:t>nata</a:t>
            </a:r>
            <a:r>
              <a:rPr lang="en-GB" sz="4400" b="1" dirty="0">
                <a:latin typeface="Abadi" panose="020B0604020104020204" pitchFamily="34" charset="0"/>
              </a:rPr>
              <a:t> </a:t>
            </a:r>
            <a:r>
              <a:rPr lang="en-GB" sz="4400" b="1" dirty="0" err="1">
                <a:latin typeface="Abadi" panose="020B0604020104020204" pitchFamily="34" charset="0"/>
              </a:rPr>
              <a:t>dalla</a:t>
            </a:r>
            <a:r>
              <a:rPr lang="en-GB" sz="4400" b="1" dirty="0">
                <a:latin typeface="Abadi" panose="020B0604020104020204" pitchFamily="34" charset="0"/>
              </a:rPr>
              <a:t> </a:t>
            </a:r>
            <a:r>
              <a:rPr lang="en-GB" sz="4400" b="1" dirty="0" err="1">
                <a:latin typeface="Abadi" panose="020B0604020104020204" pitchFamily="34" charset="0"/>
              </a:rPr>
              <a:t>fusione</a:t>
            </a:r>
            <a:r>
              <a:rPr lang="en-GB" sz="4400" b="1" dirty="0">
                <a:latin typeface="Abadi" panose="020B0604020104020204" pitchFamily="34" charset="0"/>
              </a:rPr>
              <a:t> di due </a:t>
            </a:r>
            <a:r>
              <a:rPr lang="en-GB" sz="4400" b="1" dirty="0" err="1">
                <a:latin typeface="Abadi" panose="020B0604020104020204" pitchFamily="34" charset="0"/>
              </a:rPr>
              <a:t>società</a:t>
            </a:r>
            <a:r>
              <a:rPr lang="en-GB" sz="4400" b="1" dirty="0">
                <a:latin typeface="Abadi" panose="020B0604020104020204" pitchFamily="34" charset="0"/>
              </a:rPr>
              <a:t> </a:t>
            </a:r>
            <a:r>
              <a:rPr lang="en-GB" sz="4400" b="1" dirty="0" err="1">
                <a:latin typeface="Abadi" panose="020B0604020104020204" pitchFamily="34" charset="0"/>
              </a:rPr>
              <a:t>impegnate</a:t>
            </a:r>
            <a:r>
              <a:rPr lang="en-GB" sz="4400" b="1" dirty="0">
                <a:latin typeface="Abadi" panose="020B0604020104020204" pitchFamily="34" charset="0"/>
              </a:rPr>
              <a:t> </a:t>
            </a:r>
            <a:r>
              <a:rPr lang="en-GB" sz="4400" b="1" dirty="0" err="1">
                <a:latin typeface="Abadi" panose="020B0604020104020204" pitchFamily="34" charset="0"/>
              </a:rPr>
              <a:t>nel</a:t>
            </a:r>
            <a:r>
              <a:rPr lang="en-GB" sz="4400" b="1" dirty="0">
                <a:latin typeface="Abadi" panose="020B0604020104020204" pitchFamily="34" charset="0"/>
              </a:rPr>
              <a:t> </a:t>
            </a:r>
            <a:r>
              <a:rPr lang="en-GB" sz="4400" b="1" dirty="0" err="1">
                <a:latin typeface="Abadi" panose="020B0604020104020204" pitchFamily="34" charset="0"/>
              </a:rPr>
              <a:t>settore</a:t>
            </a:r>
            <a:r>
              <a:rPr lang="en-GB" sz="4400" b="1" dirty="0">
                <a:latin typeface="Abadi" panose="020B0604020104020204" pitchFamily="34" charset="0"/>
              </a:rPr>
              <a:t> </a:t>
            </a:r>
            <a:r>
              <a:rPr lang="en-GB" sz="4400" b="1" dirty="0" err="1">
                <a:latin typeface="Abadi" panose="020B0604020104020204" pitchFamily="34" charset="0"/>
              </a:rPr>
              <a:t>aereo</a:t>
            </a:r>
            <a:r>
              <a:rPr lang="en-GB" sz="4400" b="1" dirty="0">
                <a:latin typeface="Abadi" panose="020B0604020104020204" pitchFamily="34" charset="0"/>
              </a:rPr>
              <a:t> a </a:t>
            </a:r>
            <a:r>
              <a:rPr lang="en-GB" sz="4400" b="1" dirty="0" err="1">
                <a:latin typeface="Abadi" panose="020B0604020104020204" pitchFamily="34" charset="0"/>
              </a:rPr>
              <a:t>partire</a:t>
            </a:r>
            <a:r>
              <a:rPr lang="en-GB" sz="4400" b="1" dirty="0">
                <a:latin typeface="Abadi" panose="020B0604020104020204" pitchFamily="34" charset="0"/>
              </a:rPr>
              <a:t> </a:t>
            </a:r>
            <a:r>
              <a:rPr lang="en-GB" sz="4400" b="1" dirty="0" err="1">
                <a:latin typeface="Abadi" panose="020B0604020104020204" pitchFamily="34" charset="0"/>
              </a:rPr>
              <a:t>dagli</a:t>
            </a:r>
            <a:r>
              <a:rPr lang="en-GB" sz="4400" b="1" dirty="0">
                <a:latin typeface="Abadi" panose="020B0604020104020204" pitchFamily="34" charset="0"/>
              </a:rPr>
              <a:t> </a:t>
            </a:r>
            <a:r>
              <a:rPr lang="en-GB" sz="4400" b="1" dirty="0" err="1">
                <a:latin typeface="Abadi" panose="020B0604020104020204" pitchFamily="34" charset="0"/>
              </a:rPr>
              <a:t>anni</a:t>
            </a:r>
            <a:r>
              <a:rPr lang="en-GB" sz="4400" b="1" dirty="0">
                <a:latin typeface="Abadi" panose="020B0604020104020204" pitchFamily="34" charset="0"/>
              </a:rPr>
              <a:t> ’60. </a:t>
            </a:r>
            <a:r>
              <a:rPr lang="en-GB" sz="4400" b="1" dirty="0" err="1">
                <a:latin typeface="Abadi" panose="020B0604020104020204" pitchFamily="34" charset="0"/>
              </a:rPr>
              <a:t>Fondata</a:t>
            </a:r>
            <a:r>
              <a:rPr lang="en-GB" sz="4400" b="1" dirty="0">
                <a:latin typeface="Abadi" panose="020B0604020104020204" pitchFamily="34" charset="0"/>
              </a:rPr>
              <a:t> in Italia con </a:t>
            </a:r>
            <a:r>
              <a:rPr lang="en-GB" sz="4400" b="1" dirty="0" err="1">
                <a:latin typeface="Abadi" panose="020B0604020104020204" pitchFamily="34" charset="0"/>
              </a:rPr>
              <a:t>sede</a:t>
            </a:r>
            <a:r>
              <a:rPr lang="en-GB" sz="4400" b="1" dirty="0">
                <a:latin typeface="Abadi" panose="020B0604020104020204" pitchFamily="34" charset="0"/>
              </a:rPr>
              <a:t> a Torino, </a:t>
            </a:r>
            <a:r>
              <a:rPr lang="en-GB" sz="4400" b="1" dirty="0" err="1">
                <a:latin typeface="Abadi" panose="020B0604020104020204" pitchFamily="34" charset="0"/>
              </a:rPr>
              <a:t>offre</a:t>
            </a:r>
            <a:r>
              <a:rPr lang="en-GB" sz="4400" b="1" dirty="0">
                <a:latin typeface="Abadi" panose="020B0604020104020204" pitchFamily="34" charset="0"/>
              </a:rPr>
              <a:t> ai </a:t>
            </a:r>
            <a:r>
              <a:rPr lang="en-GB" sz="4400" b="1" dirty="0" err="1">
                <a:latin typeface="Abadi" panose="020B0604020104020204" pitchFamily="34" charset="0"/>
              </a:rPr>
              <a:t>suoi</a:t>
            </a:r>
            <a:r>
              <a:rPr lang="en-GB" sz="4400" b="1" dirty="0">
                <a:latin typeface="Abadi" panose="020B0604020104020204" pitchFamily="34" charset="0"/>
              </a:rPr>
              <a:t> </a:t>
            </a:r>
            <a:r>
              <a:rPr lang="en-GB" sz="4400" b="1" dirty="0" err="1">
                <a:latin typeface="Abadi" panose="020B0604020104020204" pitchFamily="34" charset="0"/>
              </a:rPr>
              <a:t>clienti</a:t>
            </a:r>
            <a:r>
              <a:rPr lang="en-GB" sz="4400" b="1" dirty="0">
                <a:latin typeface="Abadi" panose="020B0604020104020204" pitchFamily="34" charset="0"/>
              </a:rPr>
              <a:t> </a:t>
            </a:r>
            <a:r>
              <a:rPr lang="en-GB" sz="4400" b="1" dirty="0" err="1">
                <a:latin typeface="Abadi" panose="020B0604020104020204" pitchFamily="34" charset="0"/>
              </a:rPr>
              <a:t>servizi</a:t>
            </a:r>
            <a:r>
              <a:rPr lang="en-GB" sz="4400" b="1" dirty="0">
                <a:latin typeface="Abadi" panose="020B0604020104020204" pitchFamily="34" charset="0"/>
              </a:rPr>
              <a:t> </a:t>
            </a:r>
            <a:r>
              <a:rPr lang="en-GB" sz="4400" b="1" dirty="0" err="1">
                <a:latin typeface="Abadi" panose="020B0604020104020204" pitchFamily="34" charset="0"/>
              </a:rPr>
              <a:t>efficienti</a:t>
            </a:r>
            <a:r>
              <a:rPr lang="en-GB" sz="4400" b="1" dirty="0">
                <a:latin typeface="Abadi" panose="020B0604020104020204" pitchFamily="34" charset="0"/>
              </a:rPr>
              <a:t> e </a:t>
            </a:r>
            <a:r>
              <a:rPr lang="en-GB" sz="4400" b="1" dirty="0" err="1">
                <a:latin typeface="Abadi" panose="020B0604020104020204" pitchFamily="34" charset="0"/>
              </a:rPr>
              <a:t>sicuri</a:t>
            </a:r>
            <a:r>
              <a:rPr lang="en-GB" sz="4400" b="1" dirty="0">
                <a:latin typeface="Abadi" panose="020B0604020104020204" pitchFamily="34" charset="0"/>
              </a:rPr>
              <a:t> da </a:t>
            </a:r>
            <a:r>
              <a:rPr lang="en-GB" sz="4400" b="1" dirty="0" err="1">
                <a:latin typeface="Abadi" panose="020B0604020104020204" pitchFamily="34" charset="0"/>
              </a:rPr>
              <a:t>più</a:t>
            </a:r>
            <a:r>
              <a:rPr lang="en-GB" sz="4400" b="1" dirty="0">
                <a:latin typeface="Abadi" panose="020B0604020104020204" pitchFamily="34" charset="0"/>
              </a:rPr>
              <a:t> di </a:t>
            </a:r>
            <a:r>
              <a:rPr lang="en-GB" sz="4400" b="1" dirty="0" err="1">
                <a:latin typeface="Abadi" panose="020B0604020104020204" pitchFamily="34" charset="0"/>
              </a:rPr>
              <a:t>trent’anni</a:t>
            </a:r>
            <a:r>
              <a:rPr lang="en-GB" sz="4400" b="1" dirty="0">
                <a:latin typeface="Abadi" panose="020B0604020104020204" pitchFamily="34" charset="0"/>
              </a:rPr>
              <a:t>.</a:t>
            </a:r>
          </a:p>
          <a:p>
            <a:pPr marL="0" indent="0">
              <a:buNone/>
            </a:pPr>
            <a:r>
              <a:rPr lang="en-GB" sz="4400" b="1" dirty="0" err="1">
                <a:latin typeface="Abadi" panose="020B0604020104020204" pitchFamily="34" charset="0"/>
              </a:rPr>
              <a:t>Abbiamo</a:t>
            </a:r>
            <a:r>
              <a:rPr lang="en-GB" sz="4400" b="1" dirty="0">
                <a:latin typeface="Abadi" panose="020B0604020104020204" pitchFamily="34" charset="0"/>
              </a:rPr>
              <a:t> una </a:t>
            </a:r>
            <a:r>
              <a:rPr lang="en-GB" sz="4400" b="1" dirty="0" err="1">
                <a:latin typeface="Abadi" panose="020B0604020104020204" pitchFamily="34" charset="0"/>
              </a:rPr>
              <a:t>grande</a:t>
            </a:r>
            <a:r>
              <a:rPr lang="en-GB" sz="4400" b="1" dirty="0">
                <a:latin typeface="Abadi" panose="020B0604020104020204" pitchFamily="34" charset="0"/>
              </a:rPr>
              <a:t> </a:t>
            </a:r>
            <a:r>
              <a:rPr lang="en-GB" sz="4400" b="1" dirty="0" err="1">
                <a:latin typeface="Abadi" panose="020B0604020104020204" pitchFamily="34" charset="0"/>
              </a:rPr>
              <a:t>esperienza</a:t>
            </a:r>
            <a:r>
              <a:rPr lang="en-GB" sz="4400" b="1" dirty="0">
                <a:latin typeface="Abadi" panose="020B0604020104020204" pitchFamily="34" charset="0"/>
              </a:rPr>
              <a:t> </a:t>
            </a:r>
            <a:r>
              <a:rPr lang="en-GB" sz="4400" b="1" dirty="0" err="1">
                <a:latin typeface="Abadi" panose="020B0604020104020204" pitchFamily="34" charset="0"/>
              </a:rPr>
              <a:t>nei</a:t>
            </a:r>
            <a:r>
              <a:rPr lang="en-GB" sz="4400" b="1" dirty="0">
                <a:latin typeface="Abadi" panose="020B0604020104020204" pitchFamily="34" charset="0"/>
              </a:rPr>
              <a:t> </a:t>
            </a:r>
            <a:r>
              <a:rPr lang="en-GB" sz="4400" b="1" dirty="0" err="1">
                <a:latin typeface="Abadi" panose="020B0604020104020204" pitchFamily="34" charset="0"/>
              </a:rPr>
              <a:t>viaggi</a:t>
            </a:r>
            <a:r>
              <a:rPr lang="en-GB" sz="4400" b="1" dirty="0">
                <a:latin typeface="Abadi" panose="020B0604020104020204" pitchFamily="34" charset="0"/>
              </a:rPr>
              <a:t> a </a:t>
            </a:r>
            <a:r>
              <a:rPr lang="en-GB" sz="4400" b="1" dirty="0" err="1">
                <a:latin typeface="Abadi" panose="020B0604020104020204" pitchFamily="34" charset="0"/>
              </a:rPr>
              <a:t>livello</a:t>
            </a:r>
            <a:r>
              <a:rPr lang="en-GB" sz="4400" b="1" dirty="0">
                <a:latin typeface="Abadi" panose="020B0604020104020204" pitchFamily="34" charset="0"/>
              </a:rPr>
              <a:t> </a:t>
            </a:r>
            <a:r>
              <a:rPr lang="en-GB" sz="4400" b="1" dirty="0" err="1">
                <a:latin typeface="Abadi" panose="020B0604020104020204" pitchFamily="34" charset="0"/>
              </a:rPr>
              <a:t>nazionale</a:t>
            </a:r>
            <a:r>
              <a:rPr lang="en-GB" sz="4400" b="1" dirty="0">
                <a:latin typeface="Abadi" panose="020B0604020104020204" pitchFamily="34" charset="0"/>
              </a:rPr>
              <a:t> ed </a:t>
            </a:r>
            <a:r>
              <a:rPr lang="en-GB" sz="4400" b="1" dirty="0" err="1">
                <a:latin typeface="Abadi" panose="020B0604020104020204" pitchFamily="34" charset="0"/>
              </a:rPr>
              <a:t>internazionale</a:t>
            </a:r>
            <a:r>
              <a:rPr lang="en-GB" sz="4400" b="1" dirty="0">
                <a:latin typeface="Abadi" panose="020B0604020104020204" pitchFamily="34" charset="0"/>
              </a:rPr>
              <a:t>, e la nostra </a:t>
            </a:r>
            <a:r>
              <a:rPr lang="en-GB" sz="4400" b="1" dirty="0" err="1">
                <a:latin typeface="Abadi" panose="020B0604020104020204" pitchFamily="34" charset="0"/>
              </a:rPr>
              <a:t>flotta</a:t>
            </a:r>
            <a:r>
              <a:rPr lang="en-GB" sz="4400" b="1" dirty="0">
                <a:latin typeface="Abadi" panose="020B0604020104020204" pitchFamily="34" charset="0"/>
              </a:rPr>
              <a:t> </a:t>
            </a:r>
            <a:r>
              <a:rPr lang="en-GB" sz="4400" b="1" dirty="0" err="1">
                <a:latin typeface="Abadi" panose="020B0604020104020204" pitchFamily="34" charset="0"/>
              </a:rPr>
              <a:t>gode</a:t>
            </a:r>
            <a:r>
              <a:rPr lang="en-GB" sz="4400" b="1" dirty="0">
                <a:latin typeface="Abadi" panose="020B0604020104020204" pitchFamily="34" charset="0"/>
              </a:rPr>
              <a:t> di un </a:t>
            </a:r>
            <a:r>
              <a:rPr lang="en-GB" sz="4400" b="1" dirty="0" err="1">
                <a:latin typeface="Abadi" panose="020B0604020104020204" pitchFamily="34" charset="0"/>
              </a:rPr>
              <a:t>personale</a:t>
            </a:r>
            <a:r>
              <a:rPr lang="en-GB" sz="4400" b="1" dirty="0">
                <a:latin typeface="Abadi" panose="020B0604020104020204" pitchFamily="34" charset="0"/>
              </a:rPr>
              <a:t> di alto </a:t>
            </a:r>
            <a:r>
              <a:rPr lang="en-GB" sz="4400" b="1" dirty="0" err="1">
                <a:latin typeface="Abadi" panose="020B0604020104020204" pitchFamily="34" charset="0"/>
              </a:rPr>
              <a:t>livello</a:t>
            </a:r>
            <a:r>
              <a:rPr lang="en-GB" sz="4400" b="1" dirty="0">
                <a:latin typeface="Abadi" panose="020B0604020104020204" pitchFamily="34" charset="0"/>
              </a:rPr>
              <a:t> </a:t>
            </a:r>
            <a:r>
              <a:rPr lang="en-GB" sz="4400" b="1" dirty="0" err="1">
                <a:latin typeface="Abadi" panose="020B0604020104020204" pitchFamily="34" charset="0"/>
              </a:rPr>
              <a:t>che</a:t>
            </a:r>
            <a:r>
              <a:rPr lang="en-GB" sz="4400" b="1" dirty="0">
                <a:latin typeface="Abadi" panose="020B0604020104020204" pitchFamily="34" charset="0"/>
              </a:rPr>
              <a:t> </a:t>
            </a:r>
            <a:r>
              <a:rPr lang="en-GB" sz="4400" b="1" dirty="0" err="1">
                <a:latin typeface="Abadi" panose="020B0604020104020204" pitchFamily="34" charset="0"/>
              </a:rPr>
              <a:t>svolge</a:t>
            </a:r>
            <a:r>
              <a:rPr lang="en-GB" sz="4400" b="1" dirty="0">
                <a:latin typeface="Abadi" panose="020B0604020104020204" pitchFamily="34" charset="0"/>
              </a:rPr>
              <a:t> </a:t>
            </a:r>
            <a:r>
              <a:rPr lang="en-GB" sz="4400" b="1" dirty="0" err="1">
                <a:latin typeface="Abadi" panose="020B0604020104020204" pitchFamily="34" charset="0"/>
              </a:rPr>
              <a:t>il</a:t>
            </a:r>
            <a:r>
              <a:rPr lang="en-GB" sz="4400" b="1" dirty="0">
                <a:latin typeface="Abadi" panose="020B0604020104020204" pitchFamily="34" charset="0"/>
              </a:rPr>
              <a:t> proprio </a:t>
            </a:r>
            <a:r>
              <a:rPr lang="en-GB" sz="4400" b="1" dirty="0" err="1">
                <a:latin typeface="Abadi" panose="020B0604020104020204" pitchFamily="34" charset="0"/>
              </a:rPr>
              <a:t>lavoro</a:t>
            </a:r>
            <a:r>
              <a:rPr lang="en-GB" sz="4400" b="1" dirty="0">
                <a:latin typeface="Abadi" panose="020B0604020104020204" pitchFamily="34" charset="0"/>
              </a:rPr>
              <a:t> con </a:t>
            </a:r>
            <a:r>
              <a:rPr lang="en-GB" sz="4400" b="1" dirty="0" err="1">
                <a:latin typeface="Abadi" panose="020B0604020104020204" pitchFamily="34" charset="0"/>
              </a:rPr>
              <a:t>professionalità</a:t>
            </a:r>
            <a:r>
              <a:rPr lang="en-GB" sz="4400" b="1" dirty="0">
                <a:latin typeface="Abadi" panose="020B0604020104020204" pitchFamily="34" charset="0"/>
              </a:rPr>
              <a:t> e </a:t>
            </a:r>
            <a:r>
              <a:rPr lang="en-GB" sz="4400" b="1" dirty="0" err="1">
                <a:latin typeface="Abadi" panose="020B0604020104020204" pitchFamily="34" charset="0"/>
              </a:rPr>
              <a:t>passione</a:t>
            </a:r>
            <a:r>
              <a:rPr lang="en-GB" sz="4400" b="1" dirty="0">
                <a:latin typeface="Abadi" panose="020B0604020104020204" pitchFamily="34" charset="0"/>
              </a:rPr>
              <a:t>.</a:t>
            </a:r>
          </a:p>
          <a:p>
            <a:pPr>
              <a:buNone/>
            </a:pPr>
            <a:r>
              <a:rPr lang="it-IT" sz="4400" b="1" dirty="0">
                <a:latin typeface="Abadi"/>
              </a:rPr>
              <a:t>Con la nostra compagnia puoi volare in tutta Europa a prezzi convenienti per </a:t>
            </a:r>
            <a:r>
              <a:rPr lang="it-IT" sz="4400" b="1" dirty="0" err="1">
                <a:latin typeface="Abadi"/>
              </a:rPr>
              <a:t>famiglie,gruppi</a:t>
            </a:r>
            <a:r>
              <a:rPr lang="it-IT" sz="4400" b="1" dirty="0">
                <a:latin typeface="Abadi"/>
              </a:rPr>
              <a:t> di amici e singoli desiderosi di viaggiare e di scoprire nuove città.</a:t>
            </a:r>
          </a:p>
          <a:p>
            <a:pPr>
              <a:buNone/>
            </a:pPr>
            <a:r>
              <a:rPr lang="it-IT" sz="4400" b="1" dirty="0">
                <a:latin typeface="Abadi"/>
              </a:rPr>
              <a:t>Puoi scegliere tra due diverse classi, in base ai comfort e alle vostre </a:t>
            </a:r>
            <a:r>
              <a:rPr lang="it-IT" sz="4400" b="1" dirty="0" err="1">
                <a:latin typeface="Abadi"/>
              </a:rPr>
              <a:t>esigenze:la</a:t>
            </a:r>
            <a:r>
              <a:rPr lang="it-IT" sz="4400" b="1" dirty="0">
                <a:latin typeface="Abadi"/>
              </a:rPr>
              <a:t> prima classe comprende 15 posti, la seconda 120. Per ulteriori informazioni visitare il sito www.kopairlines.it</a:t>
            </a:r>
          </a:p>
          <a:p>
            <a:pPr marL="0" indent="0">
              <a:buNone/>
            </a:pPr>
            <a:endParaRPr lang="en-GB" sz="26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317860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FC753E20-D331-455F-A01D-4AADCDA662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21" t="40059" r="63103" b="27324"/>
          <a:stretch/>
        </p:blipFill>
        <p:spPr>
          <a:xfrm>
            <a:off x="-139911" y="0"/>
            <a:ext cx="12331911" cy="6858001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0C04E01-20FB-4B6D-AB31-29D96D008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latin typeface="Abadi" panose="020B0604020104020204" pitchFamily="34" charset="0"/>
              </a:rPr>
              <a:t>Tratte</a:t>
            </a:r>
            <a:endParaRPr lang="en-GB" dirty="0">
              <a:latin typeface="Abadi" panose="020B0604020104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BB82EF-FB7E-46AE-A407-3AA7701DF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9354" y="492368"/>
            <a:ext cx="8024446" cy="636563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GB" dirty="0"/>
              <a:t>La nostra </a:t>
            </a:r>
            <a:r>
              <a:rPr lang="en-GB" dirty="0" err="1"/>
              <a:t>compagnia</a:t>
            </a:r>
            <a:r>
              <a:rPr lang="en-GB" dirty="0"/>
              <a:t> </a:t>
            </a:r>
            <a:r>
              <a:rPr lang="en-GB" dirty="0" err="1"/>
              <a:t>aerea</a:t>
            </a:r>
            <a:r>
              <a:rPr lang="en-GB" dirty="0"/>
              <a:t> </a:t>
            </a:r>
            <a:r>
              <a:rPr lang="en-GB" dirty="0" err="1"/>
              <a:t>offre</a:t>
            </a:r>
            <a:r>
              <a:rPr lang="en-GB" dirty="0"/>
              <a:t> </a:t>
            </a:r>
            <a:r>
              <a:rPr lang="en-GB" dirty="0" err="1"/>
              <a:t>un’ampia</a:t>
            </a:r>
            <a:r>
              <a:rPr lang="en-GB" dirty="0"/>
              <a:t> </a:t>
            </a:r>
            <a:r>
              <a:rPr lang="en-GB" dirty="0" err="1"/>
              <a:t>rete</a:t>
            </a:r>
            <a:r>
              <a:rPr lang="en-GB" dirty="0"/>
              <a:t> </a:t>
            </a:r>
            <a:r>
              <a:rPr lang="en-GB" dirty="0" err="1"/>
              <a:t>di</a:t>
            </a:r>
            <a:r>
              <a:rPr lang="en-GB" dirty="0"/>
              <a:t> </a:t>
            </a:r>
            <a:r>
              <a:rPr lang="en-GB" dirty="0" err="1"/>
              <a:t>collegamenti</a:t>
            </a:r>
            <a:r>
              <a:rPr lang="en-GB" dirty="0"/>
              <a:t> </a:t>
            </a:r>
            <a:r>
              <a:rPr lang="en-GB" dirty="0" err="1"/>
              <a:t>fra</a:t>
            </a:r>
            <a:r>
              <a:rPr lang="en-GB" dirty="0"/>
              <a:t> le </a:t>
            </a:r>
            <a:r>
              <a:rPr lang="en-GB" dirty="0" err="1"/>
              <a:t>principali</a:t>
            </a:r>
            <a:r>
              <a:rPr lang="en-GB" dirty="0"/>
              <a:t> </a:t>
            </a:r>
            <a:r>
              <a:rPr lang="en-GB" dirty="0" err="1"/>
              <a:t>città</a:t>
            </a:r>
            <a:r>
              <a:rPr lang="en-GB" dirty="0"/>
              <a:t> </a:t>
            </a:r>
            <a:r>
              <a:rPr lang="en-GB" dirty="0" err="1"/>
              <a:t>europee</a:t>
            </a:r>
            <a:r>
              <a:rPr lang="en-GB" dirty="0"/>
              <a:t>:</a:t>
            </a:r>
          </a:p>
          <a:p>
            <a:r>
              <a:rPr lang="en-GB" dirty="0"/>
              <a:t>Torino</a:t>
            </a:r>
          </a:p>
          <a:p>
            <a:r>
              <a:rPr lang="en-GB" dirty="0"/>
              <a:t>Roma</a:t>
            </a:r>
          </a:p>
          <a:p>
            <a:r>
              <a:rPr lang="en-GB" dirty="0" err="1"/>
              <a:t>Londra</a:t>
            </a:r>
            <a:r>
              <a:rPr lang="en-GB" dirty="0"/>
              <a:t> </a:t>
            </a:r>
          </a:p>
          <a:p>
            <a:r>
              <a:rPr lang="en-GB" dirty="0" err="1"/>
              <a:t>Berlino</a:t>
            </a:r>
            <a:endParaRPr lang="en-GB" dirty="0"/>
          </a:p>
          <a:p>
            <a:r>
              <a:rPr lang="en-GB" dirty="0" err="1"/>
              <a:t>Parigi</a:t>
            </a:r>
            <a:endParaRPr lang="en-GB" dirty="0"/>
          </a:p>
          <a:p>
            <a:r>
              <a:rPr lang="en-GB" dirty="0" err="1"/>
              <a:t>Mosca</a:t>
            </a:r>
            <a:endParaRPr lang="en-GB" dirty="0"/>
          </a:p>
          <a:p>
            <a:r>
              <a:rPr lang="en-GB" dirty="0"/>
              <a:t>Malta</a:t>
            </a:r>
          </a:p>
          <a:p>
            <a:r>
              <a:rPr lang="en-GB" dirty="0" err="1"/>
              <a:t>Lisbona</a:t>
            </a:r>
            <a:r>
              <a:rPr lang="en-GB" dirty="0"/>
              <a:t> </a:t>
            </a:r>
          </a:p>
          <a:p>
            <a:r>
              <a:rPr lang="en-GB" dirty="0" err="1"/>
              <a:t>Atene</a:t>
            </a:r>
            <a:endParaRPr lang="en-GB" dirty="0"/>
          </a:p>
          <a:p>
            <a:r>
              <a:rPr lang="en-GB" dirty="0"/>
              <a:t>Budapest</a:t>
            </a:r>
          </a:p>
          <a:p>
            <a:r>
              <a:rPr lang="en-GB" dirty="0" err="1"/>
              <a:t>Bruxelles</a:t>
            </a:r>
            <a:endParaRPr lang="en-GB" dirty="0"/>
          </a:p>
          <a:p>
            <a:r>
              <a:rPr lang="en-GB" dirty="0" err="1"/>
              <a:t>Dublino</a:t>
            </a:r>
            <a:endParaRPr lang="en-GB" dirty="0"/>
          </a:p>
          <a:p>
            <a:r>
              <a:rPr lang="en-GB" dirty="0" err="1"/>
              <a:t>Praga</a:t>
            </a:r>
            <a:endParaRPr lang="en-GB" dirty="0"/>
          </a:p>
          <a:p>
            <a:r>
              <a:rPr lang="en-GB" dirty="0"/>
              <a:t>Amsterdam</a:t>
            </a:r>
          </a:p>
          <a:p>
            <a:r>
              <a:rPr lang="en-GB" dirty="0"/>
              <a:t>Vienna</a:t>
            </a:r>
          </a:p>
          <a:p>
            <a:r>
              <a:rPr lang="en-GB" dirty="0"/>
              <a:t>Madrid </a:t>
            </a:r>
          </a:p>
          <a:p>
            <a:r>
              <a:rPr lang="en-GB" dirty="0" err="1"/>
              <a:t>Stoccolma</a:t>
            </a:r>
            <a:endParaRPr lang="en-GB" dirty="0"/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889452"/>
      </p:ext>
    </p:extLst>
  </p:cSld>
  <p:clrMapOvr>
    <a:masterClrMapping/>
  </p:clrMapOvr>
  <p:transition>
    <p:zoom dir="in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D5119C8C-0324-4776-A0EC-912B29B12C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21" t="40059" r="63103" b="27324"/>
          <a:stretch/>
        </p:blipFill>
        <p:spPr>
          <a:xfrm>
            <a:off x="-139911" y="0"/>
            <a:ext cx="12331911" cy="6858001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FF28FDB-90EE-4123-994E-1F253DB26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latin typeface="Abadi" panose="020B0604020104020204" pitchFamily="34" charset="0"/>
              </a:rPr>
              <a:t>Rischi</a:t>
            </a:r>
            <a:r>
              <a:rPr lang="en-GB" dirty="0">
                <a:latin typeface="Abadi" panose="020B0604020104020204" pitchFamily="34" charset="0"/>
              </a:rPr>
              <a:t> </a:t>
            </a:r>
            <a:r>
              <a:rPr lang="en-GB" dirty="0" err="1">
                <a:latin typeface="Abadi" panose="020B0604020104020204" pitchFamily="34" charset="0"/>
              </a:rPr>
              <a:t>assicurabili</a:t>
            </a:r>
            <a:endParaRPr lang="en-GB" dirty="0">
              <a:latin typeface="Abadi" panose="020B0604020104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92DEAA1-85C1-4E92-B334-FF9049497F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err="1">
                <a:latin typeface="Abadi" panose="020B0604020104020204" pitchFamily="34" charset="0"/>
              </a:rPr>
              <a:t>Rischi</a:t>
            </a:r>
            <a:r>
              <a:rPr lang="en-GB" dirty="0">
                <a:latin typeface="Abadi" panose="020B0604020104020204" pitchFamily="34" charset="0"/>
              </a:rPr>
              <a:t> </a:t>
            </a:r>
            <a:r>
              <a:rPr lang="en-GB" dirty="0" err="1">
                <a:latin typeface="Abadi" panose="020B0604020104020204" pitchFamily="34" charset="0"/>
              </a:rPr>
              <a:t>finanziari</a:t>
            </a:r>
            <a:r>
              <a:rPr lang="en-GB" dirty="0">
                <a:latin typeface="Abadi" panose="020B0604020104020204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>
                <a:latin typeface="Abadi" panose="020B0604020104020204" pitchFamily="34" charset="0"/>
              </a:rPr>
              <a:t>Aumento</a:t>
            </a:r>
            <a:r>
              <a:rPr lang="en-GB" dirty="0">
                <a:latin typeface="Abadi" panose="020B0604020104020204" pitchFamily="34" charset="0"/>
              </a:rPr>
              <a:t> del </a:t>
            </a:r>
            <a:r>
              <a:rPr lang="en-GB" dirty="0" err="1">
                <a:latin typeface="Abadi" panose="020B0604020104020204" pitchFamily="34" charset="0"/>
              </a:rPr>
              <a:t>costo</a:t>
            </a:r>
            <a:r>
              <a:rPr lang="en-GB" dirty="0">
                <a:latin typeface="Abadi" panose="020B0604020104020204" pitchFamily="34" charset="0"/>
              </a:rPr>
              <a:t> del </a:t>
            </a:r>
            <a:r>
              <a:rPr lang="en-GB" dirty="0" err="1">
                <a:latin typeface="Abadi" panose="020B0604020104020204" pitchFamily="34" charset="0"/>
              </a:rPr>
              <a:t>petrolio</a:t>
            </a:r>
            <a:endParaRPr lang="en-GB" dirty="0">
              <a:latin typeface="Abadi" panose="020B06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err="1">
                <a:latin typeface="Abadi" panose="020B0604020104020204" pitchFamily="34" charset="0"/>
              </a:rPr>
              <a:t>Eventuale</a:t>
            </a:r>
            <a:r>
              <a:rPr lang="en-GB" dirty="0">
                <a:latin typeface="Abadi" panose="020B0604020104020204" pitchFamily="34" charset="0"/>
              </a:rPr>
              <a:t> </a:t>
            </a:r>
            <a:r>
              <a:rPr lang="en-GB" dirty="0" err="1">
                <a:latin typeface="Abadi" panose="020B0604020104020204" pitchFamily="34" charset="0"/>
              </a:rPr>
              <a:t>bancarotta</a:t>
            </a:r>
            <a:r>
              <a:rPr lang="en-GB" dirty="0">
                <a:latin typeface="Abadi" panose="020B0604020104020204" pitchFamily="34" charset="0"/>
              </a:rPr>
              <a:t> </a:t>
            </a:r>
            <a:r>
              <a:rPr lang="en-GB" dirty="0" err="1">
                <a:latin typeface="Abadi" panose="020B0604020104020204" pitchFamily="34" charset="0"/>
              </a:rPr>
              <a:t>della</a:t>
            </a:r>
            <a:r>
              <a:rPr lang="en-GB" dirty="0">
                <a:latin typeface="Abadi" panose="020B0604020104020204" pitchFamily="34" charset="0"/>
              </a:rPr>
              <a:t> </a:t>
            </a:r>
            <a:r>
              <a:rPr lang="en-GB" dirty="0" err="1">
                <a:latin typeface="Abadi" panose="020B0604020104020204" pitchFamily="34" charset="0"/>
              </a:rPr>
              <a:t>società</a:t>
            </a:r>
            <a:endParaRPr lang="en-GB" dirty="0">
              <a:latin typeface="Abadi" panose="020B06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err="1">
                <a:latin typeface="Abadi" panose="020B0604020104020204" pitchFamily="34" charset="0"/>
              </a:rPr>
              <a:t>Aumento</a:t>
            </a:r>
            <a:r>
              <a:rPr lang="en-GB" dirty="0">
                <a:latin typeface="Abadi" panose="020B0604020104020204" pitchFamily="34" charset="0"/>
              </a:rPr>
              <a:t> </a:t>
            </a:r>
            <a:r>
              <a:rPr lang="en-GB" dirty="0" err="1">
                <a:latin typeface="Abadi" panose="020B0604020104020204" pitchFamily="34" charset="0"/>
              </a:rPr>
              <a:t>tasse</a:t>
            </a:r>
            <a:r>
              <a:rPr lang="en-GB" dirty="0">
                <a:latin typeface="Abadi" panose="020B0604020104020204" pitchFamily="34" charset="0"/>
              </a:rPr>
              <a:t> </a:t>
            </a:r>
            <a:r>
              <a:rPr lang="en-GB" dirty="0" err="1">
                <a:latin typeface="Abadi" panose="020B0604020104020204" pitchFamily="34" charset="0"/>
              </a:rPr>
              <a:t>aeroportuali</a:t>
            </a:r>
            <a:endParaRPr lang="en-GB" dirty="0">
              <a:latin typeface="Abadi" panose="020B06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GB" dirty="0" err="1">
                <a:latin typeface="Abadi" panose="020B0604020104020204" pitchFamily="34" charset="0"/>
              </a:rPr>
              <a:t>Rischi</a:t>
            </a:r>
            <a:r>
              <a:rPr lang="en-GB" dirty="0">
                <a:latin typeface="Abadi" panose="020B0604020104020204" pitchFamily="34" charset="0"/>
              </a:rPr>
              <a:t> </a:t>
            </a:r>
            <a:r>
              <a:rPr lang="en-GB" dirty="0" err="1">
                <a:latin typeface="Abadi" panose="020B0604020104020204" pitchFamily="34" charset="0"/>
              </a:rPr>
              <a:t>legati</a:t>
            </a:r>
            <a:r>
              <a:rPr lang="en-GB" dirty="0">
                <a:latin typeface="Abadi" panose="020B0604020104020204" pitchFamily="34" charset="0"/>
              </a:rPr>
              <a:t> a </a:t>
            </a:r>
            <a:r>
              <a:rPr lang="en-GB" dirty="0" err="1">
                <a:latin typeface="Abadi" panose="020B0604020104020204" pitchFamily="34" charset="0"/>
              </a:rPr>
              <a:t>incidenti</a:t>
            </a:r>
            <a:r>
              <a:rPr lang="en-GB" dirty="0">
                <a:latin typeface="Abadi" panose="020B0604020104020204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>
                <a:latin typeface="Abadi" panose="020B0604020104020204" pitchFamily="34" charset="0"/>
              </a:rPr>
              <a:t>Avarie</a:t>
            </a:r>
            <a:r>
              <a:rPr lang="en-GB" dirty="0">
                <a:latin typeface="Abadi" panose="020B0604020104020204" pitchFamily="34" charset="0"/>
              </a:rPr>
              <a:t> in </a:t>
            </a:r>
            <a:r>
              <a:rPr lang="en-GB" dirty="0" err="1">
                <a:latin typeface="Abadi" panose="020B0604020104020204" pitchFamily="34" charset="0"/>
              </a:rPr>
              <a:t>volo</a:t>
            </a:r>
            <a:endParaRPr lang="en-GB" dirty="0">
              <a:latin typeface="Abadi" panose="020B06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err="1">
                <a:latin typeface="Abadi" panose="020B0604020104020204" pitchFamily="34" charset="0"/>
              </a:rPr>
              <a:t>Incendi</a:t>
            </a:r>
            <a:endParaRPr lang="en-GB" dirty="0">
              <a:latin typeface="Abadi" panose="020B06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err="1">
                <a:latin typeface="Abadi" panose="020B0604020104020204" pitchFamily="34" charset="0"/>
              </a:rPr>
              <a:t>Incidenti</a:t>
            </a:r>
            <a:r>
              <a:rPr lang="en-GB" dirty="0">
                <a:latin typeface="Abadi" panose="020B0604020104020204" pitchFamily="34" charset="0"/>
              </a:rPr>
              <a:t> </a:t>
            </a:r>
            <a:r>
              <a:rPr lang="en-GB" dirty="0" err="1">
                <a:latin typeface="Abadi" panose="020B0604020104020204" pitchFamily="34" charset="0"/>
              </a:rPr>
              <a:t>durante</a:t>
            </a:r>
            <a:r>
              <a:rPr lang="en-GB" dirty="0">
                <a:latin typeface="Abadi" panose="020B0604020104020204" pitchFamily="34" charset="0"/>
              </a:rPr>
              <a:t> </a:t>
            </a:r>
            <a:r>
              <a:rPr lang="en-GB" dirty="0" err="1">
                <a:latin typeface="Abadi" panose="020B0604020104020204" pitchFamily="34" charset="0"/>
              </a:rPr>
              <a:t>il</a:t>
            </a:r>
            <a:r>
              <a:rPr lang="en-GB" dirty="0">
                <a:latin typeface="Abadi" panose="020B0604020104020204" pitchFamily="34" charset="0"/>
              </a:rPr>
              <a:t> </a:t>
            </a:r>
            <a:r>
              <a:rPr lang="en-GB" dirty="0" err="1">
                <a:latin typeface="Abadi" panose="020B0604020104020204" pitchFamily="34" charset="0"/>
              </a:rPr>
              <a:t>volo</a:t>
            </a:r>
            <a:r>
              <a:rPr lang="en-GB" dirty="0">
                <a:latin typeface="Abadi" panose="020B0604020104020204" pitchFamily="34" charset="0"/>
              </a:rPr>
              <a:t> (</a:t>
            </a:r>
            <a:r>
              <a:rPr lang="en-GB" dirty="0" err="1">
                <a:latin typeface="Abadi" panose="020B0604020104020204" pitchFamily="34" charset="0"/>
              </a:rPr>
              <a:t>collisioni</a:t>
            </a:r>
            <a:r>
              <a:rPr lang="en-GB" dirty="0">
                <a:latin typeface="Abadi" panose="020B0604020104020204" pitchFamily="34" charset="0"/>
              </a:rPr>
              <a:t>, </a:t>
            </a:r>
            <a:r>
              <a:rPr lang="en-GB" dirty="0" err="1">
                <a:latin typeface="Abadi" panose="020B0604020104020204" pitchFamily="34" charset="0"/>
              </a:rPr>
              <a:t>atterraggi</a:t>
            </a:r>
            <a:r>
              <a:rPr lang="en-GB" dirty="0">
                <a:latin typeface="Abadi" panose="020B0604020104020204" pitchFamily="34" charset="0"/>
              </a:rPr>
              <a:t> di </a:t>
            </a:r>
            <a:r>
              <a:rPr lang="en-GB" dirty="0" err="1">
                <a:latin typeface="Abadi" panose="020B0604020104020204" pitchFamily="34" charset="0"/>
              </a:rPr>
              <a:t>emergenza</a:t>
            </a:r>
            <a:r>
              <a:rPr lang="en-GB" dirty="0">
                <a:latin typeface="Abadi" panose="020B0604020104020204" pitchFamily="34" charset="0"/>
              </a:rPr>
              <a:t>, </a:t>
            </a:r>
            <a:r>
              <a:rPr lang="en-GB" dirty="0" err="1">
                <a:latin typeface="Abadi" panose="020B0604020104020204" pitchFamily="34" charset="0"/>
              </a:rPr>
              <a:t>atterraggi</a:t>
            </a:r>
            <a:r>
              <a:rPr lang="en-GB" dirty="0">
                <a:latin typeface="Abadi" panose="020B0604020104020204" pitchFamily="34" charset="0"/>
              </a:rPr>
              <a:t> di </a:t>
            </a:r>
            <a:r>
              <a:rPr lang="en-GB" dirty="0" err="1">
                <a:latin typeface="Abadi" panose="020B0604020104020204" pitchFamily="34" charset="0"/>
              </a:rPr>
              <a:t>emergenza</a:t>
            </a:r>
            <a:r>
              <a:rPr lang="en-GB" dirty="0">
                <a:latin typeface="Abadi" panose="020B0604020104020204" pitchFamily="34" charset="0"/>
              </a:rPr>
              <a:t> </a:t>
            </a:r>
            <a:r>
              <a:rPr lang="en-GB" dirty="0" err="1">
                <a:latin typeface="Abadi" panose="020B0604020104020204" pitchFamily="34" charset="0"/>
              </a:rPr>
              <a:t>su</a:t>
            </a:r>
            <a:r>
              <a:rPr lang="en-GB" dirty="0">
                <a:latin typeface="Abadi" panose="020B0604020104020204" pitchFamily="34" charset="0"/>
              </a:rPr>
              <a:t> </a:t>
            </a:r>
            <a:r>
              <a:rPr lang="en-GB" dirty="0" err="1">
                <a:latin typeface="Abadi" panose="020B0604020104020204" pitchFamily="34" charset="0"/>
              </a:rPr>
              <a:t>centri</a:t>
            </a:r>
            <a:r>
              <a:rPr lang="en-GB" dirty="0">
                <a:latin typeface="Abadi" panose="020B0604020104020204" pitchFamily="34" charset="0"/>
              </a:rPr>
              <a:t> </a:t>
            </a:r>
            <a:r>
              <a:rPr lang="en-GB" dirty="0" err="1">
                <a:latin typeface="Abadi" panose="020B0604020104020204" pitchFamily="34" charset="0"/>
              </a:rPr>
              <a:t>abitati</a:t>
            </a:r>
            <a:r>
              <a:rPr lang="en-GB" dirty="0">
                <a:latin typeface="Abadi" panose="020B0604020104020204" pitchFamily="34" charset="0"/>
              </a:rPr>
              <a:t>…)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err="1">
                <a:latin typeface="Abadi" panose="020B0604020104020204" pitchFamily="34" charset="0"/>
              </a:rPr>
              <a:t>Disastro</a:t>
            </a:r>
            <a:r>
              <a:rPr lang="en-GB" dirty="0">
                <a:latin typeface="Abadi" panose="020B0604020104020204" pitchFamily="34" charset="0"/>
              </a:rPr>
              <a:t> </a:t>
            </a:r>
            <a:r>
              <a:rPr lang="en-GB" dirty="0" err="1">
                <a:latin typeface="Abadi" panose="020B0604020104020204" pitchFamily="34" charset="0"/>
              </a:rPr>
              <a:t>aereo</a:t>
            </a:r>
            <a:r>
              <a:rPr lang="en-GB" dirty="0">
                <a:latin typeface="Abadi" panose="020B0604020104020204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632979"/>
      </p:ext>
    </p:extLst>
  </p:cSld>
  <p:clrMapOvr>
    <a:masterClrMapping/>
  </p:clrMapOvr>
  <p:transition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25FC213F-8A58-40F7-8CA0-F09E1CB89F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21" t="40059" r="63103" b="27324"/>
          <a:stretch/>
        </p:blipFill>
        <p:spPr>
          <a:xfrm>
            <a:off x="-139911" y="0"/>
            <a:ext cx="12331911" cy="6858001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E39DDC-4BB1-467F-BBAA-BA49E9E0CF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087" y="844598"/>
            <a:ext cx="10727267" cy="57661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 err="1">
                <a:latin typeface="Abadi" panose="020B0604020104020204" pitchFamily="34" charset="0"/>
              </a:rPr>
              <a:t>Rischi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sul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passeggero</a:t>
            </a:r>
            <a:r>
              <a:rPr lang="en-GB" sz="2600" dirty="0">
                <a:latin typeface="Abadi" panose="020B0604020104020204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 err="1">
                <a:latin typeface="Abadi" panose="020B0604020104020204" pitchFamily="34" charset="0"/>
              </a:rPr>
              <a:t>Risarcimento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danni</a:t>
            </a:r>
            <a:endParaRPr lang="en-GB" sz="2600" dirty="0">
              <a:latin typeface="Abadi" panose="020B06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600" dirty="0" err="1">
                <a:latin typeface="Abadi" panose="020B0604020104020204" pitchFamily="34" charset="0"/>
              </a:rPr>
              <a:t>Possibilità</a:t>
            </a:r>
            <a:r>
              <a:rPr lang="en-GB" sz="2600" dirty="0">
                <a:latin typeface="Abadi" panose="020B0604020104020204" pitchFamily="34" charset="0"/>
              </a:rPr>
              <a:t> di </a:t>
            </a:r>
            <a:r>
              <a:rPr lang="en-GB" sz="2600" dirty="0" err="1">
                <a:latin typeface="Abadi" panose="020B0604020104020204" pitchFamily="34" charset="0"/>
              </a:rPr>
              <a:t>cancellare</a:t>
            </a:r>
            <a:r>
              <a:rPr lang="en-GB" sz="2600" dirty="0">
                <a:latin typeface="Abadi" panose="020B0604020104020204" pitchFamily="34" charset="0"/>
              </a:rPr>
              <a:t> la </a:t>
            </a:r>
            <a:r>
              <a:rPr lang="en-GB" sz="2600" dirty="0" err="1">
                <a:latin typeface="Abadi" panose="020B0604020104020204" pitchFamily="34" charset="0"/>
              </a:rPr>
              <a:t>prenotazione</a:t>
            </a:r>
            <a:r>
              <a:rPr lang="en-GB" sz="2600" dirty="0">
                <a:latin typeface="Abadi" panose="020B0604020104020204" pitchFamily="34" charset="0"/>
              </a:rPr>
              <a:t> del </a:t>
            </a:r>
            <a:r>
              <a:rPr lang="en-GB" sz="2600" dirty="0" err="1">
                <a:latin typeface="Abadi" panose="020B0604020104020204" pitchFamily="34" charset="0"/>
              </a:rPr>
              <a:t>volo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 err="1">
                <a:latin typeface="Abadi" panose="020B0604020104020204" pitchFamily="34" charset="0"/>
              </a:rPr>
              <a:t>Rimborso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biglietto</a:t>
            </a:r>
            <a:r>
              <a:rPr lang="en-GB" sz="2600" dirty="0">
                <a:latin typeface="Abadi" panose="020B0604020104020204" pitchFamily="34" charset="0"/>
              </a:rPr>
              <a:t> per </a:t>
            </a:r>
            <a:r>
              <a:rPr lang="en-GB" sz="2600" dirty="0" err="1">
                <a:latin typeface="Abadi" panose="020B0604020104020204" pitchFamily="34" charset="0"/>
              </a:rPr>
              <a:t>ritardi</a:t>
            </a:r>
            <a:r>
              <a:rPr lang="en-GB" sz="2600" dirty="0">
                <a:latin typeface="Abadi" panose="020B0604020104020204" pitchFamily="34" charset="0"/>
              </a:rPr>
              <a:t> o </a:t>
            </a:r>
            <a:r>
              <a:rPr lang="en-GB" sz="2600" dirty="0" err="1">
                <a:latin typeface="Abadi" panose="020B0604020104020204" pitchFamily="34" charset="0"/>
              </a:rPr>
              <a:t>cancellazione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volo</a:t>
            </a:r>
            <a:endParaRPr lang="en-GB" sz="2600" dirty="0">
              <a:latin typeface="Abadi" panose="020B06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600" dirty="0" err="1">
                <a:latin typeface="Abadi" panose="020B0604020104020204" pitchFamily="34" charset="0"/>
              </a:rPr>
              <a:t>Violazione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della</a:t>
            </a:r>
            <a:r>
              <a:rPr lang="en-GB" sz="2600" dirty="0">
                <a:latin typeface="Abadi" panose="020B0604020104020204" pitchFamily="34" charset="0"/>
              </a:rPr>
              <a:t> privacy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 err="1">
                <a:latin typeface="Abadi" panose="020B0604020104020204" pitchFamily="34" charset="0"/>
              </a:rPr>
              <a:t>Sicurezza</a:t>
            </a:r>
            <a:endParaRPr lang="en-GB" sz="2600" dirty="0">
              <a:latin typeface="Abadi" panose="020B06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sz="26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GB" sz="2600" dirty="0" err="1">
                <a:latin typeface="Abadi" panose="020B0604020104020204" pitchFamily="34" charset="0"/>
              </a:rPr>
              <a:t>Rischi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dipendenti</a:t>
            </a:r>
            <a:r>
              <a:rPr lang="en-GB" sz="2600" dirty="0">
                <a:latin typeface="Abadi" panose="020B0604020104020204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 err="1">
                <a:latin typeface="Abadi" panose="020B0604020104020204" pitchFamily="34" charset="0"/>
              </a:rPr>
              <a:t>Infortunio</a:t>
            </a:r>
            <a:r>
              <a:rPr lang="en-GB" sz="2600" dirty="0">
                <a:latin typeface="Abadi" panose="020B0604020104020204" pitchFamily="34" charset="0"/>
              </a:rPr>
              <a:t> e </a:t>
            </a:r>
            <a:r>
              <a:rPr lang="en-GB" sz="2600" dirty="0" err="1">
                <a:latin typeface="Abadi" panose="020B0604020104020204" pitchFamily="34" charset="0"/>
              </a:rPr>
              <a:t>malattia</a:t>
            </a:r>
            <a:endParaRPr lang="en-GB" sz="2600" dirty="0">
              <a:latin typeface="Abadi" panose="020B06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600" dirty="0" err="1">
                <a:latin typeface="Abadi" panose="020B0604020104020204" pitchFamily="34" charset="0"/>
              </a:rPr>
              <a:t>Scioperi</a:t>
            </a:r>
            <a:r>
              <a:rPr lang="en-GB" sz="2600" dirty="0">
                <a:latin typeface="Abadi" panose="020B0604020104020204" pitchFamily="34" charset="0"/>
              </a:rPr>
              <a:t> (non </a:t>
            </a:r>
            <a:r>
              <a:rPr lang="en-GB" sz="2600" dirty="0" err="1">
                <a:latin typeface="Abadi" panose="020B0604020104020204" pitchFamily="34" charset="0"/>
              </a:rPr>
              <a:t>avere</a:t>
            </a:r>
            <a:r>
              <a:rPr lang="en-GB" sz="2600" dirty="0">
                <a:latin typeface="Abadi" panose="020B0604020104020204" pitchFamily="34" charset="0"/>
              </a:rPr>
              <a:t> a </a:t>
            </a:r>
            <a:r>
              <a:rPr lang="en-GB" sz="2600" dirty="0" err="1">
                <a:latin typeface="Abadi" panose="020B0604020104020204" pitchFamily="34" charset="0"/>
              </a:rPr>
              <a:t>disposizione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lavoratori</a:t>
            </a:r>
            <a:r>
              <a:rPr lang="en-GB" sz="2600" dirty="0">
                <a:latin typeface="Abadi" panose="020B0604020104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278081"/>
      </p:ext>
    </p:extLst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B7F30438-47AC-4CA0-85B3-F194752E07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21" t="40059" r="63103" b="27324"/>
          <a:stretch/>
        </p:blipFill>
        <p:spPr>
          <a:xfrm>
            <a:off x="-139911" y="0"/>
            <a:ext cx="12331911" cy="6858001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3135AAA-0640-4984-9108-C2369D1BF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latin typeface="Abadi" panose="020B0604020104020204" pitchFamily="34" charset="0"/>
              </a:rPr>
              <a:t>Rischi</a:t>
            </a:r>
            <a:r>
              <a:rPr lang="en-GB" dirty="0">
                <a:latin typeface="Abadi" panose="020B0604020104020204" pitchFamily="34" charset="0"/>
              </a:rPr>
              <a:t> non </a:t>
            </a:r>
            <a:r>
              <a:rPr lang="en-GB" dirty="0" err="1">
                <a:latin typeface="Abadi" panose="020B0604020104020204" pitchFamily="34" charset="0"/>
              </a:rPr>
              <a:t>assicurabili</a:t>
            </a:r>
            <a:endParaRPr lang="en-GB" dirty="0">
              <a:latin typeface="Abadi" panose="020B0604020104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CF2B625-A295-438D-AF9A-D5B0A0FEF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600" dirty="0" err="1">
                <a:latin typeface="Abadi" panose="020B0604020104020204" pitchFamily="34" charset="0"/>
              </a:rPr>
              <a:t>Attacchi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terroristici</a:t>
            </a:r>
            <a:endParaRPr lang="en-GB" sz="2600" dirty="0">
              <a:latin typeface="Abadi" panose="020B06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600" dirty="0" err="1">
                <a:latin typeface="Abadi" panose="020B0604020104020204" pitchFamily="34" charset="0"/>
              </a:rPr>
              <a:t>Catastrofi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naturali</a:t>
            </a:r>
            <a:endParaRPr lang="en-GB" sz="2600" dirty="0">
              <a:latin typeface="Abadi" panose="020B06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600" dirty="0" err="1">
                <a:latin typeface="Abadi" panose="020B0604020104020204" pitchFamily="34" charset="0"/>
              </a:rPr>
              <a:t>Rinforzo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della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concorrenza</a:t>
            </a:r>
            <a:endParaRPr lang="en-GB" sz="2600" dirty="0">
              <a:latin typeface="Abadi" panose="020B06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600" dirty="0" err="1">
                <a:latin typeface="Abadi" panose="020B0604020104020204" pitchFamily="34" charset="0"/>
              </a:rPr>
              <a:t>Innalzamento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delle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frontiere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politiche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negli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stati</a:t>
            </a:r>
            <a:r>
              <a:rPr lang="en-GB" sz="2600" dirty="0">
                <a:latin typeface="Abadi" panose="020B0604020104020204" pitchFamily="34" charset="0"/>
              </a:rPr>
              <a:t> di </a:t>
            </a:r>
            <a:r>
              <a:rPr lang="en-GB" sz="2600" dirty="0" err="1">
                <a:latin typeface="Abadi" panose="020B0604020104020204" pitchFamily="34" charset="0"/>
              </a:rPr>
              <a:t>competenza</a:t>
            </a:r>
            <a:endParaRPr lang="en-GB" sz="2600" dirty="0">
              <a:latin typeface="Abadi" panose="020B06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2600" dirty="0">
                <a:latin typeface="Abadi" panose="020B0604020104020204" pitchFamily="34" charset="0"/>
              </a:rPr>
              <a:t>Fluttuazione dei prezzi del carburante 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600" dirty="0">
                <a:latin typeface="Abadi" panose="020B0604020104020204" pitchFamily="34" charset="0"/>
              </a:rPr>
              <a:t>Scioperi ( poca disponibilità del personale e dei mezzi)</a:t>
            </a:r>
          </a:p>
          <a:p>
            <a:pPr marL="514350" indent="-514350">
              <a:buFont typeface="+mj-lt"/>
              <a:buAutoNum type="arabicPeriod"/>
            </a:pPr>
            <a:endParaRPr lang="it-IT" sz="2600" dirty="0">
              <a:latin typeface="Abadi" panose="020B06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sz="2600" dirty="0">
              <a:latin typeface="Abadi" panose="020B06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sz="26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141803"/>
      </p:ext>
    </p:extLst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B18E350E-72F9-4CF3-85BC-590CA588CE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21" t="40059" r="63103" b="27324"/>
          <a:stretch/>
        </p:blipFill>
        <p:spPr>
          <a:xfrm>
            <a:off x="-139911" y="0"/>
            <a:ext cx="12331911" cy="6858001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30FEFD39-364E-4069-88AE-BBB4B6EAC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latin typeface="Abadi" panose="020B0604020104020204" pitchFamily="34" charset="0"/>
              </a:rPr>
              <a:t>Assicurazioni</a:t>
            </a:r>
            <a:r>
              <a:rPr lang="en-GB" dirty="0">
                <a:latin typeface="Abadi" panose="020B0604020104020204" pitchFamily="34" charset="0"/>
              </a:rPr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2974836-87D0-4B64-9404-D8A232787D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 err="1">
                <a:latin typeface="Abadi" panose="020B0604020104020204" pitchFamily="34" charset="0"/>
              </a:rPr>
              <a:t>Assicurazioni</a:t>
            </a:r>
            <a:r>
              <a:rPr lang="en-GB" sz="2600" dirty="0">
                <a:latin typeface="Abadi" panose="020B0604020104020204" pitchFamily="34" charset="0"/>
              </a:rPr>
              <a:t> di </a:t>
            </a:r>
            <a:r>
              <a:rPr lang="en-GB" sz="2600" dirty="0" err="1">
                <a:latin typeface="Abadi" panose="020B0604020104020204" pitchFamily="34" charset="0"/>
              </a:rPr>
              <a:t>tipo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finanziario</a:t>
            </a:r>
            <a:r>
              <a:rPr lang="en-GB" sz="2600" dirty="0">
                <a:latin typeface="Abadi" panose="020B0604020104020204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 err="1">
                <a:latin typeface="Abadi" panose="020B0604020104020204" pitchFamily="34" charset="0"/>
              </a:rPr>
              <a:t>Costi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servizi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aeroportuali</a:t>
            </a:r>
            <a:endParaRPr lang="en-GB" sz="2600" dirty="0">
              <a:latin typeface="Abadi" panose="020B06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600" dirty="0" err="1">
                <a:latin typeface="Abadi" panose="020B0604020104020204" pitchFamily="34" charset="0"/>
              </a:rPr>
              <a:t>Risollevamento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società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dalla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bancarotta</a:t>
            </a:r>
            <a:endParaRPr lang="en-GB" sz="2600" dirty="0">
              <a:latin typeface="Abadi" panose="020B06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sz="26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GB" sz="2600" dirty="0" err="1">
                <a:latin typeface="Abadi" panose="020B0604020104020204" pitchFamily="34" charset="0"/>
              </a:rPr>
              <a:t>Assicurazioni</a:t>
            </a:r>
            <a:r>
              <a:rPr lang="en-GB" sz="2600" dirty="0">
                <a:latin typeface="Abadi" panose="020B0604020104020204" pitchFamily="34" charset="0"/>
              </a:rPr>
              <a:t> sui </a:t>
            </a:r>
            <a:r>
              <a:rPr lang="en-GB" sz="2600" dirty="0" err="1">
                <a:latin typeface="Abadi" panose="020B0604020104020204" pitchFamily="34" charset="0"/>
              </a:rPr>
              <a:t>servizi</a:t>
            </a:r>
            <a:r>
              <a:rPr lang="en-GB" sz="2600" dirty="0">
                <a:latin typeface="Abadi" panose="020B0604020104020204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 err="1">
                <a:latin typeface="Abadi" panose="020B0604020104020204" pitchFamily="34" charset="0"/>
              </a:rPr>
              <a:t>Risarcimento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dei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danni</a:t>
            </a:r>
            <a:r>
              <a:rPr lang="en-GB" sz="2600" dirty="0">
                <a:latin typeface="Abadi" panose="020B0604020104020204" pitchFamily="34" charset="0"/>
              </a:rPr>
              <a:t> ai </a:t>
            </a:r>
            <a:r>
              <a:rPr lang="en-GB" sz="2600" dirty="0" err="1">
                <a:latin typeface="Abadi" panose="020B0604020104020204" pitchFamily="34" charset="0"/>
              </a:rPr>
              <a:t>passeggeri</a:t>
            </a:r>
            <a:r>
              <a:rPr lang="en-GB" sz="2600" dirty="0">
                <a:latin typeface="Abadi" panose="020B0604020104020204" pitchFamily="34" charset="0"/>
              </a:rPr>
              <a:t> (</a:t>
            </a:r>
            <a:r>
              <a:rPr lang="en-GB" sz="2600" dirty="0" err="1">
                <a:latin typeface="Abadi" panose="020B0604020104020204" pitchFamily="34" charset="0"/>
              </a:rPr>
              <a:t>ritardo</a:t>
            </a:r>
            <a:r>
              <a:rPr lang="en-GB" sz="2600" dirty="0">
                <a:latin typeface="Abadi" panose="020B0604020104020204" pitchFamily="34" charset="0"/>
              </a:rPr>
              <a:t> o </a:t>
            </a:r>
            <a:r>
              <a:rPr lang="en-GB" sz="2600" dirty="0" err="1">
                <a:latin typeface="Abadi" panose="020B0604020104020204" pitchFamily="34" charset="0"/>
              </a:rPr>
              <a:t>cancellazione</a:t>
            </a:r>
            <a:r>
              <a:rPr lang="en-GB" sz="2600" dirty="0">
                <a:latin typeface="Abadi" panose="020B0604020104020204" pitchFamily="34" charset="0"/>
              </a:rPr>
              <a:t> del </a:t>
            </a:r>
            <a:r>
              <a:rPr lang="en-GB" sz="2600" dirty="0" err="1">
                <a:latin typeface="Abadi" panose="020B0604020104020204" pitchFamily="34" charset="0"/>
              </a:rPr>
              <a:t>volo</a:t>
            </a:r>
            <a:r>
              <a:rPr lang="en-GB" sz="2600" dirty="0">
                <a:latin typeface="Abadi" panose="020B0604020104020204" pitchFamily="34" charset="0"/>
              </a:rPr>
              <a:t>, </a:t>
            </a:r>
            <a:r>
              <a:rPr lang="en-GB" sz="2600" dirty="0" err="1">
                <a:latin typeface="Abadi" panose="020B0604020104020204" pitchFamily="34" charset="0"/>
              </a:rPr>
              <a:t>perdita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dei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bagagli</a:t>
            </a:r>
            <a:r>
              <a:rPr lang="en-GB" sz="2600" dirty="0">
                <a:latin typeface="Abadi" panose="020B0604020104020204" pitchFamily="34" charset="0"/>
              </a:rPr>
              <a:t>, </a:t>
            </a:r>
            <a:r>
              <a:rPr lang="en-GB" sz="2600" dirty="0" err="1">
                <a:latin typeface="Abadi" panose="020B0604020104020204" pitchFamily="34" charset="0"/>
              </a:rPr>
              <a:t>sinistro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infortunio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passeggero</a:t>
            </a:r>
            <a:r>
              <a:rPr lang="en-GB" sz="2600" dirty="0">
                <a:latin typeface="Abadi" panose="020B0604020104020204" pitchFamily="34" charset="0"/>
              </a:rPr>
              <a:t>, </a:t>
            </a:r>
            <a:r>
              <a:rPr lang="en-GB" sz="2600" dirty="0" err="1">
                <a:latin typeface="Abadi" panose="020B0604020104020204" pitchFamily="34" charset="0"/>
              </a:rPr>
              <a:t>ecc</a:t>
            </a:r>
            <a:r>
              <a:rPr lang="en-GB" sz="2600" dirty="0">
                <a:latin typeface="Abadi" panose="020B0604020104020204" pitchFamily="34" charset="0"/>
              </a:rPr>
              <a:t>…)</a:t>
            </a:r>
          </a:p>
        </p:txBody>
      </p:sp>
    </p:spTree>
    <p:extLst>
      <p:ext uri="{BB962C8B-B14F-4D97-AF65-F5344CB8AC3E}">
        <p14:creationId xmlns:p14="http://schemas.microsoft.com/office/powerpoint/2010/main" val="986062544"/>
      </p:ext>
    </p:extLst>
  </p:cSld>
  <p:clrMapOvr>
    <a:masterClrMapping/>
  </p:clrMapOvr>
  <p:transition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32BFB099-636A-4ED7-AE93-ABACEE8CC3F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21" t="40059" r="63103" b="27324"/>
          <a:stretch/>
        </p:blipFill>
        <p:spPr>
          <a:xfrm>
            <a:off x="-139911" y="0"/>
            <a:ext cx="12331911" cy="6858001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FB2C81-DD01-47EE-A12F-6B97135AD9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4933"/>
            <a:ext cx="10515600" cy="56520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600" dirty="0" err="1">
                <a:latin typeface="Abadi" panose="020B0604020104020204" pitchFamily="34" charset="0"/>
              </a:rPr>
              <a:t>Assicurazioni</a:t>
            </a:r>
            <a:r>
              <a:rPr lang="en-GB" sz="2600" dirty="0">
                <a:latin typeface="Abadi" panose="020B0604020104020204" pitchFamily="34" charset="0"/>
              </a:rPr>
              <a:t> sui </a:t>
            </a:r>
            <a:r>
              <a:rPr lang="en-GB" sz="2600" dirty="0" err="1">
                <a:latin typeface="Abadi" panose="020B0604020104020204" pitchFamily="34" charset="0"/>
              </a:rPr>
              <a:t>dipendenti</a:t>
            </a:r>
            <a:r>
              <a:rPr lang="en-GB" sz="2600" dirty="0">
                <a:latin typeface="Abadi" panose="020B0604020104020204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 err="1">
                <a:latin typeface="Abadi" panose="020B0604020104020204" pitchFamily="34" charset="0"/>
              </a:rPr>
              <a:t>Infortunio</a:t>
            </a:r>
            <a:r>
              <a:rPr lang="en-GB" sz="2600" dirty="0">
                <a:latin typeface="Abadi" panose="020B0604020104020204" pitchFamily="34" charset="0"/>
              </a:rPr>
              <a:t> e </a:t>
            </a:r>
            <a:r>
              <a:rPr lang="en-GB" sz="2600" dirty="0" err="1">
                <a:latin typeface="Abadi" panose="020B0604020104020204" pitchFamily="34" charset="0"/>
              </a:rPr>
              <a:t>malattia</a:t>
            </a:r>
            <a:endParaRPr lang="en-GB" sz="2600" dirty="0">
              <a:latin typeface="Abadi" panose="020B0604020104020204" pitchFamily="34" charset="0"/>
            </a:endParaRPr>
          </a:p>
          <a:p>
            <a:pPr marL="0" indent="0">
              <a:buNone/>
            </a:pPr>
            <a:endParaRPr lang="en-GB" sz="26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GB" sz="2600" dirty="0" err="1">
                <a:latin typeface="Abadi" panose="020B0604020104020204" pitchFamily="34" charset="0"/>
              </a:rPr>
              <a:t>Assicurazioni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sulla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manutenzione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dell’aereo</a:t>
            </a:r>
            <a:r>
              <a:rPr lang="en-GB" sz="2600" dirty="0">
                <a:latin typeface="Abadi" panose="020B0604020104020204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 err="1">
                <a:latin typeface="Abadi" panose="020B0604020104020204" pitchFamily="34" charset="0"/>
              </a:rPr>
              <a:t>Revisione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periodica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degli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aerei</a:t>
            </a:r>
            <a:endParaRPr lang="en-GB" sz="2600" dirty="0">
              <a:latin typeface="Abadi" panose="020B06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600" dirty="0">
                <a:latin typeface="Abadi" panose="020B0604020104020204" pitchFamily="34" charset="0"/>
              </a:rPr>
              <a:t>Guasti e </a:t>
            </a:r>
            <a:r>
              <a:rPr lang="en-GB" sz="2600" dirty="0" err="1">
                <a:latin typeface="Abadi" panose="020B0604020104020204" pitchFamily="34" charset="0"/>
              </a:rPr>
              <a:t>sostituzioni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componenti</a:t>
            </a:r>
            <a:r>
              <a:rPr lang="en-GB" sz="2600" dirty="0">
                <a:latin typeface="Abadi" panose="020B0604020104020204" pitchFamily="34" charset="0"/>
              </a:rPr>
              <a:t> del mezzo</a:t>
            </a:r>
          </a:p>
          <a:p>
            <a:pPr marL="514350" indent="-514350">
              <a:buFont typeface="+mj-lt"/>
              <a:buAutoNum type="arabicPeriod"/>
            </a:pPr>
            <a:endParaRPr lang="en-GB" sz="26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GB" sz="2600" dirty="0" err="1">
                <a:latin typeface="Abadi" panose="020B0604020104020204" pitchFamily="34" charset="0"/>
              </a:rPr>
              <a:t>Assicurazioni</a:t>
            </a:r>
            <a:r>
              <a:rPr lang="en-GB" sz="2600" dirty="0">
                <a:latin typeface="Abadi" panose="020B0604020104020204" pitchFamily="34" charset="0"/>
              </a:rPr>
              <a:t> a </a:t>
            </a:r>
            <a:r>
              <a:rPr lang="en-GB" sz="2600" dirty="0" err="1">
                <a:latin typeface="Abadi" panose="020B0604020104020204" pitchFamily="34" charset="0"/>
              </a:rPr>
              <a:t>livello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legale</a:t>
            </a:r>
            <a:r>
              <a:rPr lang="en-GB" sz="2600" dirty="0">
                <a:latin typeface="Abadi" panose="020B0604020104020204" pitchFamily="34" charset="0"/>
              </a:rPr>
              <a:t> e </a:t>
            </a:r>
            <a:r>
              <a:rPr lang="en-GB" sz="2600" dirty="0" err="1">
                <a:latin typeface="Abadi" panose="020B0604020104020204" pitchFamily="34" charset="0"/>
              </a:rPr>
              <a:t>giuridico</a:t>
            </a:r>
            <a:r>
              <a:rPr lang="en-GB" sz="2600" dirty="0">
                <a:latin typeface="Abadi" panose="020B0604020104020204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 err="1">
                <a:latin typeface="Abadi" panose="020B0604020104020204" pitchFamily="34" charset="0"/>
              </a:rPr>
              <a:t>Inchiesta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penale</a:t>
            </a:r>
            <a:r>
              <a:rPr lang="en-GB" sz="2600" dirty="0">
                <a:latin typeface="Abadi" panose="020B0604020104020204" pitchFamily="34" charset="0"/>
              </a:rPr>
              <a:t> sui </a:t>
            </a:r>
            <a:r>
              <a:rPr lang="en-GB" sz="2600" dirty="0" err="1">
                <a:latin typeface="Abadi" panose="020B0604020104020204" pitchFamily="34" charset="0"/>
              </a:rPr>
              <a:t>dirigenti</a:t>
            </a:r>
            <a:endParaRPr lang="en-GB" sz="2600" dirty="0">
              <a:latin typeface="Abadi" panose="020B06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600" dirty="0" err="1">
                <a:latin typeface="Abadi" panose="020B0604020104020204" pitchFamily="34" charset="0"/>
              </a:rPr>
              <a:t>Reati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commessi</a:t>
            </a:r>
            <a:r>
              <a:rPr lang="en-GB" sz="2600" dirty="0">
                <a:latin typeface="Abadi" panose="020B0604020104020204" pitchFamily="34" charset="0"/>
              </a:rPr>
              <a:t> da </a:t>
            </a:r>
            <a:r>
              <a:rPr lang="en-GB" sz="2600" dirty="0" err="1">
                <a:latin typeface="Abadi" panose="020B0604020104020204" pitchFamily="34" charset="0"/>
              </a:rPr>
              <a:t>responsabili</a:t>
            </a:r>
            <a:r>
              <a:rPr lang="en-GB" sz="2600" dirty="0">
                <a:latin typeface="Abadi" panose="020B0604020104020204" pitchFamily="34" charset="0"/>
              </a:rPr>
              <a:t> per </a:t>
            </a:r>
            <a:r>
              <a:rPr lang="en-GB" sz="2600" dirty="0" err="1">
                <a:latin typeface="Abadi" panose="020B0604020104020204" pitchFamily="34" charset="0"/>
              </a:rPr>
              <a:t>fini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personali</a:t>
            </a:r>
            <a:endParaRPr lang="en-GB" sz="2600" dirty="0"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165135"/>
      </p:ext>
    </p:extLst>
  </p:cSld>
  <p:clrMapOvr>
    <a:masterClrMapping/>
  </p:clrMapOvr>
  <p:transition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F93D1473-D265-4EE9-8FAE-28A8CEBB22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21" t="40059" r="63103" b="27324"/>
          <a:stretch/>
        </p:blipFill>
        <p:spPr>
          <a:xfrm>
            <a:off x="-139911" y="0"/>
            <a:ext cx="12331911" cy="6858001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2BF534B-7739-4003-A5E6-8F1D3E65A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 err="1">
                <a:latin typeface="Abadi" panose="020B0604020104020204" pitchFamily="34" charset="0"/>
              </a:rPr>
              <a:t>Assicurazioni</a:t>
            </a:r>
            <a:r>
              <a:rPr lang="en-GB" sz="2600" dirty="0">
                <a:latin typeface="Abadi" panose="020B0604020104020204" pitchFamily="34" charset="0"/>
              </a:rPr>
              <a:t> per </a:t>
            </a:r>
            <a:r>
              <a:rPr lang="en-GB" sz="2600" dirty="0" err="1">
                <a:latin typeface="Abadi" panose="020B0604020104020204" pitchFamily="34" charset="0"/>
              </a:rPr>
              <a:t>incidenti</a:t>
            </a:r>
            <a:r>
              <a:rPr lang="en-GB" sz="2600" dirty="0">
                <a:latin typeface="Abadi" panose="020B0604020104020204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 err="1">
                <a:latin typeface="Abadi" panose="020B0604020104020204" pitchFamily="34" charset="0"/>
              </a:rPr>
              <a:t>Guasto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tecnico</a:t>
            </a:r>
            <a:r>
              <a:rPr lang="en-GB" sz="2600" dirty="0">
                <a:latin typeface="Abadi" panose="020B0604020104020204" pitchFamily="34" charset="0"/>
              </a:rPr>
              <a:t> o </a:t>
            </a:r>
            <a:r>
              <a:rPr lang="en-GB" sz="2600" dirty="0" err="1">
                <a:latin typeface="Abadi" panose="020B0604020104020204" pitchFamily="34" charset="0"/>
              </a:rPr>
              <a:t>elettronico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della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centrale</a:t>
            </a:r>
            <a:endParaRPr lang="en-GB" sz="2600" dirty="0">
              <a:latin typeface="Abadi" panose="020B06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600" dirty="0" err="1">
                <a:latin typeface="Abadi" panose="020B0604020104020204" pitchFamily="34" charset="0"/>
              </a:rPr>
              <a:t>Incendio</a:t>
            </a:r>
            <a:endParaRPr lang="en-GB" sz="2600" dirty="0">
              <a:latin typeface="Abadi" panose="020B06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600" dirty="0" err="1">
                <a:latin typeface="Abadi" panose="020B0604020104020204" pitchFamily="34" charset="0"/>
              </a:rPr>
              <a:t>Collisione</a:t>
            </a:r>
            <a:r>
              <a:rPr lang="en-GB" sz="2600" dirty="0">
                <a:latin typeface="Abadi" panose="020B0604020104020204" pitchFamily="34" charset="0"/>
              </a:rPr>
              <a:t> con </a:t>
            </a:r>
            <a:r>
              <a:rPr lang="en-GB" sz="2600" dirty="0" err="1">
                <a:latin typeface="Abadi" panose="020B0604020104020204" pitchFamily="34" charset="0"/>
              </a:rPr>
              <a:t>altri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aerei</a:t>
            </a:r>
            <a:r>
              <a:rPr lang="en-GB" sz="2600" dirty="0">
                <a:latin typeface="Abadi" panose="020B0604020104020204" pitchFamily="34" charset="0"/>
              </a:rPr>
              <a:t> in </a:t>
            </a:r>
            <a:r>
              <a:rPr lang="en-GB" sz="2600" dirty="0" err="1">
                <a:latin typeface="Abadi" panose="020B0604020104020204" pitchFamily="34" charset="0"/>
              </a:rPr>
              <a:t>volo</a:t>
            </a:r>
            <a:r>
              <a:rPr lang="en-GB" sz="2600" dirty="0">
                <a:latin typeface="Abadi" panose="020B0604020104020204" pitchFamily="34" charset="0"/>
              </a:rPr>
              <a:t> o </a:t>
            </a:r>
            <a:r>
              <a:rPr lang="en-GB" sz="2600" dirty="0" err="1">
                <a:latin typeface="Abadi" panose="020B0604020104020204" pitchFamily="34" charset="0"/>
              </a:rPr>
              <a:t>collisione</a:t>
            </a:r>
            <a:r>
              <a:rPr lang="en-GB" sz="2600" dirty="0">
                <a:latin typeface="Abadi" panose="020B0604020104020204" pitchFamily="34" charset="0"/>
              </a:rPr>
              <a:t> con </a:t>
            </a:r>
            <a:r>
              <a:rPr lang="en-GB" sz="2600" dirty="0" err="1">
                <a:latin typeface="Abadi" panose="020B0604020104020204" pitchFamily="34" charset="0"/>
              </a:rPr>
              <a:t>mezzi</a:t>
            </a:r>
            <a:r>
              <a:rPr lang="en-GB" sz="2600" dirty="0">
                <a:latin typeface="Abadi" panose="020B0604020104020204" pitchFamily="34" charset="0"/>
              </a:rPr>
              <a:t> e </a:t>
            </a:r>
            <a:r>
              <a:rPr lang="en-GB" sz="2600" dirty="0" err="1">
                <a:latin typeface="Abadi" panose="020B0604020104020204" pitchFamily="34" charset="0"/>
              </a:rPr>
              <a:t>persone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nella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pista</a:t>
            </a:r>
            <a:r>
              <a:rPr lang="en-GB" sz="2600" dirty="0">
                <a:latin typeface="Abadi" panose="020B0604020104020204" pitchFamily="34" charset="0"/>
              </a:rPr>
              <a:t> di </a:t>
            </a:r>
            <a:r>
              <a:rPr lang="en-GB" sz="2600" dirty="0" err="1">
                <a:latin typeface="Abadi" panose="020B0604020104020204" pitchFamily="34" charset="0"/>
              </a:rPr>
              <a:t>atterraggio</a:t>
            </a:r>
            <a:endParaRPr lang="en-GB" sz="2600" dirty="0">
              <a:latin typeface="Abadi" panose="020B06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600" dirty="0" err="1">
                <a:latin typeface="Abadi" panose="020B0604020104020204" pitchFamily="34" charset="0"/>
              </a:rPr>
              <a:t>Errore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nel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tentativo</a:t>
            </a:r>
            <a:r>
              <a:rPr lang="en-GB" sz="2600" dirty="0">
                <a:latin typeface="Abadi" panose="020B0604020104020204" pitchFamily="34" charset="0"/>
              </a:rPr>
              <a:t> di </a:t>
            </a:r>
            <a:r>
              <a:rPr lang="en-GB" sz="2600" dirty="0" err="1">
                <a:latin typeface="Abadi" panose="020B0604020104020204" pitchFamily="34" charset="0"/>
              </a:rPr>
              <a:t>atterraggio</a:t>
            </a:r>
            <a:endParaRPr lang="en-GB" sz="2600" dirty="0">
              <a:latin typeface="Abadi" panose="020B0604020104020204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n-GB" sz="2600" dirty="0">
              <a:latin typeface="Abadi" panose="020B0604020104020204" pitchFamily="34" charset="0"/>
            </a:endParaRPr>
          </a:p>
          <a:p>
            <a:pPr marL="0" indent="0">
              <a:buNone/>
            </a:pPr>
            <a:r>
              <a:rPr lang="en-GB" sz="2600" dirty="0" err="1">
                <a:latin typeface="Abadi" panose="020B0604020104020204" pitchFamily="34" charset="0"/>
              </a:rPr>
              <a:t>Assicurazione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sulla</a:t>
            </a:r>
            <a:r>
              <a:rPr lang="en-GB" sz="2600" dirty="0">
                <a:latin typeface="Abadi" panose="020B0604020104020204" pitchFamily="34" charset="0"/>
              </a:rPr>
              <a:t> privacy: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>
                <a:latin typeface="Abadi" panose="020B0604020104020204" pitchFamily="34" charset="0"/>
              </a:rPr>
              <a:t>Perdita di </a:t>
            </a:r>
            <a:r>
              <a:rPr lang="en-GB" sz="2600" dirty="0" err="1">
                <a:latin typeface="Abadi" panose="020B0604020104020204" pitchFamily="34" charset="0"/>
              </a:rPr>
              <a:t>informazioni</a:t>
            </a:r>
            <a:r>
              <a:rPr lang="en-GB" sz="2600" dirty="0">
                <a:latin typeface="Abadi" panose="020B0604020104020204" pitchFamily="34" charset="0"/>
              </a:rPr>
              <a:t> (carte di </a:t>
            </a:r>
            <a:r>
              <a:rPr lang="en-GB" sz="2600" dirty="0" err="1">
                <a:latin typeface="Abadi" panose="020B0604020104020204" pitchFamily="34" charset="0"/>
              </a:rPr>
              <a:t>credito</a:t>
            </a:r>
            <a:r>
              <a:rPr lang="en-GB" sz="2600" dirty="0">
                <a:latin typeface="Abadi" panose="020B0604020104020204" pitchFamily="34" charset="0"/>
              </a:rPr>
              <a:t>, </a:t>
            </a:r>
            <a:r>
              <a:rPr lang="en-GB" sz="2600" dirty="0" err="1">
                <a:latin typeface="Abadi" panose="020B0604020104020204" pitchFamily="34" charset="0"/>
              </a:rPr>
              <a:t>identità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dei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passegeri</a:t>
            </a:r>
            <a:r>
              <a:rPr lang="en-GB" sz="2600" dirty="0">
                <a:latin typeface="Abadi" panose="020B0604020104020204" pitchFamily="34" charset="0"/>
              </a:rPr>
              <a:t>, </a:t>
            </a:r>
            <a:r>
              <a:rPr lang="en-GB" sz="2600" dirty="0" err="1">
                <a:latin typeface="Abadi" panose="020B0604020104020204" pitchFamily="34" charset="0"/>
              </a:rPr>
              <a:t>ecc</a:t>
            </a:r>
            <a:r>
              <a:rPr lang="en-GB" sz="2600" dirty="0">
                <a:latin typeface="Abadi" panose="020B0604020104020204" pitchFamily="34" charset="0"/>
              </a:rPr>
              <a:t>…)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600" dirty="0" err="1">
                <a:latin typeface="Abadi" panose="020B0604020104020204" pitchFamily="34" charset="0"/>
              </a:rPr>
              <a:t>Attacco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informatico</a:t>
            </a:r>
            <a:r>
              <a:rPr lang="en-GB" sz="2600" dirty="0">
                <a:latin typeface="Abadi" panose="020B0604020104020204" pitchFamily="34" charset="0"/>
              </a:rPr>
              <a:t> e Perdita </a:t>
            </a:r>
            <a:r>
              <a:rPr lang="en-GB" sz="2600" dirty="0" err="1">
                <a:latin typeface="Abadi" panose="020B0604020104020204" pitchFamily="34" charset="0"/>
              </a:rPr>
              <a:t>dei</a:t>
            </a:r>
            <a:r>
              <a:rPr lang="en-GB" sz="2600" dirty="0">
                <a:latin typeface="Abadi" panose="020B0604020104020204" pitchFamily="34" charset="0"/>
              </a:rPr>
              <a:t> </a:t>
            </a:r>
            <a:r>
              <a:rPr lang="en-GB" sz="2600" dirty="0" err="1">
                <a:latin typeface="Abadi" panose="020B0604020104020204" pitchFamily="34" charset="0"/>
              </a:rPr>
              <a:t>dati</a:t>
            </a:r>
            <a:r>
              <a:rPr lang="en-GB" sz="2600" dirty="0">
                <a:latin typeface="Abadi" panose="020B0604020104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8257052"/>
      </p:ext>
    </p:extLst>
  </p:cSld>
  <p:clrMapOvr>
    <a:masterClrMapping/>
  </p:clrMapOvr>
  <p:transition>
    <p:wheel spokes="8"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528</Words>
  <Application>Microsoft Office PowerPoint</Application>
  <PresentationFormat>Widescreen</PresentationFormat>
  <Paragraphs>85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Abadi</vt:lpstr>
      <vt:lpstr>Arial</vt:lpstr>
      <vt:lpstr>Calibri</vt:lpstr>
      <vt:lpstr>Calibri Light</vt:lpstr>
      <vt:lpstr>Tema di Office</vt:lpstr>
      <vt:lpstr>COMPAGNIA AEREA  Kop-airlines</vt:lpstr>
      <vt:lpstr>Presentazione</vt:lpstr>
      <vt:lpstr>Tratte</vt:lpstr>
      <vt:lpstr>Rischi assicurabili</vt:lpstr>
      <vt:lpstr>Presentazione standard di PowerPoint</vt:lpstr>
      <vt:lpstr>Rischi non assicurabili</vt:lpstr>
      <vt:lpstr>Assicurazioni 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COMPAGNIA AEREA  kop-airlines</dc:title>
  <dc:creator>Paolo Borello</dc:creator>
  <cp:lastModifiedBy>Simona</cp:lastModifiedBy>
  <cp:revision>31</cp:revision>
  <dcterms:created xsi:type="dcterms:W3CDTF">2019-05-05T22:29:34Z</dcterms:created>
  <dcterms:modified xsi:type="dcterms:W3CDTF">2019-05-19T20:52:42Z</dcterms:modified>
</cp:coreProperties>
</file>