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CA6EA"/>
    <a:srgbClr val="66CCFF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dirty="0"/>
              <a:t>Fare clic sull'icona per </a:t>
            </a:r>
            <a:r>
              <a:rPr lang="it-IT"/>
              <a:t>inserire un'immagine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dirty="0"/>
              <a:t>Fare clic sull'icona per </a:t>
            </a:r>
            <a:r>
              <a:rPr lang="it-IT"/>
              <a:t>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3451717" y="315575"/>
            <a:ext cx="662553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it-IT" sz="5400" b="1" cap="none" spc="50" dirty="0">
                <a:ln w="0"/>
                <a:solidFill>
                  <a:schemeClr val="accent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YACHT BAR</a:t>
            </a:r>
          </a:p>
          <a:p>
            <a:pPr algn="ctr"/>
            <a:r>
              <a:rPr lang="it-IT" sz="5400" b="1" cap="none" spc="50">
                <a:ln w="0"/>
                <a:solidFill>
                  <a:schemeClr val="accent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LONG </a:t>
            </a:r>
            <a:r>
              <a:rPr lang="it-IT" sz="5400" b="1" cap="none" spc="50" dirty="0">
                <a:ln w="0"/>
                <a:solidFill>
                  <a:schemeClr val="accent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BEACH s.r.l. 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729" y="2304931"/>
            <a:ext cx="8827634" cy="3954780"/>
          </a:xfrm>
          <a:prstGeom prst="rect">
            <a:avLst/>
          </a:prstGeom>
          <a:effectLst>
            <a:glow rad="25400">
              <a:schemeClr val="bg2">
                <a:lumMod val="60000"/>
                <a:lumOff val="40000"/>
                <a:alpha val="40000"/>
              </a:schemeClr>
            </a:glow>
            <a:softEdge rad="177800"/>
          </a:effectLst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90" y="220980"/>
            <a:ext cx="2030730" cy="2030730"/>
          </a:xfrm>
          <a:prstGeom prst="rect">
            <a:avLst/>
          </a:prstGeom>
          <a:effectLst>
            <a:softEdge rad="50800"/>
          </a:effectLst>
        </p:spPr>
      </p:pic>
      <p:sp>
        <p:nvSpPr>
          <p:cNvPr id="8" name="Rettangolo 7"/>
          <p:cNvSpPr/>
          <p:nvPr/>
        </p:nvSpPr>
        <p:spPr>
          <a:xfrm>
            <a:off x="400050" y="1611630"/>
            <a:ext cx="1805940" cy="262891"/>
          </a:xfrm>
          <a:prstGeom prst="rect">
            <a:avLst/>
          </a:prstGeom>
          <a:solidFill>
            <a:schemeClr val="tx1">
              <a:lumMod val="6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687805" y="1558409"/>
            <a:ext cx="2203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>
                <a:solidFill>
                  <a:srgbClr val="FFCC99"/>
                </a:solidFill>
              </a:rPr>
              <a:t>ALGAZAU</a:t>
            </a:r>
            <a:endParaRPr lang="it-IT" dirty="0">
              <a:solidFill>
                <a:srgbClr val="FFCC99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77572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853" y="320040"/>
            <a:ext cx="6161197" cy="2880360"/>
          </a:xfrm>
          <a:gradFill>
            <a:gsLst>
              <a:gs pos="10000">
                <a:schemeClr val="bg2">
                  <a:tint val="97000"/>
                  <a:hueMod val="92000"/>
                  <a:satMod val="169000"/>
                  <a:lumMod val="164000"/>
                </a:schemeClr>
              </a:gs>
              <a:gs pos="100000">
                <a:schemeClr val="bg2">
                  <a:shade val="96000"/>
                  <a:satMod val="120000"/>
                  <a:lumMod val="90000"/>
                </a:schemeClr>
              </a:gs>
            </a:gsLst>
            <a:lin ang="6120000" scaled="1"/>
          </a:gradFill>
          <a:effectLst>
            <a:softEdge rad="50800"/>
          </a:effectLst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853" y="3577590"/>
            <a:ext cx="6172198" cy="3086099"/>
          </a:xfrm>
          <a:prstGeom prst="rect">
            <a:avLst/>
          </a:prstGeom>
          <a:effectLst>
            <a:softEdge rad="50800"/>
          </a:effectLst>
        </p:spPr>
      </p:pic>
      <p:sp>
        <p:nvSpPr>
          <p:cNvPr id="6" name="CasellaDiTesto 5"/>
          <p:cNvSpPr txBox="1"/>
          <p:nvPr/>
        </p:nvSpPr>
        <p:spPr>
          <a:xfrm>
            <a:off x="6972300" y="777240"/>
            <a:ext cx="4549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6880860" y="502920"/>
            <a:ext cx="473202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A pochi km da Los Angeles è situato il nostro </a:t>
            </a:r>
            <a:r>
              <a:rPr lang="it-IT" sz="2000" dirty="0" err="1"/>
              <a:t>superyacht</a:t>
            </a:r>
            <a:r>
              <a:rPr lang="it-IT" sz="2000" dirty="0"/>
              <a:t> </a:t>
            </a:r>
            <a:r>
              <a:rPr lang="it-IT" sz="2000" dirty="0" err="1"/>
              <a:t>concept-exclusive</a:t>
            </a:r>
            <a:r>
              <a:rPr lang="it-IT" sz="2000" dirty="0"/>
              <a:t> beach club con due piscine riscaldate su due piani, di 150 m².</a:t>
            </a:r>
          </a:p>
          <a:p>
            <a:endParaRPr lang="it-IT" sz="2000" dirty="0"/>
          </a:p>
          <a:p>
            <a:r>
              <a:rPr lang="it-IT" sz="2000" dirty="0"/>
              <a:t>Servizio catering &amp; cocktail bar.</a:t>
            </a:r>
          </a:p>
          <a:p>
            <a:endParaRPr lang="it-IT" sz="2000" dirty="0"/>
          </a:p>
          <a:p>
            <a:r>
              <a:rPr lang="it-IT" sz="2000" dirty="0"/>
              <a:t>Due </a:t>
            </a:r>
            <a:r>
              <a:rPr lang="it-IT" sz="2000" dirty="0" err="1"/>
              <a:t>lounge</a:t>
            </a:r>
            <a:r>
              <a:rPr lang="it-IT" sz="2000" dirty="0"/>
              <a:t> bar. </a:t>
            </a:r>
          </a:p>
          <a:p>
            <a:endParaRPr lang="it-IT" sz="2000" dirty="0"/>
          </a:p>
          <a:p>
            <a:r>
              <a:rPr lang="it-IT" sz="2000" dirty="0"/>
              <a:t>Un lussuoso ristorante con cucina internazionale.</a:t>
            </a:r>
          </a:p>
          <a:p>
            <a:r>
              <a:rPr lang="it-IT" sz="2000" dirty="0"/>
              <a:t> 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6880860" y="4612807"/>
            <a:ext cx="47278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t-IT" sz="2000" b="1" dirty="0">
                <a:solidFill>
                  <a:srgbClr val="A50E82"/>
                </a:solidFill>
              </a:rPr>
              <a:t>C’è la possibilità di affittare l’intera struttura per matrimoni o eventi privati, personale qualificato incluso.</a:t>
            </a:r>
          </a:p>
        </p:txBody>
      </p:sp>
    </p:spTree>
    <p:extLst>
      <p:ext uri="{BB962C8B-B14F-4D97-AF65-F5344CB8AC3E}">
        <p14:creationId xmlns:p14="http://schemas.microsoft.com/office/powerpoint/2010/main" val="33294217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7293750"/>
              </p:ext>
            </p:extLst>
          </p:nvPr>
        </p:nvGraphicFramePr>
        <p:xfrm>
          <a:off x="243905" y="1193494"/>
          <a:ext cx="11651300" cy="53512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2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12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12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12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00309">
                <a:tc>
                  <a:txBody>
                    <a:bodyPr/>
                    <a:lstStyle/>
                    <a:p>
                      <a:pPr algn="ctr"/>
                      <a:endParaRPr lang="it-IT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endParaRPr lang="it-IT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it-IT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EVENTO</a:t>
                      </a:r>
                      <a:r>
                        <a:rPr lang="it-IT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 RISCHIOSO</a:t>
                      </a:r>
                      <a:endParaRPr lang="it-IT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endParaRPr lang="it-IT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it-IT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AZIONI DI PREVENZIONE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it-IT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EVENTUALI ASSICURAZIONI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it-IT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ACCANTONAMENTI FONDI O ALTRO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3195">
                <a:tc>
                  <a:txBody>
                    <a:bodyPr/>
                    <a:lstStyle/>
                    <a:p>
                      <a:r>
                        <a:rPr lang="it-IT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Rottura</a:t>
                      </a:r>
                      <a:r>
                        <a:rPr lang="it-IT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 impianti</a:t>
                      </a:r>
                      <a:endParaRPr lang="it-IT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Manutenzioni programmate, presenza h24</a:t>
                      </a:r>
                      <a:r>
                        <a:rPr lang="it-IT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 di un tecnico</a:t>
                      </a:r>
                      <a:endParaRPr lang="it-IT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it-IT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Assicurazione sui beni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it-IT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-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7348">
                <a:tc>
                  <a:txBody>
                    <a:bodyPr/>
                    <a:lstStyle/>
                    <a:p>
                      <a:r>
                        <a:rPr lang="it-IT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Mareggiate</a:t>
                      </a:r>
                      <a:endParaRPr lang="it-IT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-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Assicurazione</a:t>
                      </a:r>
                      <a:r>
                        <a:rPr lang="it-IT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 calamità</a:t>
                      </a:r>
                      <a:endParaRPr lang="it-IT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-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7348">
                <a:tc>
                  <a:txBody>
                    <a:bodyPr/>
                    <a:lstStyle/>
                    <a:p>
                      <a:r>
                        <a:rPr lang="it-IT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Furto</a:t>
                      </a:r>
                      <a:r>
                        <a:rPr lang="it-IT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 </a:t>
                      </a:r>
                      <a:endParaRPr lang="it-IT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Vigilanza </a:t>
                      </a:r>
                      <a:r>
                        <a:rPr lang="it-IT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h24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Assicurazione furto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-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7348">
                <a:tc>
                  <a:txBody>
                    <a:bodyPr/>
                    <a:lstStyle/>
                    <a:p>
                      <a:r>
                        <a:rPr lang="it-IT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Infortunio</a:t>
                      </a:r>
                      <a:r>
                        <a:rPr lang="it-IT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 clienti</a:t>
                      </a:r>
                      <a:endParaRPr lang="it-IT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Avvisi</a:t>
                      </a:r>
                      <a:r>
                        <a:rPr lang="it-IT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 e regolamento</a:t>
                      </a:r>
                      <a:endParaRPr lang="it-IT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err="1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R.c.</a:t>
                      </a:r>
                      <a:r>
                        <a:rPr lang="it-IT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 verso terzi</a:t>
                      </a:r>
                      <a:endParaRPr lang="it-IT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-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7348">
                <a:tc>
                  <a:txBody>
                    <a:bodyPr/>
                    <a:lstStyle/>
                    <a:p>
                      <a:r>
                        <a:rPr lang="it-IT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Infortunio sul personale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Corso</a:t>
                      </a:r>
                      <a:r>
                        <a:rPr lang="it-IT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 di formazione</a:t>
                      </a:r>
                      <a:endParaRPr lang="it-IT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err="1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Ass</a:t>
                      </a:r>
                      <a:r>
                        <a:rPr lang="it-IT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. infortunio sul personale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-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7348">
                <a:tc>
                  <a:txBody>
                    <a:bodyPr/>
                    <a:lstStyle/>
                    <a:p>
                      <a:r>
                        <a:rPr lang="it-IT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Perdita quote di mercato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Prevedere pacchetti «più economici» 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it-IT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-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Fondo che permetta di aspettare il passaggio della crisi economica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Rettangolo 2"/>
          <p:cNvSpPr/>
          <p:nvPr/>
        </p:nvSpPr>
        <p:spPr>
          <a:xfrm>
            <a:off x="145472" y="197427"/>
            <a:ext cx="79634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it-IT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DISASTER RECOVERY PLAN </a:t>
            </a:r>
            <a:endParaRPr lang="it-IT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501735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3953" y="775868"/>
            <a:ext cx="8534400" cy="1507067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it-IT" sz="4800" b="1" cap="none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Mareggiata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182880" y="2284660"/>
            <a:ext cx="31546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u="sng" dirty="0">
                <a:solidFill>
                  <a:schemeClr val="accent2"/>
                </a:solidFill>
              </a:rPr>
              <a:t>Danni diretti</a:t>
            </a:r>
            <a:r>
              <a:rPr lang="it-IT" b="1" dirty="0">
                <a:solidFill>
                  <a:schemeClr val="accent2"/>
                </a:solidFill>
              </a:rPr>
              <a:t>:</a:t>
            </a:r>
          </a:p>
          <a:p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Danneggiamento struttura navale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Danneggiamento impianti tecnici</a:t>
            </a:r>
          </a:p>
          <a:p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3183428" y="2284660"/>
            <a:ext cx="31623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u="sng" dirty="0">
                <a:solidFill>
                  <a:schemeClr val="accent2"/>
                </a:solidFill>
              </a:rPr>
              <a:t>Danni indiretti</a:t>
            </a:r>
            <a:r>
              <a:rPr lang="it-IT" b="1" dirty="0">
                <a:solidFill>
                  <a:schemeClr val="accent2"/>
                </a:solidFill>
              </a:rPr>
              <a:t>: </a:t>
            </a:r>
          </a:p>
          <a:p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Interruzione dell’attività per riparazione struttura e impianti (rischio di perdita clienti)</a:t>
            </a:r>
          </a:p>
          <a:p>
            <a:endParaRPr lang="it-IT" dirty="0"/>
          </a:p>
        </p:txBody>
      </p:sp>
      <p:sp>
        <p:nvSpPr>
          <p:cNvPr id="7" name="Pergamena 1 6"/>
          <p:cNvSpPr/>
          <p:nvPr/>
        </p:nvSpPr>
        <p:spPr>
          <a:xfrm>
            <a:off x="7128164" y="639094"/>
            <a:ext cx="4717472" cy="2280751"/>
          </a:xfrm>
          <a:prstGeom prst="verticalScrol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u="sng" dirty="0">
                <a:solidFill>
                  <a:schemeClr val="accent2"/>
                </a:solidFill>
              </a:rPr>
              <a:t>Reazione all’evento: </a:t>
            </a:r>
            <a:r>
              <a:rPr lang="it-IT" dirty="0"/>
              <a:t>Eravamo preparati in quanto avevamo stipulato un’assicurazione contro le calamità.</a:t>
            </a:r>
          </a:p>
        </p:txBody>
      </p:sp>
      <p:sp>
        <p:nvSpPr>
          <p:cNvPr id="17" name="CasellaDiTesto 16"/>
          <p:cNvSpPr txBox="1"/>
          <p:nvPr/>
        </p:nvSpPr>
        <p:spPr>
          <a:xfrm>
            <a:off x="212839" y="498869"/>
            <a:ext cx="3408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bg1"/>
                </a:solidFill>
              </a:rPr>
              <a:t>EVENTO DANNOSO:</a:t>
            </a:r>
          </a:p>
        </p:txBody>
      </p:sp>
      <p:pic>
        <p:nvPicPr>
          <p:cNvPr id="18" name="Immagin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146" y="4315984"/>
            <a:ext cx="5001924" cy="2145173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5683407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6621" y="-93518"/>
            <a:ext cx="8534400" cy="1507067"/>
          </a:xfrm>
        </p:spPr>
        <p:txBody>
          <a:bodyPr>
            <a:normAutofit/>
          </a:bodyPr>
          <a:lstStyle/>
          <a:p>
            <a:r>
              <a:rPr lang="it-IT" sz="1800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Evento dannoso: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7658099" y="1543641"/>
            <a:ext cx="387580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con rilevanza nazionale da parte di movimenti ambientalisti (accusa di inquinamento e spreco di risorse, danni all’ecosistema marino).</a:t>
            </a:r>
          </a:p>
        </p:txBody>
      </p:sp>
      <p:sp>
        <p:nvSpPr>
          <p:cNvPr id="5" name="Rettangolo 4"/>
          <p:cNvSpPr/>
          <p:nvPr/>
        </p:nvSpPr>
        <p:spPr>
          <a:xfrm>
            <a:off x="0" y="951884"/>
            <a:ext cx="80457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it-IT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Azione di boicottaggio 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216621" y="2522065"/>
            <a:ext cx="268244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t-IT" b="1" u="sng" dirty="0">
                <a:solidFill>
                  <a:srgbClr val="A50E82"/>
                </a:solidFill>
              </a:rPr>
              <a:t>Danni diretti</a:t>
            </a:r>
            <a:r>
              <a:rPr lang="it-IT" b="1" dirty="0">
                <a:solidFill>
                  <a:srgbClr val="A50E82"/>
                </a:solidFill>
              </a:rPr>
              <a:t>:</a:t>
            </a:r>
          </a:p>
          <a:p>
            <a:pPr lvl="0"/>
            <a:endParaRPr lang="it-IT" b="1" dirty="0">
              <a:solidFill>
                <a:srgbClr val="A50E82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dirty="0"/>
              <a:t>Possibili risarcimenti ai clienti</a:t>
            </a:r>
          </a:p>
          <a:p>
            <a:pPr lvl="0"/>
            <a:endParaRPr lang="it-IT" b="1" dirty="0">
              <a:solidFill>
                <a:srgbClr val="A50E82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3261951" y="2501285"/>
            <a:ext cx="358486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t-IT" b="1" u="sng" dirty="0">
                <a:solidFill>
                  <a:srgbClr val="A50E82"/>
                </a:solidFill>
              </a:rPr>
              <a:t>Danni indiretti</a:t>
            </a:r>
            <a:r>
              <a:rPr lang="it-IT" b="1" dirty="0">
                <a:solidFill>
                  <a:srgbClr val="A50E82"/>
                </a:solidFill>
              </a:rPr>
              <a:t>: </a:t>
            </a:r>
          </a:p>
          <a:p>
            <a:pPr lvl="0"/>
            <a:endParaRPr lang="it-IT" b="1" dirty="0">
              <a:solidFill>
                <a:srgbClr val="A50E82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dirty="0"/>
              <a:t>Perdita di clienti futuri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dirty="0"/>
              <a:t>Internalizzazione costi ambientali</a:t>
            </a:r>
          </a:p>
        </p:txBody>
      </p:sp>
      <p:sp>
        <p:nvSpPr>
          <p:cNvPr id="9" name="Pergamena 2 8"/>
          <p:cNvSpPr/>
          <p:nvPr/>
        </p:nvSpPr>
        <p:spPr>
          <a:xfrm>
            <a:off x="5670116" y="4218709"/>
            <a:ext cx="6161809" cy="2358736"/>
          </a:xfrm>
          <a:prstGeom prst="horizontalScrol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t-IT" b="1" u="sng" dirty="0">
                <a:solidFill>
                  <a:srgbClr val="A50E82"/>
                </a:solidFill>
              </a:rPr>
              <a:t>Reazione all’evento: </a:t>
            </a:r>
            <a:r>
              <a:rPr lang="it-IT" dirty="0">
                <a:solidFill>
                  <a:prstClr val="white"/>
                </a:solidFill>
              </a:rPr>
              <a:t>Utilizzare materiale ed energie ecosostenibili. Ciò comporterà un </a:t>
            </a:r>
            <a:r>
              <a:rPr lang="it-IT">
                <a:solidFill>
                  <a:prstClr val="white"/>
                </a:solidFill>
              </a:rPr>
              <a:t>significativo investimento.</a:t>
            </a:r>
            <a:endParaRPr lang="it-IT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6335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"/>
</p:tagLst>
</file>

<file path=ppt/theme/theme1.xml><?xml version="1.0" encoding="utf-8"?>
<a:theme xmlns:a="http://schemas.openxmlformats.org/drawingml/2006/main" name="Sezion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160</TotalTime>
  <Words>259</Words>
  <Application>Microsoft Office PowerPoint</Application>
  <PresentationFormat>Widescreen</PresentationFormat>
  <Paragraphs>71</Paragraphs>
  <Slides>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10" baseType="lpstr">
      <vt:lpstr>Arial</vt:lpstr>
      <vt:lpstr>Calibri</vt:lpstr>
      <vt:lpstr>Century Gothic</vt:lpstr>
      <vt:lpstr>Wingdings 3</vt:lpstr>
      <vt:lpstr>Sezione</vt:lpstr>
      <vt:lpstr>Presentazione standard di PowerPoint</vt:lpstr>
      <vt:lpstr>Presentazione standard di PowerPoint</vt:lpstr>
      <vt:lpstr>Presentazione standard di PowerPoint</vt:lpstr>
      <vt:lpstr>Mareggiata</vt:lpstr>
      <vt:lpstr>Evento dannoso: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gabbetta.alice.4tb</dc:creator>
  <cp:lastModifiedBy>Simona</cp:lastModifiedBy>
  <cp:revision>39</cp:revision>
  <dcterms:created xsi:type="dcterms:W3CDTF">2019-04-04T07:56:43Z</dcterms:created>
  <dcterms:modified xsi:type="dcterms:W3CDTF">2019-05-14T16:53:07Z</dcterms:modified>
</cp:coreProperties>
</file>