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846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3D5E-2A41-41C2-B591-0AB577E0E0E7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3B05-2DAD-4F2B-AEAD-0839D51C0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58643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3D5E-2A41-41C2-B591-0AB577E0E0E7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3B05-2DAD-4F2B-AEAD-0839D51C0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21818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3D5E-2A41-41C2-B591-0AB577E0E0E7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3B05-2DAD-4F2B-AEAD-0839D51C0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20699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3D5E-2A41-41C2-B591-0AB577E0E0E7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3B05-2DAD-4F2B-AEAD-0839D51C0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695099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3D5E-2A41-41C2-B591-0AB577E0E0E7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81213B05-2DAD-4F2B-AEAD-0839D51C0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338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3D5E-2A41-41C2-B591-0AB577E0E0E7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3B05-2DAD-4F2B-AEAD-0839D51C0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68965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3D5E-2A41-41C2-B591-0AB577E0E0E7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3B05-2DAD-4F2B-AEAD-0839D51C0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164302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3D5E-2A41-41C2-B591-0AB577E0E0E7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3B05-2DAD-4F2B-AEAD-0839D51C0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7359683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3D5E-2A41-41C2-B591-0AB577E0E0E7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3B05-2DAD-4F2B-AEAD-0839D51C0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535339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3D5E-2A41-41C2-B591-0AB577E0E0E7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3B05-2DAD-4F2B-AEAD-0839D51C0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844953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3D5E-2A41-41C2-B591-0AB577E0E0E7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3B05-2DAD-4F2B-AEAD-0839D51C0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38991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3D5E-2A41-41C2-B591-0AB577E0E0E7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3B05-2DAD-4F2B-AEAD-0839D51C0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204592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3D5E-2A41-41C2-B591-0AB577E0E0E7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3B05-2DAD-4F2B-AEAD-0839D51C0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7654075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magine panoramica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3D5E-2A41-41C2-B591-0AB577E0E0E7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3B05-2DAD-4F2B-AEAD-0839D51C0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9994650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3D5E-2A41-41C2-B591-0AB577E0E0E7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3B05-2DAD-4F2B-AEAD-0839D51C0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5543837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3D5E-2A41-41C2-B591-0AB577E0E0E7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3B05-2DAD-4F2B-AEAD-0839D51C0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049080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3D5E-2A41-41C2-B591-0AB577E0E0E7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3B05-2DAD-4F2B-AEAD-0839D51C0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3118089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3D5E-2A41-41C2-B591-0AB577E0E0E7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3B05-2DAD-4F2B-AEAD-0839D51C0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2220583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it-IT"/>
              <a:t>Fare clic per modificare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3D5E-2A41-41C2-B591-0AB577E0E0E7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3B05-2DAD-4F2B-AEAD-0839D51C0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6457232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3D5E-2A41-41C2-B591-0AB577E0E0E7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3B05-2DAD-4F2B-AEAD-0839D51C0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4401957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3D5E-2A41-41C2-B591-0AB577E0E0E7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3B05-2DAD-4F2B-AEAD-0839D51C0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92506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3D5E-2A41-41C2-B591-0AB577E0E0E7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3B05-2DAD-4F2B-AEAD-0839D51C0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04925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3D5E-2A41-41C2-B591-0AB577E0E0E7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3B05-2DAD-4F2B-AEAD-0839D51C0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7071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3D5E-2A41-41C2-B591-0AB577E0E0E7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3B05-2DAD-4F2B-AEAD-0839D51C0994}" type="slidenum">
              <a:rPr lang="it-IT" smtClean="0"/>
              <a:t>‹N›</a:t>
            </a:fld>
            <a:endParaRPr lang="it-IT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78160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3D5E-2A41-41C2-B591-0AB577E0E0E7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3B05-2DAD-4F2B-AEAD-0839D51C0994}" type="slidenum">
              <a:rPr lang="it-IT" smtClean="0"/>
              <a:t>‹N›</a:t>
            </a:fld>
            <a:endParaRPr lang="it-IT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2059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3D5E-2A41-41C2-B591-0AB577E0E0E7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3B05-2DAD-4F2B-AEAD-0839D51C0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1190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3D5E-2A41-41C2-B591-0AB577E0E0E7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3B05-2DAD-4F2B-AEAD-0839D51C0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18208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383D5E-2A41-41C2-B591-0AB577E0E0E7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1213B05-2DAD-4F2B-AEAD-0839D51C0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247697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slideLayout" Target="../slideLayouts/slideLayout28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5383D5E-2A41-41C2-B591-0AB577E0E0E7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213B05-2DAD-4F2B-AEAD-0839D51C0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80160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it-IT"/>
              <a:t>Fare clic per modificare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75383D5E-2A41-41C2-B591-0AB577E0E0E7}" type="datetimeFigureOut">
              <a:rPr lang="it-IT" smtClean="0"/>
              <a:t>14/05/2019</a:t>
            </a:fld>
            <a:endParaRPr lang="it-I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it-I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81213B05-2DAD-4F2B-AEAD-0839D51C0994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85150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  <p:sldLayoutId id="2147483860" r:id="rId14"/>
    <p:sldLayoutId id="2147483861" r:id="rId15"/>
    <p:sldLayoutId id="2147483862" r:id="rId16"/>
    <p:sldLayoutId id="2147483863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5.jf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4473">
              <a:srgbClr val="CAD1D1"/>
            </a:gs>
            <a:gs pos="73000">
              <a:srgbClr val="E1E5E5"/>
            </a:gs>
            <a:gs pos="0">
              <a:schemeClr val="bg2">
                <a:tint val="98000"/>
                <a:hueMod val="124000"/>
                <a:satMod val="148000"/>
                <a:lumMod val="124000"/>
              </a:schemeClr>
            </a:gs>
            <a:gs pos="100000">
              <a:schemeClr val="bg2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868776" y="176645"/>
            <a:ext cx="7233661" cy="2379519"/>
          </a:xfrm>
        </p:spPr>
        <p:txBody>
          <a:bodyPr anchor="ctr"/>
          <a:lstStyle/>
          <a:p>
            <a:pPr algn="ctr"/>
            <a:r>
              <a:rPr lang="it-IT" dirty="0"/>
              <a:t>FERMAGAL PHARMA </a:t>
            </a:r>
            <a:r>
              <a:rPr lang="it-IT" dirty="0" err="1"/>
              <a:t>s.p.a</a:t>
            </a:r>
            <a:endParaRPr lang="it-IT" dirty="0"/>
          </a:p>
        </p:txBody>
      </p:sp>
      <p:pic>
        <p:nvPicPr>
          <p:cNvPr id="1026" name="Picture 2" descr="Risultati immagini per dna logo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8130" y="857249"/>
            <a:ext cx="4572288" cy="4572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0821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8916" y="0"/>
            <a:ext cx="3313084" cy="21924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7528" y="4527279"/>
            <a:ext cx="3734135" cy="233072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873836" y="2400300"/>
            <a:ext cx="3318164" cy="18409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0" name="Rettangolo 9"/>
          <p:cNvSpPr/>
          <p:nvPr/>
        </p:nvSpPr>
        <p:spPr>
          <a:xfrm>
            <a:off x="2217084" y="172911"/>
            <a:ext cx="640701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it-IT" sz="54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Di cosa ci occupiamo?</a:t>
            </a:r>
          </a:p>
        </p:txBody>
      </p:sp>
      <p:sp>
        <p:nvSpPr>
          <p:cNvPr id="11" name="CasellaDiTesto 10"/>
          <p:cNvSpPr txBox="1"/>
          <p:nvPr/>
        </p:nvSpPr>
        <p:spPr>
          <a:xfrm>
            <a:off x="2399940" y="1382245"/>
            <a:ext cx="622415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/>
              <a:t>Produzione e distribuzione di farmaci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/>
              <a:t>Progettazione e manutenzione di macchinari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it-IT" dirty="0"/>
              <a:t>Ricerca e sviluppo</a:t>
            </a:r>
          </a:p>
          <a:p>
            <a:endParaRPr lang="it-IT" dirty="0"/>
          </a:p>
        </p:txBody>
      </p:sp>
      <p:sp>
        <p:nvSpPr>
          <p:cNvPr id="2" name="CasellaDiTesto 1"/>
          <p:cNvSpPr txBox="1"/>
          <p:nvPr/>
        </p:nvSpPr>
        <p:spPr>
          <a:xfrm>
            <a:off x="4177146" y="4527279"/>
            <a:ext cx="40005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Da più di 10 anni uniamo conoscenze tradizionali ed innovazione, grazie al nostro personale altamente qualificato.</a:t>
            </a:r>
          </a:p>
        </p:txBody>
      </p:sp>
    </p:spTree>
    <p:extLst>
      <p:ext uri="{BB962C8B-B14F-4D97-AF65-F5344CB8AC3E}">
        <p14:creationId xmlns:p14="http://schemas.microsoft.com/office/powerpoint/2010/main" val="28998037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defTabSz="914400"/>
            <a:r>
              <a:rPr lang="it-IT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rPr>
              <a:t>Dove ci troviamo?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/>
              <a:t>La nostra sede principale è collocata a Milano e conta 200 dipendenti, le nostre filiali si trovano nelle principali città italiane: Roma, Firenze, Napoli, Venezia, Torino.</a:t>
            </a:r>
          </a:p>
        </p:txBody>
      </p:sp>
    </p:spTree>
    <p:extLst>
      <p:ext uri="{BB962C8B-B14F-4D97-AF65-F5344CB8AC3E}">
        <p14:creationId xmlns:p14="http://schemas.microsoft.com/office/powerpoint/2010/main" val="31555303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6415372"/>
              </p:ext>
            </p:extLst>
          </p:nvPr>
        </p:nvGraphicFramePr>
        <p:xfrm>
          <a:off x="2528048" y="144107"/>
          <a:ext cx="9592234" cy="649336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534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088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21428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156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7113"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Evento rischioso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Azioni di prevenzione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Eventuali assicurazioni</a:t>
                      </a:r>
                      <a:endParaRPr lang="it-IT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2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Accantonamento fondi o altro</a:t>
                      </a: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5482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Danneggiamento del prodotto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Scorte in magazzino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Sui beni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8332"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Incendio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Incendio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457200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it-IT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00866">
                <a:tc>
                  <a:txBody>
                    <a:bodyPr/>
                    <a:lstStyle/>
                    <a:p>
                      <a:r>
                        <a:rPr lang="it-IT" dirty="0"/>
                        <a:t>Reazione allergica a nuovi farmaci sperimentali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Test di prevenzione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RC verso</a:t>
                      </a:r>
                      <a:r>
                        <a:rPr lang="it-IT" baseline="0" dirty="0"/>
                        <a:t> terzi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30606">
                <a:tc>
                  <a:txBody>
                    <a:bodyPr/>
                    <a:lstStyle/>
                    <a:p>
                      <a:r>
                        <a:rPr lang="it-IT" dirty="0"/>
                        <a:t>Furto di</a:t>
                      </a:r>
                      <a:r>
                        <a:rPr lang="it-IT" baseline="0" dirty="0"/>
                        <a:t> idea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Brevetto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Cyber </a:t>
                      </a:r>
                      <a:r>
                        <a:rPr lang="it-IT" dirty="0" err="1"/>
                        <a:t>risk</a:t>
                      </a:r>
                      <a:r>
                        <a:rPr lang="it-IT" dirty="0"/>
                        <a:t> (su perdita interna)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71126">
                <a:tc>
                  <a:txBody>
                    <a:bodyPr/>
                    <a:lstStyle/>
                    <a:p>
                      <a:r>
                        <a:rPr lang="it-IT" dirty="0"/>
                        <a:t>Concorrenza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Vincolare ricercatori</a:t>
                      </a:r>
                      <a:r>
                        <a:rPr lang="it-IT" baseline="0" dirty="0"/>
                        <a:t> con contratti a lungo termine; ricerche di mercato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68188">
                <a:tc>
                  <a:txBody>
                    <a:bodyPr/>
                    <a:lstStyle/>
                    <a:p>
                      <a:r>
                        <a:rPr lang="it-IT" dirty="0"/>
                        <a:t>Danno</a:t>
                      </a:r>
                      <a:r>
                        <a:rPr lang="it-IT" baseline="0" dirty="0"/>
                        <a:t> di immagine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Campagna di sensibilizzazione sui social e  progetti in scuole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Fondo</a:t>
                      </a:r>
                      <a:r>
                        <a:rPr lang="it-IT" baseline="0" dirty="0"/>
                        <a:t> emergenza per ritiro prodotto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00866">
                <a:tc>
                  <a:txBody>
                    <a:bodyPr/>
                    <a:lstStyle/>
                    <a:p>
                      <a:r>
                        <a:rPr lang="it-IT" dirty="0"/>
                        <a:t>Cambio</a:t>
                      </a:r>
                      <a:r>
                        <a:rPr lang="it-IT" baseline="0" dirty="0"/>
                        <a:t> politiche governative e comunitarie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Differenziazione del prodotto, personale</a:t>
                      </a:r>
                      <a:r>
                        <a:rPr lang="it-IT" baseline="0" dirty="0"/>
                        <a:t> dedicato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30606">
                <a:tc>
                  <a:txBody>
                    <a:bodyPr/>
                    <a:lstStyle/>
                    <a:p>
                      <a:r>
                        <a:rPr lang="it-IT" dirty="0"/>
                        <a:t>Furto in magazzino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Vigilanza e impianto di sicurezza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dirty="0"/>
                        <a:t>Furto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90836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rPr>
              <a:t>Reazione allergica ai nostri farmaci?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  <a:p>
            <a:r>
              <a:rPr lang="it-IT" dirty="0"/>
              <a:t>Prima della vendita tutti i nostri farmaci vengono esaminati più volte seguendo precise e specifiche tecniche.</a:t>
            </a:r>
          </a:p>
          <a:p>
            <a:r>
              <a:rPr lang="it-IT" dirty="0"/>
              <a:t>Nel caso in cui un cliente dovesse sviluppare reazioni allergiche da farmaci, l’azienda è coperta da un’assicurazione RC verso terzi.</a:t>
            </a:r>
          </a:p>
        </p:txBody>
      </p:sp>
    </p:spTree>
    <p:extLst>
      <p:ext uri="{BB962C8B-B14F-4D97-AF65-F5344CB8AC3E}">
        <p14:creationId xmlns:p14="http://schemas.microsoft.com/office/powerpoint/2010/main" val="35049614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3323255" y="1473586"/>
            <a:ext cx="8574622" cy="2616199"/>
          </a:xfrm>
        </p:spPr>
        <p:txBody>
          <a:bodyPr anchor="t">
            <a:normAutofit/>
          </a:bodyPr>
          <a:lstStyle/>
          <a:p>
            <a:pPr algn="ctr"/>
            <a:r>
              <a:rPr lang="it-IT" sz="540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rPr>
              <a:t>Danno di immagine?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4333010" y="2545195"/>
            <a:ext cx="7034931" cy="3089179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it-IT" dirty="0"/>
              <a:t>L’azienda risarcisce i clienti per i danni subiti dai farmaci e organizza campagne di sensibilizzazione sui social e nelle scuole per informare sui relativi rischi.</a:t>
            </a:r>
          </a:p>
          <a:p>
            <a:pPr algn="l"/>
            <a:r>
              <a:rPr lang="it-IT" dirty="0"/>
              <a:t>Con l’obiettivo di limitare gli effetti negativi derivanti dai casi di reazioni allergiche, che immediatamente vengono enfatizzati dai media.</a:t>
            </a:r>
          </a:p>
          <a:p>
            <a:pPr algn="l"/>
            <a:r>
              <a:rPr lang="it-IT" dirty="0"/>
              <a:t>Produrre campagne informative relative agli «eccipienti», privi di principi attivi ma presenti pressoché in ogni farmaco, che spesso possono causare reazioni allergiche più o meno gravi, per rendere consapevoli </a:t>
            </a:r>
            <a:r>
              <a:rPr lang="it-IT"/>
              <a:t>i fruitori.</a:t>
            </a:r>
            <a:endParaRPr lang="it-IT" dirty="0"/>
          </a:p>
          <a:p>
            <a:pPr algn="l"/>
            <a:endParaRPr lang="it-IT" dirty="0"/>
          </a:p>
          <a:p>
            <a:pPr algn="l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505397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951C651-C926-4504-B9A5-C64C6F8BC5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5400" dirty="0"/>
              <a:t>Commenti finali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BD13946-9B7F-4BBA-A0B9-F4BA6113CE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/>
              <a:t>REDIGERE </a:t>
            </a:r>
            <a:r>
              <a:rPr lang="it-IT" dirty="0"/>
              <a:t>UN PIANO DI RISCHIO, CI HA RESI MAGGIORMENTE CONSAPEVOLI DEI POSSIBILI EVENTI NEGATIVI, DELLE AZIONI DA METTERE IN CAMPO E ANCHE DELLE OPPORTUNITA’ CHE POTREBBERO NASCERE DALLE SUDDETTE AZIONI.</a:t>
            </a:r>
          </a:p>
        </p:txBody>
      </p:sp>
    </p:spTree>
    <p:extLst>
      <p:ext uri="{BB962C8B-B14F-4D97-AF65-F5344CB8AC3E}">
        <p14:creationId xmlns:p14="http://schemas.microsoft.com/office/powerpoint/2010/main" val="2789997796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Parallasse">
  <a:themeElements>
    <a:clrScheme name="Parallasse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ss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ss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TM02900688[[fn=Sfaccettatura]]</Template>
  <TotalTime>201</TotalTime>
  <Words>341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2</vt:i4>
      </vt:variant>
      <vt:variant>
        <vt:lpstr>Titoli diapositive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Corbel</vt:lpstr>
      <vt:lpstr>Wingdings</vt:lpstr>
      <vt:lpstr>Wingdings 2</vt:lpstr>
      <vt:lpstr>HDOfficeLightV0</vt:lpstr>
      <vt:lpstr>Parallasse</vt:lpstr>
      <vt:lpstr>FERMAGAL PHARMA s.p.a</vt:lpstr>
      <vt:lpstr>Presentazione standard di PowerPoint</vt:lpstr>
      <vt:lpstr>Dove ci troviamo?</vt:lpstr>
      <vt:lpstr>Presentazione standard di PowerPoint</vt:lpstr>
      <vt:lpstr>Reazione allergica ai nostri farmaci?</vt:lpstr>
      <vt:lpstr>Danno di immagine?</vt:lpstr>
      <vt:lpstr>Commenti finali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FERMAGAL pharma s.p.a</dc:title>
  <dc:creator>GALMOZZI.RICCARD.4TB</dc:creator>
  <cp:lastModifiedBy>Simona</cp:lastModifiedBy>
  <cp:revision>19</cp:revision>
  <dcterms:created xsi:type="dcterms:W3CDTF">2019-04-04T07:28:18Z</dcterms:created>
  <dcterms:modified xsi:type="dcterms:W3CDTF">2019-05-14T16:32:09Z</dcterms:modified>
</cp:coreProperties>
</file>