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B9C"/>
    <a:srgbClr val="A50021"/>
    <a:srgbClr val="984455"/>
    <a:srgbClr val="B26767"/>
    <a:srgbClr val="CC0000"/>
    <a:srgbClr val="990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34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84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67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3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73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97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58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19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96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82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F240-5694-41D1-AADB-E3445E037CE8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D53F-1013-4D73-9FBB-E1F287367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90206" y="562293"/>
            <a:ext cx="8638309" cy="2504064"/>
          </a:xfrm>
        </p:spPr>
        <p:txBody>
          <a:bodyPr/>
          <a:lstStyle/>
          <a:p>
            <a:r>
              <a:rPr lang="it-IT" sz="8000" b="1" i="1" dirty="0">
                <a:solidFill>
                  <a:srgbClr val="000000"/>
                </a:solidFill>
                <a:latin typeface="+mn-lt"/>
              </a:rPr>
              <a:t>V</a:t>
            </a:r>
            <a:r>
              <a:rPr lang="it-IT" b="1" i="1" dirty="0">
                <a:solidFill>
                  <a:srgbClr val="000000"/>
                </a:solidFill>
                <a:latin typeface="+mn-lt"/>
              </a:rPr>
              <a:t>IN</a:t>
            </a:r>
            <a:r>
              <a:rPr lang="it-IT" sz="8000" b="1" i="1" dirty="0">
                <a:solidFill>
                  <a:srgbClr val="000000"/>
                </a:solidFill>
                <a:latin typeface="+mn-lt"/>
              </a:rPr>
              <a:t>I</a:t>
            </a:r>
            <a:r>
              <a:rPr lang="it-IT" b="1" i="1" dirty="0">
                <a:solidFill>
                  <a:srgbClr val="000000"/>
                </a:solidFill>
                <a:latin typeface="+mn-lt"/>
              </a:rPr>
              <a:t>NDUSTRY</a:t>
            </a:r>
            <a:br>
              <a:rPr lang="it-IT" sz="4800" b="1" dirty="0">
                <a:solidFill>
                  <a:srgbClr val="00000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03120" y="2755583"/>
            <a:ext cx="8628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La nostra è un’azienda di medie dimensioni adibita alla coltivazione, produzione e invecchiamento di vini pregiati, situata nell’Oltrepò Pavese.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La nostra ricerca, paziente e meticolosa, è rivolta tanto al passato quanto al futuro: da un lato abbiamo un profondo legame con la riscoperta della tradizione vinicola lombarda, dall’altro la sperimentazione e ricerca dei vini che più si adattano alle nuove esigenze di mercato.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8224">
            <a:off x="8578126" y="-105080"/>
            <a:ext cx="3119834" cy="26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" y="668337"/>
            <a:ext cx="3063240" cy="178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4514850" y="588326"/>
            <a:ext cx="269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Pristina" panose="03060402040406080204" pitchFamily="66" charset="0"/>
              </a:rPr>
              <a:t>IL NOSTRO VIGNETO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1335">
            <a:off x="6407674" y="1666422"/>
            <a:ext cx="3345654" cy="1672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8359">
            <a:off x="9184314" y="562367"/>
            <a:ext cx="2714011" cy="1822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8983980" y="370332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istina" panose="03060402040406080204" pitchFamily="66" charset="0"/>
              </a:rPr>
              <a:t>LA NOSTRA CANTINA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2736">
            <a:off x="799891" y="3785117"/>
            <a:ext cx="3291859" cy="2246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sellaDiTesto 11"/>
          <p:cNvSpPr txBox="1"/>
          <p:nvPr/>
        </p:nvSpPr>
        <p:spPr>
          <a:xfrm>
            <a:off x="4640580" y="4457794"/>
            <a:ext cx="304038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istina" panose="03060402040406080204" pitchFamily="66" charset="0"/>
              </a:rPr>
              <a:t>IL NOSTRO NEGOZIO</a:t>
            </a:r>
          </a:p>
        </p:txBody>
      </p:sp>
    </p:spTree>
    <p:extLst>
      <p:ext uri="{BB962C8B-B14F-4D97-AF65-F5344CB8AC3E}">
        <p14:creationId xmlns:p14="http://schemas.microsoft.com/office/powerpoint/2010/main" val="218277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Autofit/>
          </a:bodyPr>
          <a:lstStyle/>
          <a:p>
            <a:pPr algn="ctr"/>
            <a:r>
              <a:rPr lang="it-IT" sz="4000" b="1" i="1" dirty="0">
                <a:solidFill>
                  <a:srgbClr val="000000"/>
                </a:solidFill>
                <a:latin typeface="+mn-lt"/>
              </a:rPr>
              <a:t>PIANO DI RISCHIO DELL’ AZIENDA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024145"/>
              </p:ext>
            </p:extLst>
          </p:nvPr>
        </p:nvGraphicFramePr>
        <p:xfrm>
          <a:off x="640081" y="605790"/>
          <a:ext cx="10675619" cy="541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7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585">
                <a:tc>
                  <a:txBody>
                    <a:bodyPr/>
                    <a:lstStyle/>
                    <a:p>
                      <a:r>
                        <a:rPr lang="it-IT" dirty="0"/>
                        <a:t>EVENTO RISCHIOSO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AZIONI DI</a:t>
                      </a:r>
                      <a:r>
                        <a:rPr lang="it-IT" baseline="0" dirty="0"/>
                        <a:t> PREVENZIONE</a:t>
                      </a:r>
                      <a:endParaRPr lang="it-IT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EVENTUALI ASSICURAZIONI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ACCANTONAMENTO FONDI O ALTRO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025">
                <a:tc>
                  <a:txBody>
                    <a:bodyPr/>
                    <a:lstStyle/>
                    <a:p>
                      <a:pPr algn="ctr"/>
                      <a:endParaRPr lang="it-IT" sz="1400" baseline="0" dirty="0"/>
                    </a:p>
                    <a:p>
                      <a:pPr algn="ctr"/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Rischio furto</a:t>
                      </a:r>
                    </a:p>
                    <a:p>
                      <a:pPr algn="ctr"/>
                      <a:endParaRPr lang="it-IT" sz="1400" dirty="0"/>
                    </a:p>
                  </a:txBody>
                  <a:tcPr>
                    <a:solidFill>
                      <a:srgbClr val="B26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Installare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telecamere di videosorveglianza, allarmi antifurto e presenza di personale di sicurezza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2676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furto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2676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B26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004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Rischio di infortunio</a:t>
                      </a:r>
                    </a:p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Munirsi di scarpe antinfortunistiche, cuffie, mascherine, guanti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e occhiali protettivi e utilizzare scale portatili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infortunio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8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096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Rischio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di incendio</a:t>
                      </a:r>
                    </a:p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26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Installare allarmi antincendio e utilizzare materiali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ignifughi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26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incendio</a:t>
                      </a:r>
                    </a:p>
                  </a:txBody>
                  <a:tcPr>
                    <a:solidFill>
                      <a:srgbClr val="B2676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B26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12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Rischio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incidenti (mezzi, catena montaggio etc..)</a:t>
                      </a:r>
                    </a:p>
                    <a:p>
                      <a:pPr algn="ctr"/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Formazione degli addetti con corsi di sicurezza e sensibilizzare gli autisti a rispettare gli orari di riposo 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Sui beni e infortunio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8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274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Concorrenza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Fondo per ricerca e sviluppo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662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Danni alla salute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Controllo di filiera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RC verso terzi</a:t>
                      </a:r>
                    </a:p>
                  </a:txBody>
                  <a:tcPr>
                    <a:solidFill>
                      <a:srgbClr val="98445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8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98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3741" y="662940"/>
            <a:ext cx="10981765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b="1" dirty="0"/>
              <a:t>EVENTO NEGATIVO</a:t>
            </a: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In seguito alla vendita del nostro vino più pregiato, si sono verificati casi di avvelenamento e intossicazione di un centinaio di persone provenienti dal Nord Italia. </a:t>
            </a:r>
          </a:p>
          <a:p>
            <a:pPr algn="ctr"/>
            <a:r>
              <a:rPr lang="it-IT" dirty="0"/>
              <a:t>I clienti dell’azienda hanno verificato sintomi tipici di avvelenamento da metanolo come vertigini, dolore addominale, nausea etc.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 causa di questo evento sono state aperte delle indagini condotte dai carabinieri del NAS e dalla procura.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Nel frattempo abbiamo fatto il possibile per risolvere l’inconveniente e risarcire tutti i danni causati a terzi.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 seguito alle indagini svolte, è emerso che la nostra azienda di vini è stata vittima di una frode da parte di un lavoratore dipendente di un’azienda concorrente, è stata scagionata l’azienda dall’accusa di colpa grave.</a:t>
            </a:r>
          </a:p>
          <a:p>
            <a:pPr algn="ctr"/>
            <a:r>
              <a:rPr lang="it-IT" dirty="0"/>
              <a:t>Rimane però in carico la negligenza.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Previdentemente il nostro Risk Manager aveva previsto l’RC verso terzi, ma a causa della </a:t>
            </a:r>
            <a:r>
              <a:rPr lang="it-IT"/>
              <a:t>frode abbiamo </a:t>
            </a:r>
            <a:r>
              <a:rPr lang="it-IT" dirty="0"/>
              <a:t>riscontrato un forte calo delle vendite. </a:t>
            </a:r>
          </a:p>
          <a:p>
            <a:pPr algn="ctr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664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350</Words>
  <Application>Microsoft Office PowerPoint</Application>
  <PresentationFormat>Widescreen</PresentationFormat>
  <Paragraphs>72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Pristina</vt:lpstr>
      <vt:lpstr>Tema di Office</vt:lpstr>
      <vt:lpstr>VININDUSTRY </vt:lpstr>
      <vt:lpstr>Presentazione standard di PowerPoint</vt:lpstr>
      <vt:lpstr>PIANO DI RISCHIO DELL’ AZIENDA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MASCIULLI.LIDIA.4TA</dc:creator>
  <cp:lastModifiedBy>Simona</cp:lastModifiedBy>
  <cp:revision>27</cp:revision>
  <dcterms:created xsi:type="dcterms:W3CDTF">2019-04-04T09:43:00Z</dcterms:created>
  <dcterms:modified xsi:type="dcterms:W3CDTF">2019-05-14T15:41:25Z</dcterms:modified>
</cp:coreProperties>
</file>