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a" initials="S" lastIdx="6" clrIdx="0">
    <p:extLst>
      <p:ext uri="{19B8F6BF-5375-455C-9EA6-DF929625EA0E}">
        <p15:presenceInfo xmlns:p15="http://schemas.microsoft.com/office/powerpoint/2012/main" userId="Sim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155F"/>
    <a:srgbClr val="800080"/>
    <a:srgbClr val="591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1T22:18:53.348" idx="1">
    <p:pos x="10" y="10"/>
    <p:text>descrivere...che cos'è?</p:text>
    <p:extLst>
      <p:ext uri="{C676402C-5697-4E1C-873F-D02D1690AC5C}">
        <p15:threadingInfo xmlns:p15="http://schemas.microsoft.com/office/powerpoint/2012/main" timeZoneBias="-120"/>
      </p:ext>
    </p:extLst>
  </p:cm>
  <p:cm authorId="1" dt="2019-04-11T22:27:52.522" idx="2">
    <p:pos x="10" y="146"/>
    <p:text>dimensione impresa (n° persone o cap sociale...)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985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349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820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061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220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713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090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9876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863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284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73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577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97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79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050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07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598D157-A97A-4F6D-8446-0FCBEDEE2F51}" type="datetimeFigureOut">
              <a:rPr lang="it-IT" smtClean="0"/>
              <a:t>14/05/2019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04C234C-4278-4CC9-859B-F2A4799722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190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acgspa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50082" y="3460173"/>
            <a:ext cx="4130531" cy="953525"/>
          </a:xfrm>
        </p:spPr>
        <p:txBody>
          <a:bodyPr/>
          <a:lstStyle/>
          <a:p>
            <a:r>
              <a:rPr lang="it-IT" sz="6000" dirty="0">
                <a:latin typeface="Bodoni MT" panose="02070603080606020203" pitchFamily="18" charset="0"/>
              </a:rPr>
              <a:t>A.C.G. SPA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>
                <a:latin typeface="Book Antiqua" panose="02040602050305030304" pitchFamily="18" charset="0"/>
              </a:rPr>
              <a:t>Rilassati, raccogliti, allontana da te ogni altro pensiero.</a:t>
            </a:r>
          </a:p>
          <a:p>
            <a:pPr algn="ctr"/>
            <a:r>
              <a:rPr lang="it-IT" dirty="0">
                <a:latin typeface="Book Antiqua" panose="02040602050305030304" pitchFamily="18" charset="0"/>
              </a:rPr>
              <a:t>Lascia che il mondo che ti circonda sfumi nell’indistinto.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72" y="1602737"/>
            <a:ext cx="2865638" cy="1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5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95" y="1083156"/>
            <a:ext cx="3538970" cy="24500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3722686"/>
            <a:ext cx="3105884" cy="20625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65" y="3679693"/>
            <a:ext cx="3149167" cy="209594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49246" y="1083155"/>
            <a:ext cx="298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A.C.G. SPA è il punto di riferimento quotidiano per Bolzano e provincia nell’ambito della cultura del benessere intesa come filosofia di vita.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86514" y="3860800"/>
            <a:ext cx="284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VI PRESENTIAMO GLI AMBIENTI INTERNI ED ESTERNI DEL NOSTRO CENTRO BENESSERE.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200571" y="1248228"/>
            <a:ext cx="2554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Il nostro personale è sempre a vostra disposizione.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 È composto da 20 dipendenti.</a:t>
            </a:r>
          </a:p>
        </p:txBody>
      </p:sp>
    </p:spTree>
    <p:extLst>
      <p:ext uri="{BB962C8B-B14F-4D97-AF65-F5344CB8AC3E}">
        <p14:creationId xmlns:p14="http://schemas.microsoft.com/office/powerpoint/2010/main" val="119572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54091" y="3429000"/>
            <a:ext cx="4348739" cy="2483428"/>
          </a:xfrm>
        </p:spPr>
        <p:txBody>
          <a:bodyPr/>
          <a:lstStyle/>
          <a:p>
            <a:r>
              <a:rPr lang="it-IT" sz="2000" dirty="0"/>
              <a:t>Ci troverete alle porte di Bolzano</a:t>
            </a:r>
            <a:br>
              <a:rPr lang="it-IT" sz="2000" dirty="0"/>
            </a:br>
            <a:r>
              <a:rPr lang="it-IT" sz="2000" dirty="0"/>
              <a:t>via Carlo IV, 10</a:t>
            </a:r>
            <a:br>
              <a:rPr lang="it-IT" sz="2000" dirty="0"/>
            </a:br>
            <a:r>
              <a:rPr lang="it-IT" sz="2000" dirty="0"/>
              <a:t>39100 Bolzano</a:t>
            </a:r>
            <a:br>
              <a:rPr lang="it-IT" sz="2000" dirty="0"/>
            </a:br>
            <a:r>
              <a:rPr lang="it-IT" sz="2000" dirty="0"/>
              <a:t>Tel. 0463329152</a:t>
            </a:r>
            <a:br>
              <a:rPr lang="it-IT" sz="2000" dirty="0"/>
            </a:br>
            <a:r>
              <a:rPr lang="it-IT" sz="2000" dirty="0"/>
              <a:t>Mail: </a:t>
            </a:r>
            <a:r>
              <a:rPr lang="it-IT" sz="2000" dirty="0">
                <a:hlinkClick r:id="rId2"/>
              </a:rPr>
              <a:t>acgspa@gmail.com</a:t>
            </a:r>
            <a:br>
              <a:rPr lang="it-IT" sz="2000" dirty="0"/>
            </a:br>
            <a:r>
              <a:rPr lang="it-IT" sz="2000" dirty="0"/>
              <a:t>Per prenotazioni online contattateci su: www.acgspa&amp;benessere.it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72836" y="4312227"/>
            <a:ext cx="1745673" cy="1797627"/>
          </a:xfrm>
        </p:spPr>
        <p:txBody>
          <a:bodyPr>
            <a:normAutofit/>
          </a:bodyPr>
          <a:lstStyle/>
          <a:p>
            <a:r>
              <a:rPr lang="it-IT" dirty="0"/>
              <a:t>Orari di apertura:</a:t>
            </a:r>
          </a:p>
          <a:p>
            <a:r>
              <a:rPr lang="it-IT" sz="1300" dirty="0"/>
              <a:t>Dalle 9 alle 22,30 tutti i giorni, festivi compresi.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44" y="966065"/>
            <a:ext cx="4613694" cy="28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678487"/>
          </a:xfrm>
        </p:spPr>
        <p:txBody>
          <a:bodyPr/>
          <a:lstStyle/>
          <a:p>
            <a:pPr algn="ctr"/>
            <a:r>
              <a:rPr lang="it-IT" sz="4000" i="1" dirty="0"/>
              <a:t>A.C.G. SPA OFFRE: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1600" dirty="0"/>
              <a:t>Area emozionale: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/>
              <a:t>Piscine, botti idromassaggio, lame cervicali e percorsi cardiovascolari.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/>
              <a:t>Sauna.</a:t>
            </a:r>
          </a:p>
          <a:p>
            <a:r>
              <a:rPr lang="it-IT" sz="1600" dirty="0"/>
              <a:t>Area benessere: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/>
              <a:t>Massaggi (olistico, californiano, antistress, </a:t>
            </a:r>
            <a:r>
              <a:rPr lang="it-IT" dirty="0" err="1"/>
              <a:t>lomi</a:t>
            </a:r>
            <a:r>
              <a:rPr lang="it-IT" dirty="0"/>
              <a:t> </a:t>
            </a:r>
            <a:r>
              <a:rPr lang="it-IT" dirty="0" err="1"/>
              <a:t>lomi</a:t>
            </a:r>
            <a:r>
              <a:rPr lang="it-IT" dirty="0"/>
              <a:t>, drenante e ayurveda).</a:t>
            </a:r>
          </a:p>
          <a:p>
            <a:r>
              <a:rPr lang="it-IT" sz="1600" dirty="0"/>
              <a:t>A.C.G. suite</a:t>
            </a:r>
          </a:p>
          <a:p>
            <a:r>
              <a:rPr lang="it-IT" sz="1600" dirty="0"/>
              <a:t>Stanza del sale 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 err="1"/>
              <a:t>Scrub</a:t>
            </a:r>
            <a:r>
              <a:rPr lang="it-IT" dirty="0"/>
              <a:t> corpo e viso.</a:t>
            </a:r>
          </a:p>
          <a:p>
            <a:r>
              <a:rPr lang="it-IT" sz="1600" dirty="0"/>
              <a:t>Doccia solare</a:t>
            </a:r>
          </a:p>
          <a:p>
            <a:r>
              <a:rPr lang="it-IT" sz="1600" dirty="0"/>
              <a:t>Beauty: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it-IT" dirty="0"/>
              <a:t>Estetica di base, trattamenti viso e corpo.</a:t>
            </a:r>
          </a:p>
        </p:txBody>
      </p:sp>
    </p:spTree>
    <p:extLst>
      <p:ext uri="{BB962C8B-B14F-4D97-AF65-F5344CB8AC3E}">
        <p14:creationId xmlns:p14="http://schemas.microsoft.com/office/powerpoint/2010/main" val="161240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PIANO DI RISCHIO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07660"/>
              </p:ext>
            </p:extLst>
          </p:nvPr>
        </p:nvGraphicFramePr>
        <p:xfrm>
          <a:off x="533400" y="2162175"/>
          <a:ext cx="11182352" cy="466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807">
                <a:tc>
                  <a:txBody>
                    <a:bodyPr/>
                    <a:lstStyle/>
                    <a:p>
                      <a:r>
                        <a:rPr lang="it-IT" sz="1800" dirty="0"/>
                        <a:t>Evento</a:t>
                      </a:r>
                      <a:r>
                        <a:rPr lang="it-IT" sz="1800" baseline="0" dirty="0"/>
                        <a:t> rischioso</a:t>
                      </a:r>
                      <a:endParaRPr lang="it-IT" sz="1800" dirty="0"/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Azioni di prevenzione</a:t>
                      </a: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Eventuali assicurazioni</a:t>
                      </a: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Accantonamento</a:t>
                      </a:r>
                      <a:r>
                        <a:rPr lang="it-IT" baseline="0" dirty="0"/>
                        <a:t> fondi o altro</a:t>
                      </a:r>
                      <a:endParaRPr lang="it-IT" dirty="0"/>
                    </a:p>
                  </a:txBody>
                  <a:tcPr>
                    <a:solidFill>
                      <a:srgbClr val="6115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07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Esposizione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a sostanze chimiche pericolose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Controlli e test settimanali</a:t>
                      </a: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RC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verso terzi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6115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60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Rottura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impianti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Tecnico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disponibile H24 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Sui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beni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6115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12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Rischio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danni fisici da radiazioni UV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Inserire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divieti per determinate categorie di persone (Minorenni, Donne incinte…) e tempi ben definiti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RC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verso terzi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6115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60">
                <a:tc>
                  <a:txBody>
                    <a:bodyPr/>
                    <a:lstStyle/>
                    <a:p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Problemi igienico-sanitari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Mantenere alti standard di pulizia</a:t>
                      </a: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6115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607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Mancata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fornitura dei prodotti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Avere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rapporti contrattuali con diversi fornitori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Scorta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prodotti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812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Malfunzionamento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sito prenotazioni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Metodo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alternativo: prenotazioni telefoniche e in loco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Cyber Risk (sia verso terzi sulla gestione di dati riservati, sia di rimborso interno per eventuali danni/perdite)</a:t>
                      </a: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6115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60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Malore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all’interno del centro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Infermeria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RC</a:t>
                      </a:r>
                      <a:r>
                        <a:rPr lang="it-IT" sz="1400" baseline="0" dirty="0">
                          <a:solidFill>
                            <a:schemeClr val="bg1"/>
                          </a:solidFill>
                        </a:rPr>
                        <a:t> verso i terzi</a:t>
                      </a:r>
                      <a:endParaRPr lang="it-IT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155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6115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75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EVENTO NEGATIVO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394857"/>
            <a:ext cx="9527560" cy="4136571"/>
          </a:xfrm>
        </p:spPr>
        <p:txBody>
          <a:bodyPr>
            <a:normAutofit/>
          </a:bodyPr>
          <a:lstStyle/>
          <a:p>
            <a:r>
              <a:rPr lang="it-IT" dirty="0"/>
              <a:t>Malore di un minorenne che ha avuto accesso alla SPA senza la presenza di un adulto.</a:t>
            </a:r>
          </a:p>
          <a:p>
            <a:pPr marL="0" indent="0">
              <a:buNone/>
            </a:pPr>
            <a:r>
              <a:rPr lang="it-IT" dirty="0"/>
              <a:t>Il ragazzo in questione (16 anni) è entrato all’interno del centro con mezzi fraudolenti (documenti falsi) traendo in inganno il personale all’ingresso. Il malore è avvenuto all’interno della sauna perché non ha rispettato i tempi massimi di permanenza ben descritti dai cartelli segnaletici. È stato prestato il primo soccorso nell’infermeria interna e chiamati i soccorsi esterni avendo constatato la gravità del malore. Al pronto soccorso, dopo aver avvisato i genitori, si è scoperta la reale età del ragazzo.</a:t>
            </a:r>
          </a:p>
          <a:p>
            <a:pPr marL="0" indent="0">
              <a:buNone/>
            </a:pPr>
            <a:r>
              <a:rPr lang="it-IT" dirty="0"/>
              <a:t>La SPA ha subito una frode dopo aver adempiuto ai normali controlli e perciò non risulta aver agito con colpa grave. Per eventuale accusa di negligenza è comunque coperta da assicurazione RC verso terzi ( coprendo così il danno diretto).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269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DANNO INDIRETTO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centro benessere ha subito un danno all’immagine con conseguenti:</a:t>
            </a:r>
          </a:p>
          <a:p>
            <a:pPr lvl="1"/>
            <a:r>
              <a:rPr lang="it-IT" dirty="0"/>
              <a:t>Allontanamento di possibili nuovi e vecchi clienti.</a:t>
            </a:r>
          </a:p>
          <a:p>
            <a:pPr lvl="1"/>
            <a:r>
              <a:rPr lang="it-IT" dirty="0"/>
              <a:t>Recensioni negative sul sito in un momento successivo all’accaduto.</a:t>
            </a:r>
          </a:p>
          <a:p>
            <a:pPr lvl="1"/>
            <a:r>
              <a:rPr lang="it-IT" dirty="0"/>
              <a:t> Diffusione della notizia sui quotidiani locali e sui social network.</a:t>
            </a:r>
          </a:p>
          <a:p>
            <a:r>
              <a:rPr lang="it-IT" dirty="0"/>
              <a:t>Per coprire questo danno, procediamo con un aumento della sicurezza e controlli all’interno del centro, in modo che la clientela sia più propensa a passare una giornata al suo interno.</a:t>
            </a:r>
          </a:p>
        </p:txBody>
      </p:sp>
    </p:spTree>
    <p:extLst>
      <p:ext uri="{BB962C8B-B14F-4D97-AF65-F5344CB8AC3E}">
        <p14:creationId xmlns:p14="http://schemas.microsoft.com/office/powerpoint/2010/main" val="268235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95" y="2156285"/>
            <a:ext cx="3802014" cy="25378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02236" y="1943100"/>
            <a:ext cx="34393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Evento negativo</a:t>
            </a:r>
            <a:r>
              <a:rPr lang="it-IT" dirty="0"/>
              <a:t>:</a:t>
            </a:r>
          </a:p>
          <a:p>
            <a:r>
              <a:rPr lang="it-IT" dirty="0"/>
              <a:t>Durante un’epilazione Laser, è stato danneggiato il tatuaggio di una cliente.</a:t>
            </a:r>
          </a:p>
          <a:p>
            <a:endParaRPr lang="it-IT" dirty="0"/>
          </a:p>
          <a:p>
            <a:r>
              <a:rPr lang="it-IT" dirty="0">
                <a:solidFill>
                  <a:schemeClr val="accent1"/>
                </a:solidFill>
              </a:rPr>
              <a:t>Danno diretto</a:t>
            </a:r>
            <a:r>
              <a:rPr lang="it-IT" dirty="0"/>
              <a:t>: Risarcimento danni alla cliente (rifacimento tatuaggio e danni morali).</a:t>
            </a:r>
          </a:p>
          <a:p>
            <a:endParaRPr lang="it-IT" dirty="0"/>
          </a:p>
          <a:p>
            <a:r>
              <a:rPr lang="it-IT" dirty="0">
                <a:solidFill>
                  <a:schemeClr val="accent1"/>
                </a:solidFill>
              </a:rPr>
              <a:t>Danno indiretto</a:t>
            </a:r>
            <a:r>
              <a:rPr lang="it-IT" dirty="0"/>
              <a:t>: Danno all’immagine.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009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9027" y="2676236"/>
            <a:ext cx="8825659" cy="341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chemeClr val="accent1"/>
                </a:solidFill>
              </a:rPr>
              <a:t>Data la difficoltà di gestione dei danni indiretti, appare ancora più importante redigere un piano di rischio completo e preciso (garantirsi al 100% almeno sui danni prevedibili collegati ai </a:t>
            </a:r>
            <a:r>
              <a:rPr lang="it-IT" sz="3200">
                <a:solidFill>
                  <a:schemeClr val="accent1"/>
                </a:solidFill>
              </a:rPr>
              <a:t>rischi puri), </a:t>
            </a:r>
            <a:r>
              <a:rPr lang="it-IT" sz="3200" dirty="0">
                <a:solidFill>
                  <a:schemeClr val="accent1"/>
                </a:solidFill>
              </a:rPr>
              <a:t>per poi concentrarsi sui dettagli legati per esempio alla formazione continua del personale.</a:t>
            </a:r>
          </a:p>
        </p:txBody>
      </p:sp>
    </p:spTree>
    <p:extLst>
      <p:ext uri="{BB962C8B-B14F-4D97-AF65-F5344CB8AC3E}">
        <p14:creationId xmlns:p14="http://schemas.microsoft.com/office/powerpoint/2010/main" val="1967250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608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Bodoni MT</vt:lpstr>
      <vt:lpstr>Book Antiqua</vt:lpstr>
      <vt:lpstr>Century Gothic</vt:lpstr>
      <vt:lpstr>Wingdings</vt:lpstr>
      <vt:lpstr>Wingdings 3</vt:lpstr>
      <vt:lpstr>Sala riunioni ione</vt:lpstr>
      <vt:lpstr>A.C.G. SPA</vt:lpstr>
      <vt:lpstr>Presentazione standard di PowerPoint</vt:lpstr>
      <vt:lpstr>Ci troverete alle porte di Bolzano via Carlo IV, 10 39100 Bolzano Tel. 0463329152 Mail: acgspa@gmail.com Per prenotazioni online contattateci su: www.acgspa&amp;benessere.it </vt:lpstr>
      <vt:lpstr>A.C.G. SPA OFFRE:</vt:lpstr>
      <vt:lpstr>PIANO DI RISCHIO</vt:lpstr>
      <vt:lpstr>EVENTO NEGATIVO</vt:lpstr>
      <vt:lpstr>DANNO INDIRETTO</vt:lpstr>
      <vt:lpstr>Presentazione standard di PowerPoint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A.C.G. SPA</dc:title>
  <dc:creator>Simona</dc:creator>
  <cp:lastModifiedBy>Simona</cp:lastModifiedBy>
  <cp:revision>3</cp:revision>
  <dcterms:modified xsi:type="dcterms:W3CDTF">2019-05-14T15:16:41Z</dcterms:modified>
</cp:coreProperties>
</file>