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Comfortaa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2489FBF-C736-4EF8-B579-723B1CEB7F3C}">
  <a:tblStyle styleId="{F2489FBF-C736-4EF8-B579-723B1CEB7F3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Lato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Comfortaa-regular.fntdata"/><Relationship Id="rId25" Type="http://schemas.openxmlformats.org/officeDocument/2006/relationships/font" Target="fonts/Montserrat-boldItalic.fntdata"/><Relationship Id="rId27" Type="http://schemas.openxmlformats.org/officeDocument/2006/relationships/font" Target="fonts/Comfortaa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19" Type="http://schemas.openxmlformats.org/officeDocument/2006/relationships/font" Target="fonts/Lato-bold.fntdata"/><Relationship Id="rId1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2363054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2363054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251bb473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251bb473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251bb473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d251bb473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4c99b38be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4c99b38be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43dbc450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43dbc450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Electron Industries</a:t>
            </a:r>
            <a:endParaRPr sz="3000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mfortaa"/>
                <a:ea typeface="Comfortaa"/>
                <a:cs typeface="Comfortaa"/>
                <a:sym typeface="Comfortaa"/>
              </a:rPr>
              <a:t>Fabbrica Italiana elettronica di consumo</a:t>
            </a:r>
            <a:endParaRPr b="1" sz="24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100" y="314175"/>
            <a:ext cx="1199475" cy="119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000" y="2571750"/>
            <a:ext cx="1036875" cy="85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title"/>
          </p:nvPr>
        </p:nvSpPr>
        <p:spPr>
          <a:xfrm>
            <a:off x="1257675" y="712150"/>
            <a:ext cx="5197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Un’impresa di frontiera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1" name="Google Shape;81;p14"/>
          <p:cNvSpPr txBox="1"/>
          <p:nvPr>
            <p:ph idx="4294967295" type="title"/>
          </p:nvPr>
        </p:nvSpPr>
        <p:spPr>
          <a:xfrm>
            <a:off x="1218850" y="1480150"/>
            <a:ext cx="51972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0" lang="en" sz="1800">
                <a:latin typeface="Comfortaa"/>
                <a:ea typeface="Comfortaa"/>
                <a:cs typeface="Comfortaa"/>
                <a:sym typeface="Comfortaa"/>
              </a:rPr>
              <a:t>È il 2015 quando un gruppo di neolaureati del Politecnico avvia il primo progetto imprenditoriale, sostenuto da fondi comunitari, che sarà all’origine della Electron Industries. L’idea è di investire l’eccellenza nella ricerca e la concentrazione di cervelli in un ritorno della produzione industriale di frontiera nella ex-capitale dell’auto italiana.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Book titled, &quot;Made To Stick,&quot; standing on its side" id="82" name="Google Shape;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3776" y="2804500"/>
            <a:ext cx="1572275" cy="205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100" y="314175"/>
            <a:ext cx="1230525" cy="123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89" name="Google Shape;89;p15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Punti di forza</a:t>
            </a:r>
            <a:endParaRPr b="1" sz="24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 txBox="1"/>
          <p:nvPr>
            <p:ph idx="4294967295" type="body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La straordinaria concentrazione e varietà di intelligenze di una città della ricerca (con un focus particolare sulle telecomunicazioni), capitale industriale e del design italiano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Il rapporto stretto con l’Università e politecnico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Un tessuto industriale ricco e articolato sul territorio e in parte interessato alla riconversione tecnologica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100" y="314175"/>
            <a:ext cx="1199475" cy="119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1373925" y="712150"/>
            <a:ext cx="75408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Electron Industries svilupperà le sue attività  tutto campo nelle tecnologie informatiche e telematiche, il suo business attuale è nella produzione di smartphone di ultima generazione. L’implementazione delle più avanzate tecnologie e un design che richiama le linee morbide ma essenziali della grande tradizione italiana garantiscono un margine competitivo importante.</a:t>
            </a:r>
            <a:endParaRPr sz="1800">
              <a:solidFill>
                <a:schemeClr val="accent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100" y="314175"/>
            <a:ext cx="1199475" cy="119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Google Shape;103;p17"/>
          <p:cNvGraphicFramePr/>
          <p:nvPr/>
        </p:nvGraphicFramePr>
        <p:xfrm>
          <a:off x="71450" y="132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{F2489FBF-C736-4EF8-B579-723B1CEB7F3C}</a:tableStyleId>
              </a:tblPr>
              <a:tblGrid>
                <a:gridCol w="2250275"/>
                <a:gridCol w="2250275"/>
                <a:gridCol w="2250275"/>
                <a:gridCol w="2250275"/>
              </a:tblGrid>
              <a:tr h="961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rischio</a:t>
                      </a:r>
                      <a:endParaRPr>
                        <a:solidFill>
                          <a:srgbClr val="FFFF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prevenzione</a:t>
                      </a:r>
                      <a:endParaRPr>
                        <a:solidFill>
                          <a:srgbClr val="FFFF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assicurazione</a:t>
                      </a:r>
                      <a:endParaRPr>
                        <a:solidFill>
                          <a:srgbClr val="FFFF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altre opzioni</a:t>
                      </a:r>
                      <a:endParaRPr>
                        <a:solidFill>
                          <a:srgbClr val="FFFF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984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Incendio, calamità e furto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Telecamere e servizio di vigilanza privata</a:t>
                      </a: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Assicurazione furto e incendio </a:t>
                      </a: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984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Infortuni sul lavoro</a:t>
                      </a: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Rigorosa applicazione delle norme di sicurezza e corsi e simulazioni per i dipendenti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Copertura assicurativa antinfortunistica per i dipendenti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984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Cyber risk</a:t>
                      </a: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Copertura assicurativa cyber risk per danno all’organizzazione (First party damage)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Accantonmento riserve finanziarie  per far fronte a possibili danni</a:t>
                      </a: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984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Danni a terzi</a:t>
                      </a: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Assicurazione responsabilità civile verso terzi e assicurazione cyber risk per danno a terzi</a:t>
                      </a:r>
                      <a:endParaRPr sz="11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Google Shape;108;p18"/>
          <p:cNvGraphicFramePr/>
          <p:nvPr/>
        </p:nvGraphicFramePr>
        <p:xfrm>
          <a:off x="673050" y="428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{F2489FBF-C736-4EF8-B579-723B1CEB7F3C}</a:tableStyleId>
              </a:tblPr>
              <a:tblGrid>
                <a:gridCol w="1906775"/>
                <a:gridCol w="1906775"/>
                <a:gridCol w="1906775"/>
                <a:gridCol w="1906775"/>
              </a:tblGrid>
              <a:tr h="9515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Perdita quote di mercato a vantaggio della concorrenza</a:t>
                      </a: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Accantonamento riserve per investimenti in ricerca e sviluppo</a:t>
                      </a: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9515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Blackout e interruzioni nella produzione</a:t>
                      </a: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Gruppi elettrogeni</a:t>
                      </a: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100" y="314175"/>
            <a:ext cx="1199475" cy="119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/>
        </p:nvSpPr>
        <p:spPr>
          <a:xfrm>
            <a:off x="1606800" y="395875"/>
            <a:ext cx="7459500" cy="46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1676650" y="364825"/>
            <a:ext cx="7389600" cy="46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Conclusioni </a:t>
            </a:r>
            <a:endParaRPr b="1" sz="3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Come impresa manufatturiera  hit tech ci troviamo a fronteggiare sia i rischi “classici” della produzione industriale che quelli tipici dell’attività informatica (cyber risk). Abbiamo approntato una serie di misure sia assicurative che, dove possibile, preventive, per minimizzare il danno possibile. 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Esiste anche un rischio d’impresa, derivante dalla incessante concorrenza in un mercato molto competitivo, ma per quello non esistono vere coperture assicurative e abbiamo provveduto a creare dei fondi ad hoc per assorbire il danno e rilanciare la competitività dell’azienda.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