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1" r:id="rId1"/>
    <p:sldMasterId id="2147483652" r:id="rId2"/>
    <p:sldMasterId id="2147483653" r:id="rId3"/>
    <p:sldMasterId id="2147483654" r:id="rId4"/>
    <p:sldMasterId id="2147483655" r:id="rId5"/>
    <p:sldMasterId id="2147483656" r:id="rId6"/>
    <p:sldMasterId id="2147483657" r:id="rId7"/>
  </p:sldMasterIdLst>
  <p:notesMasterIdLst>
    <p:notesMasterId r:id="rId15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2193588" cy="6858000"/>
  <p:notesSz cx="6858000" cy="9144000"/>
  <p:embeddedFontLst>
    <p:embeddedFont>
      <p:font typeface="Corbel" panose="020B0503020204020204" pitchFamily="3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02" y="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font" Target="fonts/font3.fntdata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font" Target="fonts/font2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font" Target="fonts/font4.fntdata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021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021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‹N›</a:t>
            </a:fld>
            <a:endParaRPr/>
          </a:p>
        </p:txBody>
      </p:sp>
      <p:sp>
        <p:nvSpPr>
          <p:cNvPr id="5" name="Shape 5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6"/>
          <p:cNvSpPr/>
          <p:nvPr/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7"/>
          <p:cNvSpPr txBox="1">
            <a:spLocks noGrp="1"/>
          </p:cNvSpPr>
          <p:nvPr>
            <p:ph type="dt" idx="2"/>
          </p:nvPr>
        </p:nvSpPr>
        <p:spPr>
          <a:xfrm>
            <a:off x="3884612" y="0"/>
            <a:ext cx="297021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363D3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4812" cy="30845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sq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4812" cy="3084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sldNum" idx="4"/>
          </p:nvPr>
        </p:nvSpPr>
        <p:spPr>
          <a:xfrm>
            <a:off x="3884612" y="8685212"/>
            <a:ext cx="297021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D3D"/>
              </a:buClr>
              <a:buSzPts val="1200"/>
              <a:buFont typeface="Corbel"/>
              <a:buNone/>
            </a:pPr>
            <a:fld id="{00000000-1234-1234-1234-123412341234}" type="slidenum">
              <a:rPr lang="en-US" sz="1200" b="0" i="0" u="none">
                <a:solidFill>
                  <a:srgbClr val="363D3D"/>
                </a:solidFill>
                <a:latin typeface="Corbel"/>
                <a:ea typeface="Corbel"/>
                <a:cs typeface="Corbel"/>
                <a:sym typeface="Corbel"/>
              </a:rPr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021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29/01/18</a:t>
            </a: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  <p:sp>
        <p:nvSpPr>
          <p:cNvPr id="96" name="Shape 96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D3D"/>
              </a:buClr>
              <a:buSzPts val="1200"/>
              <a:buFont typeface="Corbel"/>
              <a:buNone/>
            </a:pPr>
            <a:fld id="{00000000-1234-1234-1234-123412341234}" type="slidenum">
              <a:rPr lang="en-US" sz="1200" b="0" i="0" u="none">
                <a:solidFill>
                  <a:srgbClr val="363D3D"/>
                </a:solidFill>
                <a:latin typeface="Corbel"/>
                <a:ea typeface="Corbel"/>
                <a:cs typeface="Corbel"/>
                <a:sym typeface="Corbel"/>
              </a:rPr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363D3D"/>
              </a:buClr>
              <a:buSzPts val="1800"/>
              <a:buFont typeface="Corbel"/>
              <a:buNone/>
            </a:pPr>
            <a:r>
              <a:rPr lang="en-US" sz="1800" b="0" i="0" u="none" strike="noStrike" cap="none">
                <a:solidFill>
                  <a:srgbClr val="363D3D"/>
                </a:solidFill>
                <a:latin typeface="Corbel"/>
                <a:ea typeface="Corbel"/>
                <a:cs typeface="Corbel"/>
                <a:sym typeface="Corbel"/>
              </a:rPr>
              <a:t>Possono essere necessarie più diapositive</a:t>
            </a:r>
            <a:endParaRPr/>
          </a:p>
        </p:txBody>
      </p:sp>
      <p:sp>
        <p:nvSpPr>
          <p:cNvPr id="103" name="Shape 103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D3D"/>
              </a:buClr>
              <a:buSzPts val="1200"/>
              <a:buFont typeface="Corbel"/>
              <a:buNone/>
            </a:pPr>
            <a:fld id="{00000000-1234-1234-1234-123412341234}" type="slidenum">
              <a:rPr lang="en-US" sz="1200" b="0" i="0" u="none">
                <a:solidFill>
                  <a:srgbClr val="363D3D"/>
                </a:solidFill>
                <a:latin typeface="Corbel"/>
                <a:ea typeface="Corbel"/>
                <a:cs typeface="Corbel"/>
                <a:sym typeface="Corbel"/>
              </a:rPr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  <p:sp>
        <p:nvSpPr>
          <p:cNvPr id="110" name="Shape 110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D3D"/>
              </a:buClr>
              <a:buSzPts val="1200"/>
              <a:buFont typeface="Corbel"/>
              <a:buNone/>
            </a:pPr>
            <a:fld id="{00000000-1234-1234-1234-123412341234}" type="slidenum">
              <a:rPr lang="en-US" sz="1200" b="0" i="0" u="none">
                <a:solidFill>
                  <a:srgbClr val="363D3D"/>
                </a:solidFill>
                <a:latin typeface="Corbel"/>
                <a:ea typeface="Corbel"/>
                <a:cs typeface="Corbel"/>
                <a:sym typeface="Corbel"/>
              </a:rPr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  <p:sp>
        <p:nvSpPr>
          <p:cNvPr id="117" name="Shape 117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D3D"/>
              </a:buClr>
              <a:buSzPts val="1200"/>
              <a:buFont typeface="Corbel"/>
              <a:buNone/>
            </a:pPr>
            <a:fld id="{00000000-1234-1234-1234-123412341234}" type="slidenum">
              <a:rPr lang="en-US" sz="1200" b="0" i="0" u="none">
                <a:solidFill>
                  <a:srgbClr val="363D3D"/>
                </a:solidFill>
                <a:latin typeface="Corbel"/>
                <a:ea typeface="Corbel"/>
                <a:cs typeface="Corbel"/>
                <a:sym typeface="Corbel"/>
              </a:rPr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  <p:sp>
        <p:nvSpPr>
          <p:cNvPr id="124" name="Shape 124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D3D"/>
              </a:buClr>
              <a:buSzPts val="1200"/>
              <a:buFont typeface="Corbel"/>
              <a:buNone/>
            </a:pPr>
            <a:fld id="{00000000-1234-1234-1234-123412341234}" type="slidenum">
              <a:rPr lang="en-US" sz="1200" b="0" i="0" u="none">
                <a:solidFill>
                  <a:srgbClr val="363D3D"/>
                </a:solidFill>
                <a:latin typeface="Corbel"/>
                <a:ea typeface="Corbel"/>
                <a:cs typeface="Corbel"/>
                <a:sym typeface="Corbel"/>
              </a:rPr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8875712" y="6602412"/>
            <a:ext cx="958850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10210800" y="6602412"/>
            <a:ext cx="638175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8875712" y="6602412"/>
            <a:ext cx="958850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10210800" y="6602412"/>
            <a:ext cx="638175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CDD2D2"/>
            </a:gs>
          </a:gsLst>
          <a:lin ang="5400000" scaled="0"/>
        </a:gra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hape 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7" y="0"/>
            <a:ext cx="12188824" cy="479901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" name="Shape 14"/>
          <p:cNvGrpSpPr/>
          <p:nvPr/>
        </p:nvGrpSpPr>
        <p:grpSpPr>
          <a:xfrm>
            <a:off x="-6350" y="4748212"/>
            <a:ext cx="12203112" cy="2114550"/>
            <a:chOff x="-6350" y="4748212"/>
            <a:chExt cx="12203112" cy="2114550"/>
          </a:xfrm>
        </p:grpSpPr>
        <p:pic>
          <p:nvPicPr>
            <p:cNvPr id="15" name="Shape 1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-6350" y="4748212"/>
              <a:ext cx="12203112" cy="2114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Shape 16"/>
            <p:cNvSpPr/>
            <p:nvPr/>
          </p:nvSpPr>
          <p:spPr>
            <a:xfrm>
              <a:off x="0" y="4754562"/>
              <a:ext cx="12190413" cy="21018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" name="Shape 17"/>
          <p:cNvSpPr/>
          <p:nvPr/>
        </p:nvSpPr>
        <p:spPr>
          <a:xfrm>
            <a:off x="0" y="4724400"/>
            <a:ext cx="12188825" cy="76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1341437" y="466725"/>
            <a:ext cx="9507537" cy="12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341437" y="1901825"/>
            <a:ext cx="9507537" cy="4125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1341437" y="466725"/>
            <a:ext cx="9507537" cy="12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1341437" y="1901825"/>
            <a:ext cx="9507537" cy="4125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27" name="Shape 27"/>
          <p:cNvSpPr/>
          <p:nvPr/>
        </p:nvSpPr>
        <p:spPr>
          <a:xfrm>
            <a:off x="1341437" y="6602412"/>
            <a:ext cx="7159625" cy="236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8875712" y="6602412"/>
            <a:ext cx="958850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10210800" y="6602412"/>
            <a:ext cx="638175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CDD2D2"/>
            </a:gs>
          </a:gsLst>
          <a:lin ang="5400000" scaled="0"/>
        </a:gra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Shape 35"/>
          <p:cNvGrpSpPr/>
          <p:nvPr/>
        </p:nvGrpSpPr>
        <p:grpSpPr>
          <a:xfrm>
            <a:off x="-6350" y="6577012"/>
            <a:ext cx="12203112" cy="285750"/>
            <a:chOff x="-6350" y="6577012"/>
            <a:chExt cx="12203112" cy="285750"/>
          </a:xfrm>
        </p:grpSpPr>
        <p:pic>
          <p:nvPicPr>
            <p:cNvPr id="36" name="Shape 36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6350" y="6577012"/>
              <a:ext cx="12203112" cy="285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7" name="Shape 37"/>
            <p:cNvSpPr/>
            <p:nvPr/>
          </p:nvSpPr>
          <p:spPr>
            <a:xfrm>
              <a:off x="1587" y="6583362"/>
              <a:ext cx="12187237" cy="2730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Shape 38"/>
          <p:cNvSpPr/>
          <p:nvPr/>
        </p:nvSpPr>
        <p:spPr>
          <a:xfrm>
            <a:off x="1587" y="6583362"/>
            <a:ext cx="12188825" cy="460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341437" y="466725"/>
            <a:ext cx="9507537" cy="12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341437" y="1901825"/>
            <a:ext cx="9507537" cy="4125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1" name="Shape 41"/>
          <p:cNvSpPr/>
          <p:nvPr/>
        </p:nvSpPr>
        <p:spPr>
          <a:xfrm>
            <a:off x="1341437" y="6602412"/>
            <a:ext cx="7159625" cy="236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875712" y="6602412"/>
            <a:ext cx="958850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10210800" y="6602412"/>
            <a:ext cx="638175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 sz="140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CDD2D2"/>
            </a:gs>
          </a:gsLst>
          <a:lin ang="5400000" scaled="0"/>
        </a:gra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Shape 49"/>
          <p:cNvGrpSpPr/>
          <p:nvPr/>
        </p:nvGrpSpPr>
        <p:grpSpPr>
          <a:xfrm>
            <a:off x="-6350" y="6577012"/>
            <a:ext cx="12203112" cy="285750"/>
            <a:chOff x="-6350" y="6577012"/>
            <a:chExt cx="12203112" cy="285750"/>
          </a:xfrm>
        </p:grpSpPr>
        <p:pic>
          <p:nvPicPr>
            <p:cNvPr id="50" name="Shape 50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-6350" y="6577012"/>
              <a:ext cx="12203112" cy="285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1" name="Shape 51"/>
            <p:cNvSpPr/>
            <p:nvPr/>
          </p:nvSpPr>
          <p:spPr>
            <a:xfrm>
              <a:off x="1587" y="6583362"/>
              <a:ext cx="12187237" cy="2730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2" name="Shape 52"/>
          <p:cNvSpPr/>
          <p:nvPr/>
        </p:nvSpPr>
        <p:spPr>
          <a:xfrm>
            <a:off x="1587" y="6583362"/>
            <a:ext cx="12188825" cy="460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3" name="Shape 53"/>
          <p:cNvGrpSpPr/>
          <p:nvPr/>
        </p:nvGrpSpPr>
        <p:grpSpPr>
          <a:xfrm>
            <a:off x="-6350" y="-6350"/>
            <a:ext cx="12196762" cy="468312"/>
            <a:chOff x="-6350" y="-6350"/>
            <a:chExt cx="12196762" cy="468312"/>
          </a:xfrm>
        </p:grpSpPr>
        <p:pic>
          <p:nvPicPr>
            <p:cNvPr id="54" name="Shape 54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6350" y="-6350"/>
              <a:ext cx="12196762" cy="46831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5" name="Shape 55"/>
            <p:cNvSpPr/>
            <p:nvPr/>
          </p:nvSpPr>
          <p:spPr>
            <a:xfrm>
              <a:off x="0" y="0"/>
              <a:ext cx="12187237" cy="4556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6" name="Shape 56"/>
          <p:cNvSpPr/>
          <p:nvPr/>
        </p:nvSpPr>
        <p:spPr>
          <a:xfrm>
            <a:off x="0" y="411162"/>
            <a:ext cx="12188825" cy="460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1341437" y="466725"/>
            <a:ext cx="9507537" cy="12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1341437" y="1901825"/>
            <a:ext cx="9507537" cy="4125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9" name="Shape 59"/>
          <p:cNvSpPr/>
          <p:nvPr/>
        </p:nvSpPr>
        <p:spPr>
          <a:xfrm>
            <a:off x="1341437" y="6602412"/>
            <a:ext cx="7159625" cy="236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8875712" y="6602412"/>
            <a:ext cx="958850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10210800" y="6602412"/>
            <a:ext cx="638175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CDD2D2"/>
            </a:gs>
          </a:gsLst>
          <a:lin ang="5400000" scaled="0"/>
        </a:gra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1341437" y="466725"/>
            <a:ext cx="9507537" cy="12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341437" y="1901825"/>
            <a:ext cx="9507537" cy="4125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5" name="Shape 65"/>
          <p:cNvSpPr/>
          <p:nvPr/>
        </p:nvSpPr>
        <p:spPr>
          <a:xfrm>
            <a:off x="1341437" y="6602412"/>
            <a:ext cx="7159625" cy="236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8875712" y="6602412"/>
            <a:ext cx="958850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10210800" y="6602412"/>
            <a:ext cx="638175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100"/>
              <a:buFont typeface="Corbel"/>
              <a:buNone/>
              <a:defRPr sz="11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100"/>
              <a:buFont typeface="Corbel"/>
              <a:buNone/>
              <a:defRPr sz="11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100"/>
              <a:buFont typeface="Corbel"/>
              <a:buNone/>
              <a:defRPr sz="11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100"/>
              <a:buFont typeface="Corbel"/>
              <a:buNone/>
              <a:defRPr sz="11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100"/>
              <a:buFont typeface="Corbel"/>
              <a:buNone/>
              <a:defRPr sz="11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100"/>
              <a:buFont typeface="Corbel"/>
              <a:buNone/>
              <a:defRPr sz="11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100"/>
              <a:buFont typeface="Corbel"/>
              <a:buNone/>
              <a:defRPr sz="11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100"/>
              <a:buFont typeface="Corbel"/>
              <a:buNone/>
              <a:defRPr sz="11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100"/>
              <a:buFont typeface="Corbel"/>
              <a:buNone/>
              <a:defRPr sz="11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CDD2D2"/>
            </a:gs>
          </a:gsLst>
          <a:lin ang="5400000" scaled="0"/>
        </a:gra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Shape 69"/>
          <p:cNvGrpSpPr/>
          <p:nvPr/>
        </p:nvGrpSpPr>
        <p:grpSpPr>
          <a:xfrm>
            <a:off x="-6350" y="-6350"/>
            <a:ext cx="4887912" cy="6869112"/>
            <a:chOff x="-6350" y="-6350"/>
            <a:chExt cx="4887912" cy="6869112"/>
          </a:xfrm>
        </p:grpSpPr>
        <p:pic>
          <p:nvPicPr>
            <p:cNvPr id="70" name="Shape 70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-6350" y="-6350"/>
              <a:ext cx="4887912" cy="686911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1" name="Shape 71"/>
            <p:cNvSpPr/>
            <p:nvPr/>
          </p:nvSpPr>
          <p:spPr>
            <a:xfrm>
              <a:off x="0" y="0"/>
              <a:ext cx="4872037" cy="68564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341437" y="466725"/>
            <a:ext cx="9507537" cy="12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1341437" y="1901825"/>
            <a:ext cx="9507537" cy="4125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4" name="Shape 74"/>
          <p:cNvSpPr/>
          <p:nvPr/>
        </p:nvSpPr>
        <p:spPr>
          <a:xfrm>
            <a:off x="1341437" y="6602412"/>
            <a:ext cx="7159625" cy="236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8875712" y="6602412"/>
            <a:ext cx="958850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10210800" y="6602412"/>
            <a:ext cx="638175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100"/>
              <a:buFont typeface="Corbel"/>
              <a:buNone/>
              <a:defRPr sz="11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100"/>
              <a:buFont typeface="Corbel"/>
              <a:buNone/>
              <a:defRPr sz="11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100"/>
              <a:buFont typeface="Corbel"/>
              <a:buNone/>
              <a:defRPr sz="11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100"/>
              <a:buFont typeface="Corbel"/>
              <a:buNone/>
              <a:defRPr sz="11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100"/>
              <a:buFont typeface="Corbel"/>
              <a:buNone/>
              <a:defRPr sz="11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100"/>
              <a:buFont typeface="Corbel"/>
              <a:buNone/>
              <a:defRPr sz="11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100"/>
              <a:buFont typeface="Corbel"/>
              <a:buNone/>
              <a:defRPr sz="11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100"/>
              <a:buFont typeface="Corbel"/>
              <a:buNone/>
              <a:defRPr sz="11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100"/>
              <a:buFont typeface="Corbel"/>
              <a:buNone/>
              <a:defRPr sz="11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CDD2D2"/>
            </a:gs>
          </a:gsLst>
          <a:lin ang="5400000" scaled="0"/>
        </a:gra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Shape 78"/>
          <p:cNvGrpSpPr/>
          <p:nvPr/>
        </p:nvGrpSpPr>
        <p:grpSpPr>
          <a:xfrm>
            <a:off x="7308850" y="-6350"/>
            <a:ext cx="4887912" cy="6869112"/>
            <a:chOff x="7308850" y="-6350"/>
            <a:chExt cx="4887912" cy="6869112"/>
          </a:xfrm>
        </p:grpSpPr>
        <p:pic>
          <p:nvPicPr>
            <p:cNvPr id="79" name="Shape 79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7308850" y="-6350"/>
              <a:ext cx="4887912" cy="686911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0" name="Shape 80"/>
            <p:cNvSpPr/>
            <p:nvPr/>
          </p:nvSpPr>
          <p:spPr>
            <a:xfrm>
              <a:off x="7315200" y="0"/>
              <a:ext cx="4872037" cy="68564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1341437" y="466725"/>
            <a:ext cx="9507537" cy="12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1341437" y="1901825"/>
            <a:ext cx="9507537" cy="4125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3" name="Shape 83"/>
          <p:cNvSpPr/>
          <p:nvPr/>
        </p:nvSpPr>
        <p:spPr>
          <a:xfrm>
            <a:off x="1341437" y="6602412"/>
            <a:ext cx="7159625" cy="236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8875712" y="6602412"/>
            <a:ext cx="958850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10210800" y="6602412"/>
            <a:ext cx="638175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CDD2D2"/>
            </a:gs>
          </a:gsLst>
          <a:lin ang="5400000" scaled="0"/>
        </a:gra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/>
        </p:nvSpPr>
        <p:spPr>
          <a:xfrm>
            <a:off x="1524000" y="480060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Corbel"/>
              <a:buNone/>
            </a:pPr>
            <a:r>
              <a:rPr lang="en-US" sz="4200" b="0" i="0" u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ABBIX s.r.l.</a:t>
            </a:r>
            <a:endParaRPr/>
          </a:p>
        </p:txBody>
      </p:sp>
      <p:sp>
        <p:nvSpPr>
          <p:cNvPr id="92" name="Shape 92"/>
          <p:cNvSpPr txBox="1"/>
          <p:nvPr/>
        </p:nvSpPr>
        <p:spPr>
          <a:xfrm>
            <a:off x="1522412" y="5943600"/>
            <a:ext cx="9144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orbel"/>
              <a:buNone/>
            </a:pPr>
            <a:r>
              <a:rPr lang="en-US" sz="2000" b="0" i="0" u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5^C | Francesca Gianaroli-Antonella Gallo-Greta Graziani-Annalisa Visalli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/>
        </p:nvSpPr>
        <p:spPr>
          <a:xfrm>
            <a:off x="1524000" y="1143000"/>
            <a:ext cx="9144000" cy="26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Corbel"/>
              <a:buNone/>
            </a:pPr>
            <a:r>
              <a:rPr lang="en-US" sz="5200" b="0" i="0" u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Descrizione dell’azienda</a:t>
            </a:r>
            <a:endParaRPr/>
          </a:p>
        </p:txBody>
      </p:sp>
      <p:sp>
        <p:nvSpPr>
          <p:cNvPr id="99" name="Shape 99"/>
          <p:cNvSpPr/>
          <p:nvPr/>
        </p:nvSpPr>
        <p:spPr>
          <a:xfrm>
            <a:off x="1522412" y="381000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CDD2D2"/>
            </a:gs>
          </a:gsLst>
          <a:lin ang="5400000" scaled="0"/>
        </a:gra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/>
        </p:nvSpPr>
        <p:spPr>
          <a:xfrm>
            <a:off x="1341437" y="466725"/>
            <a:ext cx="9509125" cy="1233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243C"/>
              </a:buClr>
              <a:buSzPts val="3400"/>
              <a:buFont typeface="Corbel"/>
              <a:buNone/>
            </a:pPr>
            <a:r>
              <a:rPr lang="en-US" sz="3400" b="0" i="0" u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rPr>
              <a:t>Azienda</a:t>
            </a:r>
            <a:endParaRPr/>
          </a:p>
        </p:txBody>
      </p:sp>
      <p:sp>
        <p:nvSpPr>
          <p:cNvPr id="106" name="Shape 106"/>
          <p:cNvSpPr txBox="1"/>
          <p:nvPr/>
        </p:nvSpPr>
        <p:spPr>
          <a:xfrm>
            <a:off x="1341437" y="1901825"/>
            <a:ext cx="9509125" cy="41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1462" marR="0" lvl="0" indent="-22859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600"/>
              <a:buFont typeface="Noto Sans Symbols"/>
              <a:buChar char="▪"/>
            </a:pP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L'azienda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Abbix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si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occupa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di</a:t>
            </a:r>
            <a:r>
              <a:rPr lang="en-US" sz="2000" b="0" i="0" u="none" dirty="0">
                <a:solidFill>
                  <a:srgbClr val="00FF0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import/export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di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capi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di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abbigliamento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dal 2005,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nasce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in 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Italia</a:t>
            </a:r>
            <a:r>
              <a:rPr lang="en-US" sz="2000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, 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a Milano.</a:t>
            </a:r>
            <a:endParaRPr dirty="0">
              <a:solidFill>
                <a:schemeClr val="tx1"/>
              </a:solidFill>
            </a:endParaRPr>
          </a:p>
          <a:p>
            <a:pPr marL="271462" marR="0" lvl="0" indent="-228598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263050"/>
              </a:buClr>
              <a:buSzPts val="1600"/>
              <a:buFont typeface="Noto Sans Symbols"/>
              <a:buChar char="▪"/>
            </a:pP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Il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mercato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interessato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è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quello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della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moda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, in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particolare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gli</a:t>
            </a:r>
            <a:r>
              <a:rPr lang="en-US" sz="2000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acquirenti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finali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sono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mercati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e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catene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di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abbigliamento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di basso/medio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livello</a:t>
            </a:r>
            <a:endParaRPr dirty="0">
              <a:solidFill>
                <a:srgbClr val="FF0000"/>
              </a:solidFill>
            </a:endParaRPr>
          </a:p>
          <a:p>
            <a:pPr marL="271462" marR="0" lvl="0" indent="-228598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263050"/>
              </a:buClr>
              <a:buSzPts val="1600"/>
              <a:buFont typeface="Noto Sans Symbols"/>
              <a:buChar char="▪"/>
            </a:pP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Collaboriamo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con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aziende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di due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continenti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stranieri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: </a:t>
            </a:r>
            <a:r>
              <a:rPr lang="en-US" sz="2000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esattamente</a:t>
            </a:r>
            <a:r>
              <a:rPr lang="en-US" sz="2000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imprese</a:t>
            </a:r>
            <a:r>
              <a:rPr lang="en-US" sz="2000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di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Cina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e Burundi, per </a:t>
            </a:r>
            <a:r>
              <a:rPr lang="en-US" sz="2000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le </a:t>
            </a:r>
            <a:r>
              <a:rPr lang="en-US" sz="2000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forniture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.</a:t>
            </a:r>
            <a:endParaRPr dirty="0">
              <a:solidFill>
                <a:schemeClr val="tx1"/>
              </a:solidFill>
            </a:endParaRPr>
          </a:p>
          <a:p>
            <a:pPr marL="271462" marR="0" lvl="0" indent="-228598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263050"/>
              </a:buClr>
              <a:buSzPts val="1600"/>
              <a:buFont typeface="Noto Sans Symbols"/>
              <a:buChar char="▪"/>
            </a:pP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I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clienti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sono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numerosi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,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nessuno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acquista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più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del 7% del volume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complessivo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di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affari</a:t>
            </a:r>
            <a:endParaRPr dirty="0"/>
          </a:p>
          <a:p>
            <a:pPr marL="271462" marR="0" lvl="0" indent="-228598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263050"/>
              </a:buClr>
              <a:buSzPts val="1600"/>
              <a:buFont typeface="Noto Sans Symbols"/>
              <a:buChar char="▪"/>
            </a:pP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Per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imporci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sul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mercato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tendiamo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a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seguire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la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moda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che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si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rinnova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ciclicamente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cercando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innovazione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continua,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anche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sulla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base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d</a:t>
            </a:r>
            <a:r>
              <a:rPr lang="en-US" sz="2000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ei</a:t>
            </a:r>
            <a:r>
              <a:rPr lang="en-US" sz="2000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principali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Social Network.</a:t>
            </a:r>
            <a:endParaRPr dirty="0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CDD2D2"/>
            </a:gs>
          </a:gsLst>
          <a:lin ang="5400000" scaled="0"/>
        </a:gra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/>
        </p:nvSpPr>
        <p:spPr>
          <a:xfrm>
            <a:off x="1341437" y="466725"/>
            <a:ext cx="9509125" cy="1233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243C"/>
              </a:buClr>
              <a:buSzPts val="3400"/>
              <a:buFont typeface="Corbel"/>
              <a:buNone/>
            </a:pPr>
            <a:r>
              <a:rPr lang="en-US" sz="3400" b="0" i="0" u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rPr>
              <a:t>Ruoli e responsabilità del management</a:t>
            </a:r>
            <a:endParaRPr/>
          </a:p>
        </p:txBody>
      </p:sp>
      <p:sp>
        <p:nvSpPr>
          <p:cNvPr id="113" name="Shape 113"/>
          <p:cNvSpPr txBox="1"/>
          <p:nvPr/>
        </p:nvSpPr>
        <p:spPr>
          <a:xfrm>
            <a:off x="1368425" y="2303462"/>
            <a:ext cx="4833937" cy="2559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-US" sz="1800" b="0" i="0" u="none" dirty="0" err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Amministratore</a:t>
            </a:r>
            <a:r>
              <a:rPr lang="en-US" sz="1800" b="0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delegato</a:t>
            </a:r>
            <a:r>
              <a:rPr lang="en-US" sz="1800" b="0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: Francesca Giana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None/>
            </a:pPr>
            <a:endParaRPr sz="1800" b="0" i="0" u="none" dirty="0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-US" sz="1800" b="0" i="0" u="none" dirty="0" err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Responsabile</a:t>
            </a:r>
            <a:r>
              <a:rPr lang="en-US" sz="1800" b="0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 marketing: Antonella </a:t>
            </a:r>
            <a:r>
              <a:rPr lang="en-US" sz="1800" dirty="0">
                <a:solidFill>
                  <a:srgbClr val="404040"/>
                </a:solidFill>
              </a:rPr>
              <a:t>Po</a:t>
            </a:r>
            <a:r>
              <a:rPr lang="en-US" sz="1800" b="0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llo</a:t>
            </a:r>
            <a:br>
              <a:rPr lang="en-US" sz="1800" b="0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 b="0" i="0" u="none" dirty="0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-Risk </a:t>
            </a:r>
            <a:r>
              <a:rPr lang="en-US" sz="1800" b="0" i="0" u="none" dirty="0" err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manager:Annalisa</a:t>
            </a:r>
            <a:r>
              <a:rPr lang="en-US" sz="1800" b="0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 Vis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None/>
            </a:pPr>
            <a:endParaRPr sz="1800" b="0" i="0" u="none" dirty="0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-US" sz="1800" b="0" i="0" u="none" dirty="0" err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Responsabile</a:t>
            </a:r>
            <a:r>
              <a:rPr lang="en-US" sz="1800" b="0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finanziario</a:t>
            </a:r>
            <a:r>
              <a:rPr lang="en-US" sz="1800" b="0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: Greta </a:t>
            </a:r>
            <a:r>
              <a:rPr lang="en-US" sz="1800" b="0" i="0" u="none" dirty="0" err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Ziani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None/>
            </a:pPr>
            <a:endParaRPr sz="1800" b="0" i="0" u="none" dirty="0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dirty="0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CDD2D2"/>
            </a:gs>
          </a:gsLst>
          <a:lin ang="5400000" scaled="0"/>
        </a:gra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/>
        </p:nvSpPr>
        <p:spPr>
          <a:xfrm>
            <a:off x="1341437" y="466725"/>
            <a:ext cx="9509125" cy="1233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243C"/>
              </a:buClr>
              <a:buSzPts val="3400"/>
              <a:buFont typeface="Corbel"/>
              <a:buNone/>
            </a:pPr>
            <a:r>
              <a:rPr lang="en-US" sz="3400" b="0" i="0" u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rPr>
              <a:t>Strategia di Marketing</a:t>
            </a:r>
            <a:endParaRPr/>
          </a:p>
        </p:txBody>
      </p:sp>
      <p:sp>
        <p:nvSpPr>
          <p:cNvPr id="120" name="Shape 120"/>
          <p:cNvSpPr txBox="1"/>
          <p:nvPr/>
        </p:nvSpPr>
        <p:spPr>
          <a:xfrm>
            <a:off x="1341437" y="1901825"/>
            <a:ext cx="9509125" cy="41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1462" marR="0" lvl="0" indent="-22859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600"/>
              <a:buFont typeface="Noto Sans Symbols"/>
              <a:buChar char="▪"/>
            </a:pPr>
            <a:r>
              <a:rPr lang="en-US" sz="20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Presentazione Logo e slogan</a:t>
            </a:r>
            <a:endParaRPr/>
          </a:p>
          <a:p>
            <a:pPr marL="271462" marR="0" lvl="0" indent="-228598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263050"/>
              </a:buClr>
              <a:buSzPts val="1600"/>
              <a:buFont typeface="Noto Sans Symbols"/>
              <a:buChar char="▪"/>
            </a:pPr>
            <a:r>
              <a:rPr lang="en-US" sz="20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Includere jpg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CDD2D2"/>
            </a:gs>
          </a:gsLst>
          <a:lin ang="5400000" scaled="0"/>
        </a:gra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/>
        </p:nvSpPr>
        <p:spPr>
          <a:xfrm>
            <a:off x="1341437" y="466725"/>
            <a:ext cx="9509125" cy="1233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243C"/>
              </a:buClr>
              <a:buSzPts val="3400"/>
              <a:buFont typeface="Corbel"/>
              <a:buNone/>
            </a:pPr>
            <a:r>
              <a:rPr lang="en-US" sz="3400" b="0" i="0" u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rPr>
              <a:t>Risk Manager</a:t>
            </a:r>
            <a:endParaRPr/>
          </a:p>
        </p:txBody>
      </p:sp>
      <p:sp>
        <p:nvSpPr>
          <p:cNvPr id="127" name="Shape 127"/>
          <p:cNvSpPr txBox="1"/>
          <p:nvPr/>
        </p:nvSpPr>
        <p:spPr>
          <a:xfrm>
            <a:off x="1341437" y="1901825"/>
            <a:ext cx="9509125" cy="41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1462" marR="0" lvl="0" indent="-22859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2000"/>
              <a:buFont typeface="Corbel"/>
              <a:buNone/>
            </a:pP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RISCHI:</a:t>
            </a:r>
            <a:endParaRPr dirty="0"/>
          </a:p>
          <a:p>
            <a:pPr marL="271462" marR="0" lvl="0" indent="-228598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263050"/>
              </a:buClr>
              <a:buSzPts val="1600"/>
              <a:buFont typeface="Noto Sans Symbols"/>
              <a:buChar char="▪"/>
            </a:pP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In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caso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di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terremoto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, per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prevenzione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abbiamo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pensato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alla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costruzione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di un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edificio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antisismico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e la nostra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assicurazione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coprirebbe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gli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eventi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catastrofici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.</a:t>
            </a:r>
            <a:endParaRPr dirty="0"/>
          </a:p>
          <a:p>
            <a:pPr marL="271462" marR="0" lvl="0" indent="-228598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263050"/>
              </a:buClr>
              <a:buSzPts val="1600"/>
              <a:buFont typeface="Noto Sans Symbols"/>
              <a:buChar char="▪"/>
            </a:pP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In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caso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di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furto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o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incendio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provvediamo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a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installare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allarmi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antifurto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e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telecamere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.</a:t>
            </a:r>
            <a:r>
              <a:rPr lang="en-US" sz="2000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Questo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rischio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è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coperto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dall'assicurazione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contro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furto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e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incendio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.</a:t>
            </a:r>
            <a:endParaRPr dirty="0"/>
          </a:p>
          <a:p>
            <a:pPr marL="271462" marR="0" lvl="0" indent="-228598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263050"/>
              </a:buClr>
              <a:buSzPts val="1600"/>
              <a:buFont typeface="Noto Sans Symbols"/>
              <a:buChar char="▪"/>
            </a:pP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In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caso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di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rottura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dei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macchinari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che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devono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essere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usati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con </a:t>
            </a:r>
            <a:r>
              <a:rPr lang="en-US" sz="2000" b="0" i="0" u="none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cautela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faremmo</a:t>
            </a:r>
            <a:r>
              <a:rPr lang="en-US" sz="2000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valere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la </a:t>
            </a:r>
            <a:r>
              <a:rPr lang="en-US" sz="2000" b="0" i="0" u="none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garanzia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già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inclusa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all’acquisto</a:t>
            </a:r>
            <a:r>
              <a:rPr lang="en-US" sz="2000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delle</a:t>
            </a:r>
            <a:r>
              <a:rPr lang="en-US" sz="2000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apperacchiature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.</a:t>
            </a:r>
            <a:endParaRPr dirty="0">
              <a:solidFill>
                <a:schemeClr val="tx1"/>
              </a:solidFill>
            </a:endParaRPr>
          </a:p>
          <a:p>
            <a:pPr marL="271462" marR="0" lvl="0" indent="-228598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263050"/>
              </a:buClr>
              <a:buSzPts val="1600"/>
              <a:buFont typeface="Noto Sans Symbols"/>
              <a:buChar char="▪"/>
            </a:pPr>
            <a:r>
              <a:rPr lang="en-US" sz="2000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per </a:t>
            </a:r>
            <a:r>
              <a:rPr lang="en-US" sz="2000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il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caso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di </a:t>
            </a:r>
            <a:r>
              <a:rPr lang="en-US" sz="2000" b="0" i="0" u="none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infortuni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sul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lavoro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preveniamo</a:t>
            </a:r>
            <a:r>
              <a:rPr lang="en-US" sz="2000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con un </a:t>
            </a:r>
            <a:r>
              <a:rPr lang="en-US" sz="2000" b="0" i="0" u="none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corso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di </a:t>
            </a:r>
            <a:r>
              <a:rPr lang="en-US" sz="2000" b="0" i="0" u="none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sicurezza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sul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lavoro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e </a:t>
            </a:r>
            <a:r>
              <a:rPr lang="en-US" sz="2000" b="0" i="0" u="none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adott</a:t>
            </a:r>
            <a:r>
              <a:rPr lang="en-US" sz="2000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iamo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strumenti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anti </a:t>
            </a:r>
            <a:r>
              <a:rPr lang="en-US" sz="2000" b="0" i="0" u="none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infortunistici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.</a:t>
            </a:r>
            <a:endParaRPr dirty="0">
              <a:solidFill>
                <a:schemeClr val="tx1"/>
              </a:solidFill>
            </a:endParaRPr>
          </a:p>
          <a:p>
            <a:pPr marL="271462" marR="0" lvl="0" indent="-228598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263050"/>
              </a:buClr>
              <a:buSzPts val="1600"/>
              <a:buFont typeface="Noto Sans Symbols"/>
              <a:buChar char="▪"/>
            </a:pPr>
            <a:r>
              <a:rPr lang="en-US" sz="2000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per </a:t>
            </a:r>
            <a:r>
              <a:rPr lang="en-US" sz="2000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il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caso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di </a:t>
            </a:r>
            <a:r>
              <a:rPr lang="en-US" sz="2000" b="0" i="0" u="none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atti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vandalici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installiamo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telecamere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assicurand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oci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contro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questo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tipo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di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rischi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.</a:t>
            </a:r>
            <a:endParaRPr dirty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CDD2D2"/>
            </a:gs>
          </a:gsLst>
          <a:lin ang="5400000" scaled="0"/>
        </a:gra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/>
        </p:nvSpPr>
        <p:spPr>
          <a:xfrm>
            <a:off x="2232025" y="355600"/>
            <a:ext cx="7704137" cy="3532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Danni </a:t>
            </a:r>
            <a:r>
              <a:rPr lang="en-US" sz="1800" b="0" i="0" u="none" dirty="0" err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concreti</a:t>
            </a:r>
            <a:r>
              <a:rPr lang="en-US" sz="1800" b="0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proposti</a:t>
            </a:r>
            <a:r>
              <a:rPr lang="en-US" sz="1800" b="0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None/>
            </a:pPr>
            <a:endParaRPr sz="1800" b="0" i="0" u="none" dirty="0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-US" sz="1800" b="0" i="0" u="none" dirty="0" err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Furto</a:t>
            </a:r>
            <a:r>
              <a:rPr lang="en-US" sz="1800" b="0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 al </a:t>
            </a:r>
            <a:r>
              <a:rPr lang="en-US" sz="1800" b="0" i="0" u="none" dirty="0" err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magazzino</a:t>
            </a:r>
            <a:r>
              <a:rPr lang="en-US" sz="1800" b="0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dei</a:t>
            </a:r>
            <a:r>
              <a:rPr lang="en-US" sz="1800" b="0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capi</a:t>
            </a:r>
            <a:r>
              <a:rPr lang="en-US" sz="1800" b="0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 di </a:t>
            </a:r>
            <a:r>
              <a:rPr lang="en-US" sz="1800" b="0" i="0" u="none" dirty="0" err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abbigliamento</a:t>
            </a:r>
            <a:r>
              <a:rPr lang="en-US" sz="18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8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siamo</a:t>
            </a:r>
            <a:r>
              <a:rPr lang="en-US" sz="18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assicurati</a:t>
            </a:r>
            <a:r>
              <a:rPr lang="en-US" sz="18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con </a:t>
            </a:r>
            <a:r>
              <a:rPr lang="en-US" sz="1800" dirty="0" err="1">
                <a:solidFill>
                  <a:schemeClr val="tx1"/>
                </a:solidFill>
              </a:rPr>
              <a:t>polizza</a:t>
            </a:r>
            <a:r>
              <a:rPr lang="en-US" sz="18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furto</a:t>
            </a:r>
            <a:r>
              <a:rPr lang="en-US" sz="18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en-US" sz="1800" b="0" i="0" u="none" dirty="0" err="1">
                <a:solidFill>
                  <a:schemeClr val="tx1"/>
                </a:solidFill>
                <a:sym typeface="Arial"/>
              </a:rPr>
              <a:t>incendio</a:t>
            </a:r>
            <a:endParaRPr dirty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None/>
            </a:pPr>
            <a:endParaRPr sz="1800" b="0" i="0" u="none" dirty="0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None/>
            </a:pPr>
            <a:endParaRPr sz="1800" b="0" i="0" u="none" dirty="0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-US" sz="1800" b="0" i="0" u="none" dirty="0" err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L'impiegato</a:t>
            </a:r>
            <a:r>
              <a:rPr lang="en-US" sz="1800" b="0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rovina</a:t>
            </a:r>
            <a:r>
              <a:rPr lang="en-US" sz="1800" b="0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il</a:t>
            </a:r>
            <a:r>
              <a:rPr lang="en-US" sz="1800" b="0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prodotto</a:t>
            </a:r>
            <a:r>
              <a:rPr lang="en-US" sz="1800" b="0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: non </a:t>
            </a:r>
            <a:r>
              <a:rPr lang="en-US" sz="1800" b="0" i="0" u="none" dirty="0" err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siamo</a:t>
            </a:r>
            <a:r>
              <a:rPr lang="en-US" sz="1800" b="0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assicurati</a:t>
            </a:r>
            <a:r>
              <a:rPr lang="en-US" sz="1800" b="0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>
                <a:solidFill>
                  <a:srgbClr val="38761D"/>
                </a:solidFill>
              </a:rPr>
              <a:t>per</a:t>
            </a:r>
            <a:r>
              <a:rPr lang="en-US" sz="1800" b="0" i="0" u="none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questo</a:t>
            </a:r>
            <a:r>
              <a:rPr lang="en-US" sz="1800" b="0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tipo</a:t>
            </a:r>
            <a:r>
              <a:rPr lang="en-US" sz="1800" b="0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 di </a:t>
            </a:r>
            <a:r>
              <a:rPr lang="en-US" sz="1800" b="0" i="0" u="none" dirty="0" err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evento</a:t>
            </a:r>
            <a:r>
              <a:rPr lang="en-US" sz="1800" dirty="0">
                <a:solidFill>
                  <a:srgbClr val="38761D"/>
                </a:solidFill>
              </a:rPr>
              <a:t>.</a:t>
            </a:r>
            <a:endParaRPr dirty="0">
              <a:solidFill>
                <a:srgbClr val="38761D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309</Words>
  <Application>Microsoft Office PowerPoint</Application>
  <PresentationFormat>Personalizzato</PresentationFormat>
  <Paragraphs>39</Paragraphs>
  <Slides>7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7</vt:i4>
      </vt:variant>
      <vt:variant>
        <vt:lpstr>Titoli diapositive</vt:lpstr>
      </vt:variant>
      <vt:variant>
        <vt:i4>7</vt:i4>
      </vt:variant>
    </vt:vector>
  </HeadingPairs>
  <TitlesOfParts>
    <vt:vector size="17" baseType="lpstr">
      <vt:lpstr>Arial</vt:lpstr>
      <vt:lpstr>Noto Sans Symbols</vt:lpstr>
      <vt:lpstr>Corbel</vt:lpstr>
      <vt:lpstr>POI_THEME_TEMPLATE_DESIGN</vt:lpstr>
      <vt:lpstr>POI_THEME_TEMPLATE_DESIGN</vt:lpstr>
      <vt:lpstr>POI_THEME_TEMPLATE_DESIGN</vt:lpstr>
      <vt:lpstr>POI_THEME_TEMPLATE_DESIGN</vt:lpstr>
      <vt:lpstr>POI_THEME_TEMPLATE_DESIGN</vt:lpstr>
      <vt:lpstr>POI_THEME_TEMPLATE_DESIGN</vt:lpstr>
      <vt:lpstr>POI_THEME_TEMPLATE_DESIGN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cp:lastModifiedBy>Simona</cp:lastModifiedBy>
  <cp:revision>2</cp:revision>
  <dcterms:modified xsi:type="dcterms:W3CDTF">2018-06-04T20:32:22Z</dcterms:modified>
</cp:coreProperties>
</file>